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4" r:id="rId3"/>
    <p:sldMasterId id="2147483689" r:id="rId4"/>
    <p:sldMasterId id="2147483694" r:id="rId5"/>
    <p:sldMasterId id="2147483699" r:id="rId6"/>
  </p:sldMasterIdLst>
  <p:notesMasterIdLst>
    <p:notesMasterId r:id="rId107"/>
  </p:notesMasterIdLst>
  <p:handoutMasterIdLst>
    <p:handoutMasterId r:id="rId108"/>
  </p:handoutMasterIdLst>
  <p:sldIdLst>
    <p:sldId id="256" r:id="rId7"/>
    <p:sldId id="919" r:id="rId8"/>
    <p:sldId id="607" r:id="rId9"/>
    <p:sldId id="793" r:id="rId10"/>
    <p:sldId id="920" r:id="rId11"/>
    <p:sldId id="498" r:id="rId12"/>
    <p:sldId id="290" r:id="rId13"/>
    <p:sldId id="799" r:id="rId14"/>
    <p:sldId id="752" r:id="rId15"/>
    <p:sldId id="766" r:id="rId16"/>
    <p:sldId id="768" r:id="rId17"/>
    <p:sldId id="769" r:id="rId18"/>
    <p:sldId id="897" r:id="rId19"/>
    <p:sldId id="908" r:id="rId20"/>
    <p:sldId id="898" r:id="rId21"/>
    <p:sldId id="899" r:id="rId22"/>
    <p:sldId id="900" r:id="rId23"/>
    <p:sldId id="901" r:id="rId24"/>
    <p:sldId id="902" r:id="rId25"/>
    <p:sldId id="903" r:id="rId26"/>
    <p:sldId id="904" r:id="rId27"/>
    <p:sldId id="905" r:id="rId28"/>
    <p:sldId id="909" r:id="rId29"/>
    <p:sldId id="910" r:id="rId30"/>
    <p:sldId id="779" r:id="rId31"/>
    <p:sldId id="780" r:id="rId32"/>
    <p:sldId id="863" r:id="rId33"/>
    <p:sldId id="952" r:id="rId34"/>
    <p:sldId id="906" r:id="rId35"/>
    <p:sldId id="805" r:id="rId36"/>
    <p:sldId id="806" r:id="rId37"/>
    <p:sldId id="807" r:id="rId38"/>
    <p:sldId id="808" r:id="rId39"/>
    <p:sldId id="954" r:id="rId40"/>
    <p:sldId id="809" r:id="rId41"/>
    <p:sldId id="820" r:id="rId42"/>
    <p:sldId id="821" r:id="rId43"/>
    <p:sldId id="822" r:id="rId44"/>
    <p:sldId id="823" r:id="rId45"/>
    <p:sldId id="824" r:id="rId46"/>
    <p:sldId id="825" r:id="rId47"/>
    <p:sldId id="826" r:id="rId48"/>
    <p:sldId id="828" r:id="rId49"/>
    <p:sldId id="829" r:id="rId50"/>
    <p:sldId id="911" r:id="rId51"/>
    <p:sldId id="830" r:id="rId52"/>
    <p:sldId id="831" r:id="rId53"/>
    <p:sldId id="833" r:id="rId54"/>
    <p:sldId id="834" r:id="rId55"/>
    <p:sldId id="947" r:id="rId56"/>
    <p:sldId id="948" r:id="rId57"/>
    <p:sldId id="949" r:id="rId58"/>
    <p:sldId id="907" r:id="rId59"/>
    <p:sldId id="953" r:id="rId60"/>
    <p:sldId id="879" r:id="rId61"/>
    <p:sldId id="870" r:id="rId62"/>
    <p:sldId id="871" r:id="rId63"/>
    <p:sldId id="874" r:id="rId64"/>
    <p:sldId id="872" r:id="rId65"/>
    <p:sldId id="873" r:id="rId66"/>
    <p:sldId id="876" r:id="rId67"/>
    <p:sldId id="877" r:id="rId68"/>
    <p:sldId id="916" r:id="rId69"/>
    <p:sldId id="917" r:id="rId70"/>
    <p:sldId id="889" r:id="rId71"/>
    <p:sldId id="890" r:id="rId72"/>
    <p:sldId id="891" r:id="rId73"/>
    <p:sldId id="922" r:id="rId74"/>
    <p:sldId id="893" r:id="rId75"/>
    <p:sldId id="921" r:id="rId76"/>
    <p:sldId id="894" r:id="rId77"/>
    <p:sldId id="895" r:id="rId78"/>
    <p:sldId id="896" r:id="rId79"/>
    <p:sldId id="955" r:id="rId80"/>
    <p:sldId id="883" r:id="rId81"/>
    <p:sldId id="887" r:id="rId82"/>
    <p:sldId id="888" r:id="rId83"/>
    <p:sldId id="885" r:id="rId84"/>
    <p:sldId id="936" r:id="rId85"/>
    <p:sldId id="937" r:id="rId86"/>
    <p:sldId id="938" r:id="rId87"/>
    <p:sldId id="951" r:id="rId88"/>
    <p:sldId id="924" r:id="rId89"/>
    <p:sldId id="923" r:id="rId90"/>
    <p:sldId id="940" r:id="rId91"/>
    <p:sldId id="956" r:id="rId92"/>
    <p:sldId id="941" r:id="rId93"/>
    <p:sldId id="942" r:id="rId94"/>
    <p:sldId id="943" r:id="rId95"/>
    <p:sldId id="945" r:id="rId96"/>
    <p:sldId id="944" r:id="rId97"/>
    <p:sldId id="946" r:id="rId98"/>
    <p:sldId id="950" r:id="rId99"/>
    <p:sldId id="912" r:id="rId100"/>
    <p:sldId id="913" r:id="rId101"/>
    <p:sldId id="915" r:id="rId102"/>
    <p:sldId id="914" r:id="rId103"/>
    <p:sldId id="957" r:id="rId104"/>
    <p:sldId id="763" r:id="rId105"/>
    <p:sldId id="795" r:id="rId106"/>
  </p:sldIdLst>
  <p:sldSz cx="12192000" cy="6858000"/>
  <p:notesSz cx="7010400" cy="9296400"/>
  <p:custDataLst>
    <p:tags r:id="rId10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 id="1" name="Pareek, Mia" initials="MP"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47F"/>
    <a:srgbClr val="2B6BB0"/>
    <a:srgbClr val="395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77" autoAdjust="0"/>
    <p:restoredTop sz="94072" autoAdjust="0"/>
  </p:normalViewPr>
  <p:slideViewPr>
    <p:cSldViewPr>
      <p:cViewPr varScale="1">
        <p:scale>
          <a:sx n="104" d="100"/>
          <a:sy n="104" d="100"/>
        </p:scale>
        <p:origin x="36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2814" y="-108"/>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gs" Target="tags/tag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644F0E-C12C-4C96-90AA-B9FD8E0E0A93}" type="datetimeFigureOut">
              <a:rPr lang="en-US" smtClean="0"/>
              <a:t>6/27/2025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24A3B7-C28A-47DA-9CBF-0CC318D29FF3}" type="slidenum">
              <a:rPr lang="en-US" smtClean="0"/>
              <a:t>‹#›</a:t>
            </a:fld>
            <a:endParaRPr lang="en-US" dirty="0"/>
          </a:p>
        </p:txBody>
      </p:sp>
    </p:spTree>
    <p:extLst>
      <p:ext uri="{BB962C8B-B14F-4D97-AF65-F5344CB8AC3E}">
        <p14:creationId xmlns:p14="http://schemas.microsoft.com/office/powerpoint/2010/main" val="2616670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67DDA1-6B8D-4F20-99DB-89B40ADA6B8E}" type="datetimeFigureOut">
              <a:rPr lang="en-US" smtClean="0"/>
              <a:t>6/27/2025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F8EB8E-7026-4ACF-B57D-C3E04C21C53C}" type="slidenum">
              <a:rPr lang="en-US" smtClean="0"/>
              <a:t>‹#›</a:t>
            </a:fld>
            <a:endParaRPr lang="en-US" dirty="0"/>
          </a:p>
        </p:txBody>
      </p:sp>
    </p:spTree>
    <p:extLst>
      <p:ext uri="{BB962C8B-B14F-4D97-AF65-F5344CB8AC3E}">
        <p14:creationId xmlns:p14="http://schemas.microsoft.com/office/powerpoint/2010/main" val="54547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Social_Security_Act_of_1965"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Harry_S._Truman" TargetMode="External"/><Relationship Id="rId5" Type="http://schemas.openxmlformats.org/officeDocument/2006/relationships/hyperlink" Target="http://en.wikipedia.org/wiki/Social_Security_(United_States)" TargetMode="External"/><Relationship Id="rId4" Type="http://schemas.openxmlformats.org/officeDocument/2006/relationships/hyperlink" Target="http://en.wikipedia.org/wiki/Lyndon_B._Johns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arp.org/retirement/social-security/info-2022/medicare-for-ssdi-beneficiaries.html" TargetMode="External"/><Relationship Id="rId7" Type="http://schemas.openxmlformats.org/officeDocument/2006/relationships/hyperlink" Target="https://www.aarp.org/health/medicare-insurance/info-2022/part-d-enrollment.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aarp.org/health/medicare-insurance/info-2018/part-d-prescription-drugs.html" TargetMode="External"/><Relationship Id="rId5" Type="http://schemas.openxmlformats.org/officeDocument/2006/relationships/hyperlink" Target="https://www.aarp.org/health/medicare-insurance/info-2020/original-medicare-vs-advantage.html" TargetMode="External"/><Relationship Id="rId4" Type="http://schemas.openxmlformats.org/officeDocument/2006/relationships/hyperlink" Target="https://www.aarp.org/health/medicare-qa-tool/eligible-for-medicare-with-kidney-diseas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8EB8E-7026-4ACF-B57D-C3E04C21C53C}" type="slidenum">
              <a:rPr lang="en-US" smtClean="0"/>
              <a:t>1</a:t>
            </a:fld>
            <a:endParaRPr lang="en-US" dirty="0"/>
          </a:p>
        </p:txBody>
      </p:sp>
    </p:spTree>
    <p:extLst>
      <p:ext uri="{BB962C8B-B14F-4D97-AF65-F5344CB8AC3E}">
        <p14:creationId xmlns:p14="http://schemas.microsoft.com/office/powerpoint/2010/main" val="339187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6175" y="704850"/>
            <a:ext cx="4567238" cy="2570163"/>
          </a:xfrm>
          <a:ln/>
        </p:spPr>
      </p:sp>
      <p:sp>
        <p:nvSpPr>
          <p:cNvPr id="110595" name="Rectangle 3"/>
          <p:cNvSpPr>
            <a:spLocks noGrp="1" noChangeArrowheads="1"/>
          </p:cNvSpPr>
          <p:nvPr>
            <p:ph type="body" idx="1"/>
          </p:nvPr>
        </p:nvSpPr>
        <p:spPr>
          <a:noFill/>
        </p:spPr>
        <p:txBody>
          <a:bodyPr/>
          <a:lstStyle/>
          <a:p>
            <a:pPr marL="679450" lvl="1" indent="-225425"/>
            <a:r>
              <a:rPr lang="en-US" altLang="en-US" dirty="0"/>
              <a:t>The </a:t>
            </a:r>
            <a:r>
              <a:rPr lang="en-US" altLang="en-US" dirty="0">
                <a:hlinkClick r:id="rId3" action="ppaction://hlinkfile" tooltip="Social Security Act of 1965"/>
              </a:rPr>
              <a:t>Social Security Act of 1965</a:t>
            </a:r>
            <a:r>
              <a:rPr lang="en-US" altLang="en-US" dirty="0"/>
              <a:t> was signed into law on July 30, 1965, by President </a:t>
            </a:r>
            <a:r>
              <a:rPr lang="en-US" altLang="en-US" dirty="0">
                <a:hlinkClick r:id="rId4" action="ppaction://hlinkfile" tooltip="Lyndon B. Johnson"/>
              </a:rPr>
              <a:t>Lyndon B. Johnson</a:t>
            </a:r>
            <a:r>
              <a:rPr lang="en-US" altLang="en-US" dirty="0"/>
              <a:t> as amendments to existing </a:t>
            </a:r>
            <a:r>
              <a:rPr lang="en-US" altLang="en-US" dirty="0">
                <a:hlinkClick r:id="rId5" action="ppaction://hlinkfile" tooltip="Social Security (United States)"/>
              </a:rPr>
              <a:t>Social Security</a:t>
            </a:r>
            <a:r>
              <a:rPr lang="en-US" altLang="en-US" dirty="0"/>
              <a:t> legislation. This legislation included the establishing of the Medicare program. At the bill-signing ceremony, Johnson enrolled former President </a:t>
            </a:r>
            <a:r>
              <a:rPr lang="en-US" altLang="en-US" dirty="0">
                <a:hlinkClick r:id="rId6" action="ppaction://hlinkfile" tooltip="Harry S. Truman"/>
              </a:rPr>
              <a:t>Harry S. Truman</a:t>
            </a:r>
            <a:r>
              <a:rPr lang="en-US" altLang="en-US" dirty="0"/>
              <a:t> as the first Medicare beneficiary and presented him with the first Medicare card, and Truman's wife Bess, the second.  Truman had championed Medicare legislation during his tenure in honor of FDR, who had been forced to remove a health benefit plan from the Social Security Act of 1935. it had also been part of TR’s Bull Moose Platform. </a:t>
            </a:r>
          </a:p>
          <a:p>
            <a:pPr marL="679450" lvl="1" indent="-225425"/>
            <a:endParaRPr lang="en-US" altLang="en-US" dirty="0"/>
          </a:p>
          <a:p>
            <a:pPr marL="679450" lvl="1" indent="-225425"/>
            <a:r>
              <a:rPr lang="en-US" altLang="en-US" dirty="0"/>
              <a:t>President Johnson predicted that Medicare would be a vital protection for elderly Americans from the “hopeless despair” of not being able to afford health care.</a:t>
            </a:r>
            <a:br>
              <a:rPr lang="en-US" altLang="en-US" dirty="0"/>
            </a:br>
            <a:endParaRPr lang="en-US" altLang="en-US" dirty="0"/>
          </a:p>
          <a:p>
            <a:pPr marL="679450" lvl="1" indent="-225425"/>
            <a:r>
              <a:rPr lang="en-US" altLang="en-US" dirty="0"/>
              <a:t>SS title II is retirement benefits.</a:t>
            </a:r>
            <a:br>
              <a:rPr lang="en-US" altLang="en-US" dirty="0"/>
            </a:br>
            <a:br>
              <a:rPr lang="en-US" altLang="en-US" dirty="0"/>
            </a:br>
            <a:endParaRPr lang="en-US" altLang="en-US" dirty="0"/>
          </a:p>
          <a:p>
            <a:pPr marL="679450" lvl="1" indent="-225425"/>
            <a:r>
              <a:rPr lang="en-US" altLang="en-US" dirty="0"/>
              <a:t>Medicare like Medicaid is public insurance.  Vs private insurance.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46175" y="704850"/>
            <a:ext cx="4567238" cy="2570163"/>
          </a:xfrm>
          <a:ln/>
        </p:spPr>
      </p:sp>
      <p:sp>
        <p:nvSpPr>
          <p:cNvPr id="112643" name="Rectangle 3"/>
          <p:cNvSpPr>
            <a:spLocks noGrp="1" noChangeArrowheads="1"/>
          </p:cNvSpPr>
          <p:nvPr>
            <p:ph type="body" idx="1"/>
          </p:nvPr>
        </p:nvSpPr>
        <p:spPr>
          <a:noFill/>
        </p:spPr>
        <p:txBody>
          <a:bodyPr/>
          <a:lstStyle/>
          <a:p>
            <a:pPr marL="679450" lvl="1" indent="-225425"/>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altLang="en-US" dirty="0"/>
              <a:t>Part A Home Health has a 100 visit limit.  No co-pay.  3 day hospitalization required.</a:t>
            </a:r>
          </a:p>
          <a:p>
            <a:endParaRPr lang="en-US" altLang="en-US" dirty="0"/>
          </a:p>
          <a:p>
            <a:r>
              <a:rPr lang="en-US" altLang="en-US" dirty="0"/>
              <a:t>Original Medicare began service on July 1, 1966.  </a:t>
            </a:r>
          </a:p>
          <a:p>
            <a:endParaRPr lang="en-US" altLang="en-US" dirty="0"/>
          </a:p>
          <a:p>
            <a:pPr algn="l"/>
            <a:r>
              <a:rPr lang="en-US" b="1" i="0" dirty="0">
                <a:solidFill>
                  <a:srgbClr val="121212"/>
                </a:solidFill>
                <a:effectLst/>
                <a:highlight>
                  <a:srgbClr val="FFFFFF"/>
                </a:highlight>
                <a:latin typeface="Lato" panose="020F0502020204030203" pitchFamily="34" charset="0"/>
              </a:rPr>
              <a:t>1972:</a:t>
            </a:r>
            <a:r>
              <a:rPr lang="en-US" b="0" i="0" dirty="0">
                <a:solidFill>
                  <a:srgbClr val="121212"/>
                </a:solidFill>
                <a:effectLst/>
                <a:highlight>
                  <a:srgbClr val="FFFFFF"/>
                </a:highlight>
                <a:latin typeface="Lato" panose="020F0502020204030203" pitchFamily="34" charset="0"/>
              </a:rPr>
              <a:t> President Richard M. Nixon extends Medicare eligibility to individuals under age 65 who have </a:t>
            </a:r>
            <a:r>
              <a:rPr lang="en-US" b="0" i="0" dirty="0">
                <a:solidFill>
                  <a:srgbClr val="2172BF"/>
                </a:solidFill>
                <a:effectLst/>
                <a:highlight>
                  <a:srgbClr val="FFFFFF"/>
                </a:highlight>
                <a:latin typeface="Lato" panose="020F0502020204030203" pitchFamily="34" charset="0"/>
                <a:hlinkClick r:id="rId3" tooltip="medicare for disability beneficiaries"/>
              </a:rPr>
              <a:t>long-term disabilities</a:t>
            </a:r>
            <a:r>
              <a:rPr lang="en-US" b="0" i="0" dirty="0">
                <a:solidFill>
                  <a:srgbClr val="121212"/>
                </a:solidFill>
                <a:effectLst/>
                <a:highlight>
                  <a:srgbClr val="FFFFFF"/>
                </a:highlight>
                <a:latin typeface="Lato" panose="020F0502020204030203" pitchFamily="34" charset="0"/>
              </a:rPr>
              <a:t> or </a:t>
            </a:r>
            <a:r>
              <a:rPr lang="en-US" b="0" i="0" dirty="0">
                <a:solidFill>
                  <a:srgbClr val="2172BF"/>
                </a:solidFill>
                <a:effectLst/>
                <a:highlight>
                  <a:srgbClr val="FFFFFF"/>
                </a:highlight>
                <a:latin typeface="Lato" panose="020F0502020204030203" pitchFamily="34" charset="0"/>
                <a:hlinkClick r:id="rId4" tooltip="medicare and kidney disease"/>
              </a:rPr>
              <a:t>end-stage renal disease</a:t>
            </a:r>
            <a:r>
              <a:rPr lang="en-US" b="0" i="0" dirty="0">
                <a:solidFill>
                  <a:srgbClr val="121212"/>
                </a:solidFill>
                <a:effectLst/>
                <a:highlight>
                  <a:srgbClr val="FFFFFF"/>
                </a:highlight>
                <a:latin typeface="Lato" panose="020F0502020204030203" pitchFamily="34" charset="0"/>
              </a:rPr>
              <a:t>.</a:t>
            </a:r>
          </a:p>
          <a:p>
            <a:pPr algn="l"/>
            <a:r>
              <a:rPr lang="en-US" b="1" i="0" dirty="0">
                <a:solidFill>
                  <a:srgbClr val="121212"/>
                </a:solidFill>
                <a:effectLst/>
                <a:highlight>
                  <a:srgbClr val="FFFFFF"/>
                </a:highlight>
                <a:latin typeface="Lato" panose="020F0502020204030203" pitchFamily="34" charset="0"/>
              </a:rPr>
              <a:t>1997:</a:t>
            </a:r>
            <a:r>
              <a:rPr lang="en-US" b="0" i="0" dirty="0">
                <a:solidFill>
                  <a:srgbClr val="121212"/>
                </a:solidFill>
                <a:effectLst/>
                <a:highlight>
                  <a:srgbClr val="FFFFFF"/>
                </a:highlight>
                <a:latin typeface="Lato" panose="020F0502020204030203" pitchFamily="34" charset="0"/>
              </a:rPr>
              <a:t> Private insurance plans — originally called Medicare+Choice or Part C, later renamed </a:t>
            </a:r>
            <a:r>
              <a:rPr lang="en-US" b="0" i="0" dirty="0">
                <a:solidFill>
                  <a:srgbClr val="2172BF"/>
                </a:solidFill>
                <a:effectLst/>
                <a:highlight>
                  <a:srgbClr val="FFFFFF"/>
                </a:highlight>
                <a:latin typeface="Lato" panose="020F0502020204030203" pitchFamily="34" charset="0"/>
                <a:hlinkClick r:id="rId5" tooltip="medicare vs medicare advantage"/>
              </a:rPr>
              <a:t>Medicare Advantage</a:t>
            </a:r>
            <a:r>
              <a:rPr lang="en-US" b="0" i="0" dirty="0">
                <a:solidFill>
                  <a:srgbClr val="121212"/>
                </a:solidFill>
                <a:effectLst/>
                <a:highlight>
                  <a:srgbClr val="FFFFFF"/>
                </a:highlight>
                <a:latin typeface="Lato" panose="020F0502020204030203" pitchFamily="34" charset="0"/>
              </a:rPr>
              <a:t> — begin, giving beneficiaries the option of choosing an HMO-style Medicare plan instead of the traditional fee-for-service Medicare program.</a:t>
            </a:r>
          </a:p>
          <a:p>
            <a:pPr algn="l"/>
            <a:r>
              <a:rPr lang="en-US" b="1" i="0" dirty="0">
                <a:solidFill>
                  <a:srgbClr val="121212"/>
                </a:solidFill>
                <a:effectLst/>
                <a:highlight>
                  <a:srgbClr val="FFFFFF"/>
                </a:highlight>
                <a:latin typeface="Lato" panose="020F0502020204030203" pitchFamily="34" charset="0"/>
              </a:rPr>
              <a:t>2003: </a:t>
            </a:r>
            <a:r>
              <a:rPr lang="en-US" b="0" i="0" dirty="0">
                <a:solidFill>
                  <a:srgbClr val="121212"/>
                </a:solidFill>
                <a:effectLst/>
                <a:highlight>
                  <a:srgbClr val="FFFFFF"/>
                </a:highlight>
                <a:latin typeface="Lato" panose="020F0502020204030203" pitchFamily="34" charset="0"/>
              </a:rPr>
              <a:t>On Dec. 8, President George W. Bush greatly expands Medicare by signing the Medicare Modernization Act, which establishes a prescription drug benefit. This optional coverage, for which beneficiaries pay an additional premium, is called </a:t>
            </a:r>
            <a:r>
              <a:rPr lang="en-US" b="0" i="0" dirty="0">
                <a:solidFill>
                  <a:srgbClr val="2172BF"/>
                </a:solidFill>
                <a:effectLst/>
                <a:highlight>
                  <a:srgbClr val="FFFFFF"/>
                </a:highlight>
                <a:latin typeface="Lato" panose="020F0502020204030203" pitchFamily="34" charset="0"/>
                <a:hlinkClick r:id="rId6" tooltip="medicare part d for prescription drugs"/>
              </a:rPr>
              <a:t>Medicare Part D</a:t>
            </a:r>
            <a:r>
              <a:rPr lang="en-US" b="0" i="0" dirty="0">
                <a:solidFill>
                  <a:srgbClr val="121212"/>
                </a:solidFill>
                <a:effectLst/>
                <a:highlight>
                  <a:srgbClr val="FFFFFF"/>
                </a:highlight>
                <a:latin typeface="Lato" panose="020F0502020204030203" pitchFamily="34" charset="0"/>
              </a:rPr>
              <a:t>.</a:t>
            </a:r>
          </a:p>
          <a:p>
            <a:pPr algn="l"/>
            <a:r>
              <a:rPr lang="en-US" b="1" i="0" dirty="0">
                <a:solidFill>
                  <a:srgbClr val="121212"/>
                </a:solidFill>
                <a:effectLst/>
                <a:highlight>
                  <a:srgbClr val="FFFFFF"/>
                </a:highlight>
                <a:latin typeface="Lato" panose="020F0502020204030203" pitchFamily="34" charset="0"/>
              </a:rPr>
              <a:t>2006:</a:t>
            </a:r>
            <a:r>
              <a:rPr lang="en-US" b="0" i="0" dirty="0">
                <a:solidFill>
                  <a:srgbClr val="121212"/>
                </a:solidFill>
                <a:effectLst/>
                <a:highlight>
                  <a:srgbClr val="FFFFFF"/>
                </a:highlight>
                <a:latin typeface="Lato" panose="020F0502020204030203" pitchFamily="34" charset="0"/>
              </a:rPr>
              <a:t> On Jan. 1, Medicare Part D goes into effect and enrolled beneficiaries begin receiving subsidized </a:t>
            </a:r>
            <a:r>
              <a:rPr lang="en-US" b="0" i="0" dirty="0">
                <a:solidFill>
                  <a:srgbClr val="2172BF"/>
                </a:solidFill>
                <a:effectLst/>
                <a:highlight>
                  <a:srgbClr val="FFFFFF"/>
                </a:highlight>
                <a:latin typeface="Lato" panose="020F0502020204030203" pitchFamily="34" charset="0"/>
                <a:hlinkClick r:id="rId7" tooltip="medicare part d enrollment"/>
              </a:rPr>
              <a:t>prescription drug coverage</a:t>
            </a:r>
            <a:r>
              <a:rPr lang="en-US" b="0" i="0" dirty="0">
                <a:solidFill>
                  <a:srgbClr val="121212"/>
                </a:solidFill>
                <a:effectLst/>
                <a:highlight>
                  <a:srgbClr val="FFFFFF"/>
                </a:highlight>
                <a:latin typeface="Lato" panose="020F0502020204030203" pitchFamily="34" charset="0"/>
              </a:rPr>
              <a:t>.</a:t>
            </a:r>
          </a:p>
          <a:p>
            <a:endParaRPr lang="en-US" altLang="en-US" dirty="0"/>
          </a:p>
          <a:p>
            <a:r>
              <a:rPr lang="en-US" altLang="en-US" dirty="0"/>
              <a:t>If you join a Medicare Advantage Plan, the plan will provide all of your Part A (Hospital Insurance) and Part B (Medical Insurance) coverage. Medicare Advantage Plans may offer extra coverage, such as vision, hearing, dental, and/or health and wellness programs. Most include Medicare prescription drug coverage (Part D).</a:t>
            </a:r>
          </a:p>
          <a:p>
            <a:endParaRPr lang="en-US" altLang="en-US" dirty="0"/>
          </a:p>
          <a:p>
            <a:r>
              <a:rPr lang="en-US" altLang="en-US" dirty="0"/>
              <a:t>Medicare pays a fixed amount for your care every month to the companies offering Medicare Advantage Plans. These companies must follow rules set by Medicare. However, each Medicare Advantage Plan can charge different out-of-pocket costs and have different rules for how you get services (like whether you need a referral to see a specialist or if you have to go to only doctors, facilities, or suppliers that belong to the plan for non‑emergency or non-urgent care). These rules can change each year.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a:p>
          <a:p>
            <a:r>
              <a:rPr lang="en-US" altLang="en-US" dirty="0"/>
              <a:t>Note must have received SSD for 24 months.  There is a 5-month period from onset of disability that SS pays nothing.  So usually is 30 months from disability onset.</a:t>
            </a:r>
          </a:p>
          <a:p>
            <a:endParaRPr lang="en-US" altLang="en-US" dirty="0"/>
          </a:p>
          <a:p>
            <a:r>
              <a:rPr lang="en-US" altLang="en-US" dirty="0"/>
              <a:t>Those who buy into Part A pay a reduced premium if they work for 7.5 years (30 quarters). Full premium is $505 a month in 2024 and reduced premium is $278 in 2024.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r>
              <a:rPr lang="en-US" altLang="en-US" dirty="0"/>
              <a:t>Opt Out letter from SS re auto enrollment into Medicare.</a:t>
            </a:r>
            <a:br>
              <a:rPr lang="en-US" altLang="en-US" dirty="0"/>
            </a:br>
            <a:endParaRPr lang="en-US" altLang="en-US" dirty="0"/>
          </a:p>
          <a:p>
            <a:r>
              <a:rPr lang="en-US" altLang="en-US" dirty="0"/>
              <a:t>Ohio has no guaranteed right to Med Supp pre age 65, but at age 65 then 6-month enrollment period to enroll in Med Supp w/o underwriting if you have Part B  Cannot reject for any reason.  May cost more but have to charge all in same class the same. https://www.medicare.gov/health-drug-plans/medigap/ready-to-buy</a:t>
            </a:r>
          </a:p>
        </p:txBody>
      </p:sp>
    </p:spTree>
    <p:extLst>
      <p:ext uri="{BB962C8B-B14F-4D97-AF65-F5344CB8AC3E}">
        <p14:creationId xmlns:p14="http://schemas.microsoft.com/office/powerpoint/2010/main" val="182682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altLang="en-US" dirty="0"/>
              <a:t>Should get Med Supp that month too.  Check out Ohio Department of Insurance book re Med Supp plans.  Start your research 90 days ahead of birthdate.</a:t>
            </a:r>
          </a:p>
          <a:p>
            <a:endParaRPr lang="en-US" altLang="en-US" dirty="0"/>
          </a:p>
          <a:p>
            <a:r>
              <a:rPr lang="en-US" altLang="en-US" dirty="0"/>
              <a:t>https://www.medicare.gov/basics/get-started-with-medicare/sign-up/when-does-medicare-coverage-start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r>
              <a:rPr lang="en-US" altLang="en-US" dirty="0"/>
              <a:t>No notice from SS or Medicare at age 65.  But Employer group health may require Medicare as primary at age 65.  </a:t>
            </a:r>
            <a:br>
              <a:rPr lang="en-US" altLang="en-US" dirty="0"/>
            </a:br>
            <a:endParaRPr lang="en-US" altLang="en-US" dirty="0"/>
          </a:p>
          <a:p>
            <a:r>
              <a:rPr lang="en-US" altLang="en-US" dirty="0"/>
              <a:t>Note SS FRA is now 66, folks keep on working.  </a:t>
            </a:r>
            <a:br>
              <a:rPr lang="en-US" altLang="en-US" dirty="0"/>
            </a:br>
            <a:endParaRPr lang="en-US" altLang="en-US" dirty="0"/>
          </a:p>
          <a:p>
            <a:r>
              <a:rPr lang="en-US" altLang="en-US" dirty="0"/>
              <a:t>Penalty is a not pro rated per 12 month period prior to enrollment.</a:t>
            </a:r>
          </a:p>
          <a:p>
            <a:endParaRPr lang="en-US" altLang="en-US" dirty="0"/>
          </a:p>
          <a:p>
            <a:r>
              <a:rPr lang="en-US" altLang="en-US" dirty="0"/>
              <a:t>Part A late enrollment – if you don’t buy it when first eligible for Medicare, monthly premium may go up 10%.  You pay the penalty twice the number of years you did not sign up. </a:t>
            </a:r>
          </a:p>
          <a:p>
            <a:endParaRPr lang="en-US" altLang="en-US" dirty="0"/>
          </a:p>
          <a:p>
            <a:r>
              <a:rPr lang="en-US" altLang="en-US" dirty="0"/>
              <a:t>Some exceptions, such as if you missed your enrollment period due to incarceration, or after 1/1/2023, you lost Medicaid or could not sign up due to a declared natural disaster.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altLang="en-US" dirty="0"/>
              <a:t>There is no Employer Group Health Creditable Coverage test for Part B.</a:t>
            </a:r>
            <a:br>
              <a:rPr lang="en-US" altLang="en-US" dirty="0"/>
            </a:br>
            <a:endParaRPr lang="en-US" altLang="en-US" dirty="0"/>
          </a:p>
          <a:p>
            <a:r>
              <a:rPr lang="en-US" altLang="en-US" dirty="0"/>
              <a:t>Look at coverage.  Medicare may be better than weak group health plan with high premiums.</a:t>
            </a:r>
            <a:br>
              <a:rPr lang="en-US" altLang="en-US" dirty="0"/>
            </a:br>
            <a:endParaRPr lang="en-US" altLang="en-US" dirty="0"/>
          </a:p>
          <a:p>
            <a:r>
              <a:rPr lang="en-US" altLang="en-US" dirty="0"/>
              <a:t>Problems arise where retiree health ins is same as employee group plan and no one picks up that retiree should be on Medicare.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r>
              <a:rPr lang="en-US" altLang="en-US" dirty="0"/>
              <a:t>https://www.medicare.gov/basics/get-started-with-medicare/medicare-basics/working-past-65</a:t>
            </a:r>
          </a:p>
          <a:p>
            <a:endParaRPr lang="en-US" altLang="en-US" dirty="0"/>
          </a:p>
          <a:p>
            <a:pPr algn="l"/>
            <a:r>
              <a:rPr lang="en-US" b="1" i="0" dirty="0">
                <a:solidFill>
                  <a:srgbClr val="404040"/>
                </a:solidFill>
                <a:effectLst/>
                <a:latin typeface="Rubik"/>
              </a:rPr>
              <a:t>Before you sign up:</a:t>
            </a:r>
            <a:endParaRPr lang="en-US" b="0" i="0" dirty="0">
              <a:solidFill>
                <a:srgbClr val="404040"/>
              </a:solidFill>
              <a:effectLst/>
              <a:latin typeface="Rubik"/>
            </a:endParaRPr>
          </a:p>
          <a:p>
            <a:pPr algn="l">
              <a:buFont typeface="Arial" panose="020B0604020202020204" pitchFamily="34" charset="0"/>
              <a:buChar char="•"/>
            </a:pPr>
            <a:r>
              <a:rPr lang="en-US" b="1" i="0" dirty="0">
                <a:solidFill>
                  <a:srgbClr val="404040"/>
                </a:solidFill>
                <a:effectLst/>
                <a:latin typeface="Rubik"/>
              </a:rPr>
              <a:t>If your employer coverage is ending, check when your current coverage ends and sign up for Medicare about a month earlier.</a:t>
            </a:r>
            <a:r>
              <a:rPr lang="en-US" b="0" i="0" dirty="0">
                <a:solidFill>
                  <a:srgbClr val="404040"/>
                </a:solidFill>
                <a:effectLst/>
                <a:latin typeface="Rubik"/>
              </a:rPr>
              <a:t> Signing up for Medicare before your current coverage ends can help you avoid a gap in coverage.</a:t>
            </a:r>
          </a:p>
          <a:p>
            <a:pPr algn="l">
              <a:buFont typeface="Arial" panose="020B0604020202020204" pitchFamily="34" charset="0"/>
              <a:buChar char="•"/>
            </a:pPr>
            <a:r>
              <a:rPr lang="en-US" b="1" i="0" dirty="0">
                <a:solidFill>
                  <a:srgbClr val="404040"/>
                </a:solidFill>
                <a:effectLst/>
                <a:latin typeface="Rubik"/>
              </a:rPr>
              <a:t>If your employer coverage is changing, check with your benefits administrator to see what you’ll need.</a:t>
            </a:r>
            <a:r>
              <a:rPr lang="en-US" b="0" i="0" dirty="0">
                <a:solidFill>
                  <a:srgbClr val="404040"/>
                </a:solidFill>
                <a:effectLst/>
                <a:latin typeface="Rubik"/>
              </a:rPr>
              <a:t> Ask if you’ll need to sign up for both Medicare Part A and Part B. </a:t>
            </a:r>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r>
              <a:rPr lang="en-US" altLang="en-US" dirty="0"/>
              <a:t>Full Retirement Age</a:t>
            </a:r>
          </a:p>
          <a:p>
            <a:endParaRPr lang="en-US" altLang="en-US" dirty="0"/>
          </a:p>
          <a:p>
            <a:r>
              <a:rPr lang="en-US" altLang="en-US" dirty="0"/>
              <a:t>1943-1954 -  66</a:t>
            </a:r>
          </a:p>
          <a:p>
            <a:r>
              <a:rPr lang="en-US" altLang="en-US" dirty="0"/>
              <a:t>1955 - 66 and 2 months</a:t>
            </a:r>
          </a:p>
          <a:p>
            <a:r>
              <a:rPr lang="en-US" altLang="en-US" dirty="0"/>
              <a:t>1956 - 66 and 4 months</a:t>
            </a:r>
          </a:p>
          <a:p>
            <a:r>
              <a:rPr lang="en-US" altLang="en-US" dirty="0"/>
              <a:t>1957 - 66 and 6 months</a:t>
            </a:r>
          </a:p>
          <a:p>
            <a:r>
              <a:rPr lang="en-US" altLang="en-US" dirty="0"/>
              <a:t>1958 - 66 and 8 months</a:t>
            </a:r>
          </a:p>
          <a:p>
            <a:r>
              <a:rPr lang="en-US" altLang="en-US" dirty="0"/>
              <a:t>1959 - 66 and 10 months </a:t>
            </a:r>
          </a:p>
          <a:p>
            <a:r>
              <a:rPr lang="en-US" altLang="en-US" dirty="0"/>
              <a:t>1960 and later – 67</a:t>
            </a:r>
          </a:p>
          <a:p>
            <a:endParaRPr lang="en-US" altLang="en-US" dirty="0"/>
          </a:p>
          <a:p>
            <a:r>
              <a:rPr lang="en-US" altLang="en-US" dirty="0"/>
              <a:t>You can also enroll early in social security, reduction in benefit for every month you enroll early.  If you retire at age 62. you receive about 30% less than if you waited until FRA to retire.  Deduction is less for those born before 1960.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a:t>
            </a:fld>
            <a:endParaRPr lang="en-US" dirty="0"/>
          </a:p>
        </p:txBody>
      </p:sp>
    </p:spTree>
    <p:extLst>
      <p:ext uri="{BB962C8B-B14F-4D97-AF65-F5344CB8AC3E}">
        <p14:creationId xmlns:p14="http://schemas.microsoft.com/office/powerpoint/2010/main" val="1192291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50080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https://www.medicare.gov/health-drug-plans/medigap/basics/compare-plan-benefits </a:t>
            </a:r>
          </a:p>
          <a:p>
            <a:endParaRPr lang="en-US" dirty="0"/>
          </a:p>
          <a:p>
            <a:r>
              <a:rPr lang="en-US" dirty="0"/>
              <a:t>The chart below shows basic information about the different benefits Medigap policies cover.</a:t>
            </a:r>
          </a:p>
          <a:p>
            <a:endParaRPr lang="en-US" dirty="0"/>
          </a:p>
          <a:p>
            <a:r>
              <a:rPr lang="en-US" dirty="0"/>
              <a:t>V ​= the plan covers 100% of this benefit</a:t>
            </a:r>
          </a:p>
          <a:p>
            <a:r>
              <a:rPr lang="en-US" dirty="0"/>
              <a:t>​X = the plan doesn't cover this benefit</a:t>
            </a:r>
          </a:p>
          <a:p>
            <a:r>
              <a:rPr lang="en-US" dirty="0"/>
              <a:t>% = the plan covers that percentage of this benefit and you’re responsible for the rest</a:t>
            </a:r>
          </a:p>
          <a:p>
            <a:r>
              <a:rPr lang="en-US" dirty="0"/>
              <a:t>N/A = not applicable</a:t>
            </a:r>
          </a:p>
          <a:p>
            <a:endParaRPr lang="en-US" dirty="0"/>
          </a:p>
          <a:p>
            <a:r>
              <a:rPr lang="en-US" dirty="0"/>
              <a:t>The Medigap policy will only pay your coinsurance after you’ve paid the deductible (unless the Medigap policy also covers your deductible).</a:t>
            </a:r>
          </a:p>
          <a:p>
            <a:endParaRPr lang="en-US" dirty="0"/>
          </a:p>
          <a:p>
            <a:r>
              <a:rPr lang="en-US" dirty="0"/>
              <a:t>If you turn 65 on or after 1/1/2020, plans C and F are not available. </a:t>
            </a:r>
          </a:p>
          <a:p>
            <a:pPr marL="0" indent="0">
              <a:buFont typeface="Arial" panose="020B0604020202020204" pitchFamily="34" charset="0"/>
              <a:buNone/>
            </a:pPr>
            <a:r>
              <a:rPr lang="en-US" dirty="0"/>
              <a:t>*Plans F &amp; G offer a high deductible plan in some states. </a:t>
            </a:r>
          </a:p>
          <a:p>
            <a:pPr algn="l"/>
            <a:r>
              <a:rPr lang="en-US" b="0" i="0" dirty="0">
                <a:solidFill>
                  <a:srgbClr val="404040"/>
                </a:solidFill>
                <a:effectLst/>
                <a:latin typeface="Rubik"/>
              </a:rPr>
              <a:t>**Plans K &amp; L show how much they'll pay for approved services before you meet your out-of-pocket yearly limit and Part B deductible. After you meet them, the plan will pay 100% of your costs for approved services.</a:t>
            </a:r>
          </a:p>
          <a:p>
            <a:pPr algn="l"/>
            <a:r>
              <a:rPr lang="en-US" b="0" i="0" dirty="0">
                <a:solidFill>
                  <a:srgbClr val="404040"/>
                </a:solidFill>
                <a:effectLst/>
                <a:latin typeface="Rubik"/>
              </a:rPr>
              <a:t>***Plan N pays 100% of the costs of Part B services, except for copayments for some office visits and some emergency room visits.</a:t>
            </a:r>
            <a:br>
              <a:rPr lang="en-US" b="0" i="0" dirty="0">
                <a:solidFill>
                  <a:srgbClr val="404040"/>
                </a:solidFill>
                <a:effectLst/>
                <a:latin typeface="Rubik"/>
              </a:rPr>
            </a:br>
            <a:r>
              <a:rPr lang="en-US" b="0" i="0" dirty="0">
                <a:solidFill>
                  <a:srgbClr val="404040"/>
                </a:solidFill>
                <a:effectLst/>
                <a:latin typeface="Rubik"/>
              </a:rPr>
              <a:t>Part B excess charge:   you have Original Medicare, and the amount a doctor or other health care provider is legally permitted to charge is higher than the Medicare-approved amount, the difference is called the excess charge.</a:t>
            </a:r>
          </a:p>
        </p:txBody>
      </p:sp>
      <p:sp>
        <p:nvSpPr>
          <p:cNvPr id="4" name="Slide Number Placeholder 3"/>
          <p:cNvSpPr>
            <a:spLocks noGrp="1"/>
          </p:cNvSpPr>
          <p:nvPr>
            <p:ph type="sldNum" sz="quarter" idx="5"/>
          </p:nvPr>
        </p:nvSpPr>
        <p:spPr/>
        <p:txBody>
          <a:bodyPr/>
          <a:lstStyle/>
          <a:p>
            <a:fld id="{08F8EB8E-7026-4ACF-B57D-C3E04C21C53C}" type="slidenum">
              <a:rPr lang="en-US" smtClean="0"/>
              <a:t>24</a:t>
            </a:fld>
            <a:endParaRPr lang="en-US" dirty="0"/>
          </a:p>
        </p:txBody>
      </p:sp>
    </p:spTree>
    <p:extLst>
      <p:ext uri="{BB962C8B-B14F-4D97-AF65-F5344CB8AC3E}">
        <p14:creationId xmlns:p14="http://schemas.microsoft.com/office/powerpoint/2010/main" val="242354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r>
              <a:rPr lang="en-US" altLang="en-US" dirty="0"/>
              <a:t>A “Benefit period” is a period of consecutive days during which medical benefits for covered services, with certain specified maximum limitations, are available to the beneficiary.  </a:t>
            </a:r>
          </a:p>
          <a:p>
            <a:pPr marL="171450" indent="-171450">
              <a:buFontTx/>
              <a:buChar char="-"/>
            </a:pPr>
            <a:r>
              <a:rPr lang="en-US" altLang="en-US" dirty="0"/>
              <a:t>Under Part A, 60 full days of hospitalization plus 30 coinsurance days represent the maximum benefit period.  The benefit period is renewed when the beneficiary has not been an inpatient of a hospital or of a SNF (see §20.B) for 60 consecutive days.</a:t>
            </a:r>
          </a:p>
          <a:p>
            <a:pPr marL="171450" indent="-171450">
              <a:buFontTx/>
              <a:buChar char="-"/>
            </a:pPr>
            <a:r>
              <a:rPr lang="en-US" altLang="en-US" dirty="0"/>
              <a:t>Each patient also has a lifetime reserve of 60 additional days</a:t>
            </a:r>
            <a:br>
              <a:rPr lang="en-US" altLang="en-US" dirty="0"/>
            </a:br>
            <a:endParaRPr lang="en-US" altLang="en-US" dirty="0"/>
          </a:p>
          <a:p>
            <a:pPr marL="171450" indent="-171450">
              <a:buFontTx/>
              <a:buChar char="-"/>
            </a:pPr>
            <a:r>
              <a:rPr lang="en-US" altLang="en-US" dirty="0"/>
              <a:t>Medicare Benefit Policy Manual Chapter 3; https://www.cms.gov/regulations-and-guidance/guidance/manuals/downloads/bp102c03pdf.pdf</a:t>
            </a:r>
          </a:p>
          <a:p>
            <a:pPr marL="171450" indent="-171450">
              <a:buFontTx/>
              <a:buChar char="-"/>
            </a:pPr>
            <a:endParaRPr lang="en-US" altLang="en-US" dirty="0"/>
          </a:p>
          <a:p>
            <a:pPr marL="171450" indent="-171450">
              <a:buFontTx/>
              <a:buChar char="-"/>
            </a:pPr>
            <a:r>
              <a:rPr lang="en-US" altLang="en-US" dirty="0"/>
              <a:t>https://www.medicare.gov/coverage/inpatient-hospital-care</a:t>
            </a:r>
            <a:br>
              <a:rPr lang="en-US" altLang="en-US" dirty="0"/>
            </a:br>
            <a:endParaRPr lang="en-US" altLang="en-US" dirty="0"/>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27</a:t>
            </a:fld>
            <a:endParaRPr lang="en-US" dirty="0"/>
          </a:p>
        </p:txBody>
      </p:sp>
    </p:spTree>
    <p:extLst>
      <p:ext uri="{BB962C8B-B14F-4D97-AF65-F5344CB8AC3E}">
        <p14:creationId xmlns:p14="http://schemas.microsoft.com/office/powerpoint/2010/main" val="574206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For financial eligibility factors, there are a lot of numbers involved, Pro Seniors’ website keeps track of those numbers.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232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3</a:t>
            </a:fld>
            <a:endParaRPr lang="en-US" dirty="0"/>
          </a:p>
        </p:txBody>
      </p:sp>
    </p:spTree>
    <p:extLst>
      <p:ext uri="{BB962C8B-B14F-4D97-AF65-F5344CB8AC3E}">
        <p14:creationId xmlns:p14="http://schemas.microsoft.com/office/powerpoint/2010/main" val="3743120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46175" y="704850"/>
            <a:ext cx="4567238" cy="2570163"/>
          </a:xfrm>
          <a:ln/>
        </p:spPr>
      </p:sp>
      <p:sp>
        <p:nvSpPr>
          <p:cNvPr id="150531" name="Rectangle 3"/>
          <p:cNvSpPr>
            <a:spLocks noGrp="1" noChangeArrowheads="1"/>
          </p:cNvSpPr>
          <p:nvPr>
            <p:ph type="body" idx="1"/>
          </p:nvPr>
        </p:nvSpPr>
        <p:spPr>
          <a:noFill/>
        </p:spPr>
        <p:txBody>
          <a:bodyPr/>
          <a:lstStyle/>
          <a:p>
            <a:pPr marL="679450" lvl="1" indent="-225425"/>
            <a:r>
              <a:rPr lang="en-US" altLang="en-US" dirty="0"/>
              <a:t>https://www.cms.gov/outreach-and-education/medicare-learning-network-mln/mlnproducts/downloads/items-and-services-not-covered-under-medicare-booklet-icn906765.pdf </a:t>
            </a:r>
          </a:p>
          <a:p>
            <a:pPr marL="679450" lvl="1" indent="-225425"/>
            <a:r>
              <a:rPr lang="en-US" altLang="en-US" dirty="0"/>
              <a:t>We don’t pay for medically unreasonable and unnecessary services and supplies to diagnose and treat a Medicare patient’s condition. These include: ● Hospital-provided services that, based on the patient’s condition, could have been provided in a lower-cost setting, like the patient’s home or nursing home ● Hospital services exceeding Medicare length of stay limits ● Evaluation and management services exceeding those considered medically reasonable and necessary ● Excessive therapy or diagnostic procedures ● Unrelated screening tests, exams, and therapies where the patient has no symptoms or diagnoses, except certain screening tests, exams, and therapies ● Unnecessary services, like transcendental meditation, based on the patient’s diagnosis ● Items and services administered to the patient to cause or assist in death (assisted suicide)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46175" y="704850"/>
            <a:ext cx="4567238" cy="2570163"/>
          </a:xfrm>
          <a:ln/>
        </p:spPr>
      </p:sp>
      <p:sp>
        <p:nvSpPr>
          <p:cNvPr id="151555" name="Rectangle 3"/>
          <p:cNvSpPr>
            <a:spLocks noGrp="1" noChangeArrowheads="1"/>
          </p:cNvSpPr>
          <p:nvPr>
            <p:ph type="body" idx="1"/>
          </p:nvPr>
        </p:nvSpPr>
        <p:spPr>
          <a:noFill/>
        </p:spPr>
        <p:txBody>
          <a:bodyPr/>
          <a:lstStyle/>
          <a:p>
            <a:pPr marL="679450" lvl="1" indent="-225425"/>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46175" y="704850"/>
            <a:ext cx="4567238" cy="2570163"/>
          </a:xfrm>
          <a:ln/>
        </p:spPr>
      </p:sp>
      <p:sp>
        <p:nvSpPr>
          <p:cNvPr id="152579" name="Rectangle 3"/>
          <p:cNvSpPr>
            <a:spLocks noGrp="1" noChangeArrowheads="1"/>
          </p:cNvSpPr>
          <p:nvPr>
            <p:ph type="body" idx="1"/>
          </p:nvPr>
        </p:nvSpPr>
        <p:spPr>
          <a:noFill/>
        </p:spPr>
        <p:txBody>
          <a:bodyPr/>
          <a:lstStyle/>
          <a:p>
            <a:pPr marL="679450" lvl="1" indent="-225425"/>
            <a:r>
              <a:rPr lang="en-US" altLang="en-US" dirty="0"/>
              <a:t>https://www.medicare.gov/providers-services/original-medicare/not-covered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46175" y="704850"/>
            <a:ext cx="4567238" cy="2570163"/>
          </a:xfrm>
          <a:ln/>
        </p:spPr>
      </p:sp>
      <p:sp>
        <p:nvSpPr>
          <p:cNvPr id="153603" name="Rectangle 3"/>
          <p:cNvSpPr>
            <a:spLocks noGrp="1" noChangeArrowheads="1"/>
          </p:cNvSpPr>
          <p:nvPr>
            <p:ph type="body" idx="1"/>
          </p:nvPr>
        </p:nvSpPr>
        <p:spPr>
          <a:noFill/>
        </p:spPr>
        <p:txBody>
          <a:bodyPr/>
          <a:lstStyle/>
          <a:p>
            <a:pPr marL="679450" lvl="1" indent="-225425"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altLang="en-US" dirty="0"/>
              <a:t>The monthly premium is paid by those with income up to $103,000.  Those with higher income pay higher income relate premiums:</a:t>
            </a:r>
          </a:p>
          <a:p>
            <a:r>
              <a:rPr lang="en-US" altLang="en-US" dirty="0"/>
              <a:t>$244.60 in 2024 - $103,001 to $129,000</a:t>
            </a:r>
          </a:p>
          <a:p>
            <a:r>
              <a:rPr lang="en-US" altLang="en-US" dirty="0"/>
              <a:t>$349.40 in 2024 - $129,001 to $161,000</a:t>
            </a:r>
          </a:p>
          <a:p>
            <a:r>
              <a:rPr lang="en-US" altLang="en-US" dirty="0"/>
              <a:t>$559 in 2024 – more than $193,000 and less than $500,000</a:t>
            </a:r>
          </a:p>
          <a:p>
            <a:endParaRPr lang="en-US" altLang="en-US" dirty="0"/>
          </a:p>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46175" y="704850"/>
            <a:ext cx="4567238" cy="2570163"/>
          </a:xfrm>
          <a:ln/>
        </p:spPr>
      </p:sp>
      <p:sp>
        <p:nvSpPr>
          <p:cNvPr id="165891" name="Rectangle 3"/>
          <p:cNvSpPr>
            <a:spLocks noGrp="1" noChangeArrowheads="1"/>
          </p:cNvSpPr>
          <p:nvPr>
            <p:ph type="body" idx="1"/>
          </p:nvPr>
        </p:nvSpPr>
        <p:spPr>
          <a:noFill/>
        </p:spPr>
        <p:txBody>
          <a:bodyPr/>
          <a:lstStyle/>
          <a:p>
            <a:pPr marL="679450" lvl="1" indent="-225425"/>
            <a:endParaRPr lang="en-US" altLang="en-US" dirty="0"/>
          </a:p>
          <a:p>
            <a:pPr marL="679450" lvl="1" indent="-225425"/>
            <a:r>
              <a:rPr lang="en-US" altLang="en-US" dirty="0"/>
              <a:t>9</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46175" y="704850"/>
            <a:ext cx="4567238" cy="2570163"/>
          </a:xfrm>
          <a:ln/>
        </p:spPr>
      </p:sp>
      <p:sp>
        <p:nvSpPr>
          <p:cNvPr id="166915" name="Rectangle 3"/>
          <p:cNvSpPr>
            <a:spLocks noGrp="1" noChangeArrowheads="1"/>
          </p:cNvSpPr>
          <p:nvPr>
            <p:ph type="body" idx="1"/>
          </p:nvPr>
        </p:nvSpPr>
        <p:spPr>
          <a:noFill/>
        </p:spPr>
        <p:txBody>
          <a:bodyPr/>
          <a:lstStyle/>
          <a:p>
            <a:pPr marL="679450" lvl="1" indent="-225425"/>
            <a:r>
              <a:rPr lang="en-US" altLang="en-US" dirty="0"/>
              <a:t>42 CFR 422.101(a)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46175" y="704850"/>
            <a:ext cx="4567238" cy="2570163"/>
          </a:xfrm>
          <a:ln/>
        </p:spPr>
      </p:sp>
      <p:sp>
        <p:nvSpPr>
          <p:cNvPr id="167939" name="Rectangle 3"/>
          <p:cNvSpPr>
            <a:spLocks noGrp="1" noChangeArrowheads="1"/>
          </p:cNvSpPr>
          <p:nvPr>
            <p:ph type="body" idx="1"/>
          </p:nvPr>
        </p:nvSpPr>
        <p:spPr>
          <a:noFill/>
        </p:spPr>
        <p:txBody>
          <a:bodyPr/>
          <a:lstStyle/>
          <a:p>
            <a:pPr marL="679450" lvl="1" indent="-225425"/>
            <a:r>
              <a:rPr lang="en-US" altLang="en-US" dirty="0"/>
              <a:t>If you go outside a plan’s network of providers, or did not get specialty care approved in advance by the plan or by a required primary care physician, you may have to pay all of the cost of the specialist, surgery, or hospitalization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146175" y="704850"/>
            <a:ext cx="4567238" cy="2570163"/>
          </a:xfrm>
          <a:ln/>
        </p:spPr>
      </p:sp>
      <p:sp>
        <p:nvSpPr>
          <p:cNvPr id="168963" name="Rectangle 3"/>
          <p:cNvSpPr>
            <a:spLocks noGrp="1" noChangeArrowheads="1"/>
          </p:cNvSpPr>
          <p:nvPr>
            <p:ph type="body" idx="1"/>
          </p:nvPr>
        </p:nvSpPr>
        <p:spPr>
          <a:noFill/>
        </p:spPr>
        <p:txBody>
          <a:bodyPr/>
          <a:lstStyle/>
          <a:p>
            <a:pPr marL="679450" lvl="1" indent="-225425"/>
            <a:r>
              <a:rPr lang="en-US" altLang="en-US" dirty="0"/>
              <a:t>HMPs and PPOs – if you want part d prescription drug coverage, make sure you elect a plan that has it because you usually cannot buy a separate drug plan.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46175" y="704850"/>
            <a:ext cx="4567238" cy="2570163"/>
          </a:xfrm>
          <a:ln/>
        </p:spPr>
      </p:sp>
      <p:sp>
        <p:nvSpPr>
          <p:cNvPr id="169987" name="Rectangle 3"/>
          <p:cNvSpPr>
            <a:spLocks noGrp="1" noChangeArrowheads="1"/>
          </p:cNvSpPr>
          <p:nvPr>
            <p:ph type="body" idx="1"/>
          </p:nvPr>
        </p:nvSpPr>
        <p:spPr>
          <a:noFill/>
        </p:spPr>
        <p:txBody>
          <a:bodyPr/>
          <a:lstStyle/>
          <a:p>
            <a:pPr marL="679450" lvl="1" indent="-225425"/>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4</a:t>
            </a:fld>
            <a:endParaRPr lang="en-US" dirty="0"/>
          </a:p>
        </p:txBody>
      </p:sp>
    </p:spTree>
    <p:extLst>
      <p:ext uri="{BB962C8B-B14F-4D97-AF65-F5344CB8AC3E}">
        <p14:creationId xmlns:p14="http://schemas.microsoft.com/office/powerpoint/2010/main" val="3130149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46175" y="704850"/>
            <a:ext cx="4567238" cy="2570163"/>
          </a:xfrm>
          <a:ln/>
        </p:spPr>
      </p:sp>
      <p:sp>
        <p:nvSpPr>
          <p:cNvPr id="171011" name="Rectangle 3"/>
          <p:cNvSpPr>
            <a:spLocks noGrp="1" noChangeArrowheads="1"/>
          </p:cNvSpPr>
          <p:nvPr>
            <p:ph type="body" idx="1"/>
          </p:nvPr>
        </p:nvSpPr>
        <p:spPr>
          <a:noFill/>
        </p:spPr>
        <p:txBody>
          <a:bodyPr/>
          <a:lstStyle/>
          <a:p>
            <a:pPr marL="679450" lvl="1" indent="-225425"/>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46175" y="704850"/>
            <a:ext cx="4567238" cy="2570163"/>
          </a:xfrm>
          <a:ln/>
        </p:spPr>
      </p:sp>
      <p:sp>
        <p:nvSpPr>
          <p:cNvPr id="172035" name="Rectangle 3"/>
          <p:cNvSpPr>
            <a:spLocks noGrp="1" noChangeArrowheads="1"/>
          </p:cNvSpPr>
          <p:nvPr>
            <p:ph type="body" idx="1"/>
          </p:nvPr>
        </p:nvSpPr>
        <p:spPr>
          <a:noFill/>
        </p:spPr>
        <p:txBody>
          <a:bodyPr/>
          <a:lstStyle/>
          <a:p>
            <a:pPr marL="679450" lvl="1" indent="-225425"/>
            <a:r>
              <a:rPr lang="en-US" altLang="en-US" dirty="0"/>
              <a:t>Part A – first 60 days are free and then $402 a day days 61 to 90.</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46175" y="704850"/>
            <a:ext cx="4567238" cy="2570163"/>
          </a:xfrm>
          <a:ln/>
        </p:spPr>
      </p:sp>
      <p:sp>
        <p:nvSpPr>
          <p:cNvPr id="174083" name="Rectangle 3"/>
          <p:cNvSpPr>
            <a:spLocks noGrp="1" noChangeArrowheads="1"/>
          </p:cNvSpPr>
          <p:nvPr>
            <p:ph type="body" idx="1"/>
          </p:nvPr>
        </p:nvSpPr>
        <p:spPr>
          <a:noFill/>
        </p:spPr>
        <p:txBody>
          <a:bodyPr/>
          <a:lstStyle/>
          <a:p>
            <a:pPr marL="679450" lvl="1" indent="-225425"/>
            <a:r>
              <a:rPr lang="en-US" altLang="en-US" dirty="0"/>
              <a:t>The test is cost of Med Supp and Part B verses cost of Part B and MAPs premium.  Then what is total out-of-pocket cost?  </a:t>
            </a:r>
          </a:p>
          <a:p>
            <a:pPr marL="679450" lvl="1" indent="-225425"/>
            <a:endParaRPr lang="en-US" altLang="en-US" dirty="0"/>
          </a:p>
          <a:p>
            <a:pPr marL="679450" lvl="1" indent="-225425"/>
            <a:r>
              <a:rPr lang="en-US" altLang="en-US" dirty="0"/>
              <a:t>https://www.kff.org/medicare/issue-brief/a-snapshot-of-sources-of-coverage-among-medicare-beneficiaries/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146175" y="704850"/>
            <a:ext cx="4567238" cy="2570163"/>
          </a:xfrm>
          <a:ln/>
        </p:spPr>
      </p:sp>
      <p:sp>
        <p:nvSpPr>
          <p:cNvPr id="175107" name="Rectangle 3"/>
          <p:cNvSpPr>
            <a:spLocks noGrp="1" noChangeArrowheads="1"/>
          </p:cNvSpPr>
          <p:nvPr>
            <p:ph type="body" idx="1"/>
          </p:nvPr>
        </p:nvSpPr>
        <p:spPr>
          <a:noFill/>
        </p:spPr>
        <p:txBody>
          <a:bodyPr/>
          <a:lstStyle/>
          <a:p>
            <a:pPr marL="679450" lvl="1" indent="-225425"/>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45</a:t>
            </a:fld>
            <a:endParaRPr lang="en-US" dirty="0"/>
          </a:p>
        </p:txBody>
      </p:sp>
    </p:spTree>
    <p:extLst>
      <p:ext uri="{BB962C8B-B14F-4D97-AF65-F5344CB8AC3E}">
        <p14:creationId xmlns:p14="http://schemas.microsoft.com/office/powerpoint/2010/main" val="1709841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46175" y="704850"/>
            <a:ext cx="4567238" cy="2570163"/>
          </a:xfrm>
          <a:ln/>
        </p:spPr>
      </p:sp>
      <p:sp>
        <p:nvSpPr>
          <p:cNvPr id="176131" name="Rectangle 3"/>
          <p:cNvSpPr>
            <a:spLocks noGrp="1" noChangeArrowheads="1"/>
          </p:cNvSpPr>
          <p:nvPr>
            <p:ph type="body" idx="1"/>
          </p:nvPr>
        </p:nvSpPr>
        <p:spPr>
          <a:noFill/>
        </p:spPr>
        <p:txBody>
          <a:bodyPr/>
          <a:lstStyle/>
          <a:p>
            <a:pPr marL="679450" lvl="1" indent="-225425"/>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46175" y="704850"/>
            <a:ext cx="4567238" cy="2570163"/>
          </a:xfrm>
          <a:ln/>
        </p:spPr>
      </p:sp>
      <p:sp>
        <p:nvSpPr>
          <p:cNvPr id="177155" name="Rectangle 3"/>
          <p:cNvSpPr>
            <a:spLocks noGrp="1" noChangeArrowheads="1"/>
          </p:cNvSpPr>
          <p:nvPr>
            <p:ph type="body" idx="1"/>
          </p:nvPr>
        </p:nvSpPr>
        <p:spPr>
          <a:noFill/>
        </p:spPr>
        <p:txBody>
          <a:bodyPr/>
          <a:lstStyle/>
          <a:p>
            <a:pPr marL="679450" lvl="1" indent="-225425"/>
            <a:r>
              <a:rPr lang="en-US" altLang="en-US" dirty="0"/>
              <a:t>https://www.medicare.gov/basics/get-started-with-medicare/get-more-coverage/joining-a-plan</a:t>
            </a:r>
          </a:p>
          <a:p>
            <a:pPr marL="679450" lvl="1" indent="-225425"/>
            <a:r>
              <a:rPr lang="en-US" altLang="en-US" dirty="0"/>
              <a:t>Coverage starts:</a:t>
            </a:r>
          </a:p>
          <a:p>
            <a:pPr marL="679450" lvl="1" indent="-225425"/>
            <a:r>
              <a:rPr lang="en-US" altLang="en-US" dirty="0"/>
              <a:t>	- initial enrollment, say day your part B coverage starts</a:t>
            </a:r>
          </a:p>
          <a:p>
            <a:pPr marL="679450" lvl="1" indent="-225425"/>
            <a:r>
              <a:rPr lang="en-US" altLang="en-US" dirty="0"/>
              <a:t>	- open enrollment – Jan 1 of the next year</a:t>
            </a:r>
          </a:p>
          <a:p>
            <a:pPr marL="679450" lvl="1" indent="-225425">
              <a:buFontTx/>
              <a:buChar char="-"/>
            </a:pPr>
            <a:r>
              <a:rPr lang="en-US" altLang="en-US" dirty="0"/>
              <a:t>Medicare Advantage Open Enrollment – first of the month after the plan gets your request</a:t>
            </a:r>
          </a:p>
          <a:p>
            <a:pPr marL="679450" lvl="1" indent="-225425">
              <a:buFontTx/>
              <a:buChar char="-"/>
            </a:pPr>
            <a:r>
              <a:rPr lang="en-US" altLang="en-US" dirty="0"/>
              <a:t>Special enrollment – varies, usually first month after plan gets your request</a:t>
            </a:r>
          </a:p>
          <a:p>
            <a:pPr marL="454025" lvl="1" indent="0">
              <a:buFontTx/>
              <a:buNone/>
            </a:pPr>
            <a:endParaRPr lang="en-US" altLang="en-US" dirty="0"/>
          </a:p>
          <a:p>
            <a:pPr marL="679450" lvl="1" indent="-225425">
              <a:buFontTx/>
              <a:buChar char="-"/>
            </a:pPr>
            <a:r>
              <a:rPr lang="en-US" altLang="en-US" dirty="0"/>
              <a:t>42 cfr 422.62</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46175" y="704850"/>
            <a:ext cx="4567238" cy="2570163"/>
          </a:xfrm>
          <a:ln/>
        </p:spPr>
      </p:sp>
      <p:sp>
        <p:nvSpPr>
          <p:cNvPr id="179203" name="Rectangle 3"/>
          <p:cNvSpPr>
            <a:spLocks noGrp="1" noChangeArrowheads="1"/>
          </p:cNvSpPr>
          <p:nvPr>
            <p:ph type="body" idx="1"/>
          </p:nvPr>
        </p:nvSpPr>
        <p:spPr>
          <a:noFill/>
        </p:spPr>
        <p:txBody>
          <a:bodyPr/>
          <a:lstStyle/>
          <a:p>
            <a:pPr marL="679450" lvl="1" indent="-225425"/>
            <a:r>
              <a:rPr lang="en-US" altLang="en-US" dirty="0"/>
              <a:t>42 cfr 422.62</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46175" y="704850"/>
            <a:ext cx="4567238" cy="2570163"/>
          </a:xfrm>
          <a:ln/>
        </p:spPr>
      </p:sp>
      <p:sp>
        <p:nvSpPr>
          <p:cNvPr id="180227" name="Rectangle 3"/>
          <p:cNvSpPr>
            <a:spLocks noGrp="1" noChangeArrowheads="1"/>
          </p:cNvSpPr>
          <p:nvPr>
            <p:ph type="body" idx="1"/>
          </p:nvPr>
        </p:nvSpPr>
        <p:spPr>
          <a:noFill/>
        </p:spPr>
        <p:txBody>
          <a:bodyPr/>
          <a:lstStyle/>
          <a:p>
            <a:pPr marL="679450" lvl="1" indent="-225425"/>
            <a:r>
              <a:rPr lang="en-US" altLang="en-US" dirty="0"/>
              <a:t>42 cfr 422.62(a)(4)</a:t>
            </a:r>
          </a:p>
          <a:p>
            <a:pPr marL="679450" lvl="1" indent="-225425"/>
            <a:endParaRPr lang="en-US" altLang="en-US" dirty="0"/>
          </a:p>
          <a:p>
            <a:pPr marL="679450" lvl="1" indent="-225425"/>
            <a:r>
              <a:rPr lang="en-US" altLang="en-US" dirty="0"/>
              <a:t>Institutionalized means, for the purposes of defining a special needs individual and for the open enrollment period for institutionalized individuals at § 422.62(a)(4), an MA eligible individual who continuously resides or is expected to continuously reside for 90 days or longer in one of the following long-term care facility settings:(1) Skilled nursing facility (SNF) as defined in section 1819 of the Act (Medicare).(2) Nursing facility (NF) as defined in section 1919 of the Act (Medicaid).(3) Intermediate care facility for individuals with intellectual and developmental disabilities as defined in section 1905(d) of the Act.(4) Psychiatric hospital or unit as defined in section 1861(f) of the Act.(5) Rehabilitation hospital or unit as defined in section 1886(d)(1)(B) of the Act.(6) Long-term care hospital as defined in section 1886(d)(1)(B) of the Act.(7) Hospital which has an agreement under section 1883 of the Act (a swing-bed hospital).(8) Subject to CMS approval, a facility that is not listed in paragraphs (1) through (7) of this definition but meets both of the following:(i) Furnishes similar long-term, healthcare services that are covered under Medicare Part A, Medicare Part B, or Medicaid; and(ii) Whose residents have similar needs and healthcare status as residents of one or more facilities listed in paragraphs (1) through (7) of this definition.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46175" y="704850"/>
            <a:ext cx="4567238" cy="2570163"/>
          </a:xfrm>
          <a:ln/>
        </p:spPr>
      </p:sp>
      <p:sp>
        <p:nvSpPr>
          <p:cNvPr id="180227" name="Rectangle 3"/>
          <p:cNvSpPr>
            <a:spLocks noGrp="1" noChangeArrowheads="1"/>
          </p:cNvSpPr>
          <p:nvPr>
            <p:ph type="body" idx="1"/>
          </p:nvPr>
        </p:nvSpPr>
        <p:spPr>
          <a:noFill/>
        </p:spPr>
        <p:txBody>
          <a:bodyPr/>
          <a:lstStyle/>
          <a:p>
            <a:pPr marL="679450" lvl="1" indent="-225425"/>
            <a:r>
              <a:rPr lang="en-US" altLang="en-US" dirty="0"/>
              <a:t>https://www.federalregister.gov/documents/2023/04/12/2023-07115/medicare-program-contract-year-2024-policy-and-technical-changes-to-the-medicare-advantage-program</a:t>
            </a:r>
          </a:p>
        </p:txBody>
      </p:sp>
    </p:spTree>
    <p:extLst>
      <p:ext uri="{BB962C8B-B14F-4D97-AF65-F5344CB8AC3E}">
        <p14:creationId xmlns:p14="http://schemas.microsoft.com/office/powerpoint/2010/main" val="267548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5</a:t>
            </a:fld>
            <a:endParaRPr lang="en-US" dirty="0"/>
          </a:p>
        </p:txBody>
      </p:sp>
    </p:spTree>
    <p:extLst>
      <p:ext uri="{BB962C8B-B14F-4D97-AF65-F5344CB8AC3E}">
        <p14:creationId xmlns:p14="http://schemas.microsoft.com/office/powerpoint/2010/main" val="23623925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46175" y="704850"/>
            <a:ext cx="4567238" cy="2570163"/>
          </a:xfrm>
          <a:ln/>
        </p:spPr>
      </p:sp>
      <p:sp>
        <p:nvSpPr>
          <p:cNvPr id="180227" name="Rectangle 3"/>
          <p:cNvSpPr>
            <a:spLocks noGrp="1" noChangeArrowheads="1"/>
          </p:cNvSpPr>
          <p:nvPr>
            <p:ph type="body" idx="1"/>
          </p:nvPr>
        </p:nvSpPr>
        <p:spPr>
          <a:noFill/>
        </p:spPr>
        <p:txBody>
          <a:bodyPr/>
          <a:lstStyle/>
          <a:p>
            <a:pPr marL="679450" lvl="1" indent="-225425"/>
            <a:r>
              <a:rPr lang="en-US" altLang="en-US" dirty="0"/>
              <a:t>https://www.federalregister.gov/documents/2023/04/12/2023-07115/medicare-program-contract-year-2024-policy-and-technical-changes-to-the-medicare-advantage-program</a:t>
            </a:r>
          </a:p>
          <a:p>
            <a:pPr marL="679450" lvl="1" indent="-225425"/>
            <a:r>
              <a:rPr lang="en-US" altLang="en-US" dirty="0"/>
              <a:t>Coordinated care plans have networks of providers, like HMO, PPO : 42 cfr 422.4(a)(1)</a:t>
            </a:r>
          </a:p>
          <a:p>
            <a:pPr marL="679450" lvl="1" indent="-225425"/>
            <a:endParaRPr lang="en-US" altLang="en-US" dirty="0"/>
          </a:p>
          <a:p>
            <a:pPr marL="679450" lvl="1" indent="-225425"/>
            <a:r>
              <a:rPr lang="en-US" altLang="en-US" dirty="0"/>
              <a:t>422.112(b)(8)(i)(A) – </a:t>
            </a:r>
          </a:p>
          <a:p>
            <a:pPr marL="679450" lvl="1" indent="-225425"/>
            <a:r>
              <a:rPr lang="en-US" altLang="en-US" dirty="0"/>
              <a:t>Approval of a prior authorization request for a course of treatment must be valid for as long as medically necessary to avoid disruptions in care, in accordance with applicable coverage criteria, the individual patient’s medical history, and the treating provider’s recommendation; and (B) A minimum 90-day transition period for any active course(s) of treatment when an enrollee has enrolled in an MA plan after starting a course of treatment, even if the service is furnished by an out-of-network provider. This includes enrollees new to a plan and enrollees new to Medicare. The MA organization must not disrupt or require reauthorization for an active course of treatment for new plan enrollees for a period of at least 90 days. </a:t>
            </a:r>
          </a:p>
          <a:p>
            <a:pPr marL="679450" lvl="1" indent="-225425"/>
            <a:r>
              <a:rPr lang="en-US" altLang="en-US" dirty="0"/>
              <a:t>(ii) For purposes of this paragraph (b)(8), the following definitions apply: (A) Course of treatment means as a prescribed order or ordered course of treatment for a specific individual with a specific condition is outlined and decided upon ahead of time with the patient and provider. A course of treatment may but is not required to be part of a treatment plan. (B) Active course of treatment means a course of treatment in which a patient is actively seeing the provider and following the course of treatment. </a:t>
            </a:r>
          </a:p>
        </p:txBody>
      </p:sp>
    </p:spTree>
    <p:extLst>
      <p:ext uri="{BB962C8B-B14F-4D97-AF65-F5344CB8AC3E}">
        <p14:creationId xmlns:p14="http://schemas.microsoft.com/office/powerpoint/2010/main" val="25280832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46175" y="704850"/>
            <a:ext cx="4567238" cy="2570163"/>
          </a:xfrm>
          <a:ln/>
        </p:spPr>
      </p:sp>
      <p:sp>
        <p:nvSpPr>
          <p:cNvPr id="180227" name="Rectangle 3"/>
          <p:cNvSpPr>
            <a:spLocks noGrp="1" noChangeArrowheads="1"/>
          </p:cNvSpPr>
          <p:nvPr>
            <p:ph type="body" idx="1"/>
          </p:nvPr>
        </p:nvSpPr>
        <p:spPr>
          <a:noFill/>
        </p:spPr>
        <p:txBody>
          <a:bodyPr/>
          <a:lstStyle/>
          <a:p>
            <a:pPr marL="679450" lvl="1" indent="-225425"/>
            <a:r>
              <a:rPr lang="en-US" altLang="en-US" dirty="0"/>
              <a:t>https://www.federalregister.gov/documents/2023/04/12/2023-07115/medicare-program-contract-year-2024-policy-and-technical-changes-to-the-medicare-advantage-program</a:t>
            </a:r>
          </a:p>
          <a:p>
            <a:pPr marL="679450" lvl="1" indent="-225425"/>
            <a:endParaRPr lang="en-US" altLang="en-US" dirty="0"/>
          </a:p>
          <a:p>
            <a:pPr marL="679450" lvl="1" indent="-225425"/>
            <a:r>
              <a:rPr lang="en-US" altLang="en-US" dirty="0"/>
              <a:t>42 cfr 422.137 – MA Utilization Management Committee</a:t>
            </a:r>
          </a:p>
        </p:txBody>
      </p:sp>
    </p:spTree>
    <p:extLst>
      <p:ext uri="{BB962C8B-B14F-4D97-AF65-F5344CB8AC3E}">
        <p14:creationId xmlns:p14="http://schemas.microsoft.com/office/powerpoint/2010/main" val="32482872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53</a:t>
            </a:fld>
            <a:endParaRPr lang="en-US" dirty="0"/>
          </a:p>
        </p:txBody>
      </p:sp>
    </p:spTree>
    <p:extLst>
      <p:ext uri="{BB962C8B-B14F-4D97-AF65-F5344CB8AC3E}">
        <p14:creationId xmlns:p14="http://schemas.microsoft.com/office/powerpoint/2010/main" val="42596472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b="1"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46175" y="704850"/>
            <a:ext cx="4567238" cy="2570163"/>
          </a:xfrm>
          <a:ln/>
        </p:spPr>
      </p:sp>
      <p:sp>
        <p:nvSpPr>
          <p:cNvPr id="130051" name="Rectangle 3"/>
          <p:cNvSpPr>
            <a:spLocks noGrp="1" noChangeArrowheads="1"/>
          </p:cNvSpPr>
          <p:nvPr>
            <p:ph type="body" idx="1"/>
          </p:nvPr>
        </p:nvSpPr>
        <p:spPr>
          <a:noFill/>
        </p:spPr>
        <p:txBody>
          <a:bodyPr/>
          <a:lstStyle/>
          <a:p>
            <a:pPr marL="679450" lvl="1" indent="-225425"/>
            <a:r>
              <a:rPr lang="en-US" altLang="en-US" dirty="0"/>
              <a:t>So services not covered are treatment intended to cure your illness or related conditions, prescription drugs to cure your illness rather than for symptom control or pain relief, care in a hospice unless arranged by your hospice team or unrelated to your terminal illness and related conditions. </a:t>
            </a:r>
          </a:p>
          <a:p>
            <a:pPr marL="679450" lvl="1" indent="-225425"/>
            <a:endParaRPr lang="en-US" altLang="en-US" dirty="0"/>
          </a:p>
          <a:p>
            <a:pPr marL="679450" lvl="1" indent="-225425"/>
            <a:r>
              <a:rPr lang="en-US" altLang="en-US" dirty="0"/>
              <a:t>https://www.medicare.gov/coverage/hospice-care</a:t>
            </a:r>
          </a:p>
          <a:p>
            <a:pPr marL="679450" lvl="1" indent="-225425"/>
            <a:endParaRPr lang="en-US" altLang="en-US" dirty="0"/>
          </a:p>
          <a:p>
            <a:pPr marL="679450" lvl="1" indent="-225425"/>
            <a:r>
              <a:rPr lang="en-US" altLang="en-US" dirty="0"/>
              <a:t>https://www.hhs.gov/guidance/sites/default/files/hhs-guidance-documents/bp102c09.pdf</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46175" y="704850"/>
            <a:ext cx="4567238" cy="2570163"/>
          </a:xfrm>
          <a:ln/>
        </p:spPr>
      </p:sp>
      <p:sp>
        <p:nvSpPr>
          <p:cNvPr id="131075" name="Rectangle 3"/>
          <p:cNvSpPr>
            <a:spLocks noGrp="1" noChangeArrowheads="1"/>
          </p:cNvSpPr>
          <p:nvPr>
            <p:ph type="body" idx="1"/>
          </p:nvPr>
        </p:nvSpPr>
        <p:spPr>
          <a:noFill/>
        </p:spPr>
        <p:txBody>
          <a:bodyPr/>
          <a:lstStyle/>
          <a:p>
            <a:pPr marL="679450" lvl="1" indent="-225425"/>
            <a:r>
              <a:rPr lang="en-US" altLang="en-US" dirty="0"/>
              <a:t>5 to 7 days of respite care can be paid for room and board.  </a:t>
            </a:r>
            <a:br>
              <a:rPr lang="en-US" altLang="en-US" dirty="0"/>
            </a:b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46175" y="704850"/>
            <a:ext cx="4567238" cy="2570163"/>
          </a:xfrm>
          <a:ln/>
        </p:spPr>
      </p:sp>
      <p:sp>
        <p:nvSpPr>
          <p:cNvPr id="134147" name="Rectangle 3"/>
          <p:cNvSpPr>
            <a:spLocks noGrp="1" noChangeArrowheads="1"/>
          </p:cNvSpPr>
          <p:nvPr>
            <p:ph type="body" idx="1"/>
          </p:nvPr>
        </p:nvSpPr>
        <p:spPr>
          <a:noFill/>
        </p:spPr>
        <p:txBody>
          <a:bodyPr/>
          <a:lstStyle/>
          <a:p>
            <a:pPr marL="679450" lvl="1" indent="-225425"/>
            <a:r>
              <a:rPr lang="en-US" altLang="en-US" dirty="0"/>
              <a:t>2) above is really 30 days to onset of skilled services.  It does happen where broken hip needs to heal prior to onset of skilled care and it takes longer than 30 days.</a:t>
            </a:r>
          </a:p>
          <a:p>
            <a:pPr marL="679450" lvl="1" indent="-225425"/>
            <a:endParaRPr lang="en-US" altLang="en-US" dirty="0"/>
          </a:p>
          <a:p>
            <a:pPr marL="679450" lvl="1" indent="-225425"/>
            <a:endParaRPr lang="en-US" altLang="en-US" dirty="0"/>
          </a:p>
          <a:p>
            <a:pPr marL="679450" lvl="1" indent="-225425"/>
            <a:r>
              <a:rPr lang="en-US" altLang="en-US" dirty="0"/>
              <a:t>42 cfr 422.101(c)(2) – MAPs can elect to cover SNF in absence of qualifying hospital stay</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46175" y="704850"/>
            <a:ext cx="4567238" cy="2570163"/>
          </a:xfrm>
          <a:ln/>
        </p:spPr>
      </p:sp>
      <p:sp>
        <p:nvSpPr>
          <p:cNvPr id="132099" name="Rectangle 3"/>
          <p:cNvSpPr>
            <a:spLocks noGrp="1" noChangeArrowheads="1"/>
          </p:cNvSpPr>
          <p:nvPr>
            <p:ph type="body" idx="1"/>
          </p:nvPr>
        </p:nvSpPr>
        <p:spPr>
          <a:noFill/>
        </p:spPr>
        <p:txBody>
          <a:bodyPr/>
          <a:lstStyle/>
          <a:p>
            <a:pPr marL="679450" lvl="1" indent="-225425"/>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46175" y="704850"/>
            <a:ext cx="4567238" cy="2570163"/>
          </a:xfrm>
          <a:ln/>
        </p:spPr>
      </p:sp>
      <p:sp>
        <p:nvSpPr>
          <p:cNvPr id="133123" name="Rectangle 3"/>
          <p:cNvSpPr>
            <a:spLocks noGrp="1" noChangeArrowheads="1"/>
          </p:cNvSpPr>
          <p:nvPr>
            <p:ph type="body" idx="1"/>
          </p:nvPr>
        </p:nvSpPr>
        <p:spPr>
          <a:noFill/>
        </p:spPr>
        <p:txBody>
          <a:bodyPr/>
          <a:lstStyle/>
          <a:p>
            <a:pPr marL="679450" lvl="1" indent="-225425"/>
            <a:r>
              <a:rPr lang="en-US" altLang="en-US" dirty="0"/>
              <a:t>Note large co-pay means nice to have Med Supp plan.</a:t>
            </a:r>
            <a:br>
              <a:rPr lang="en-US" altLang="en-US" dirty="0"/>
            </a:br>
            <a:endParaRPr lang="en-US" altLang="en-US" dirty="0"/>
          </a:p>
          <a:p>
            <a:pPr marL="679450" lvl="1" indent="-225425"/>
            <a:r>
              <a:rPr lang="en-US" altLang="en-US" dirty="0"/>
              <a:t>Actuarial equivalent re SNF co-pay for MAPs is OK.  Max allowed out-of-pocket for MAPs is coming down:  $6,700 (2011)</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46175" y="704850"/>
            <a:ext cx="4567238" cy="2570163"/>
          </a:xfrm>
          <a:ln/>
        </p:spPr>
      </p:sp>
      <p:sp>
        <p:nvSpPr>
          <p:cNvPr id="136195" name="Rectangle 3"/>
          <p:cNvSpPr>
            <a:spLocks noGrp="1" noChangeArrowheads="1"/>
          </p:cNvSpPr>
          <p:nvPr>
            <p:ph type="body" idx="1"/>
          </p:nvPr>
        </p:nvSpPr>
        <p:spPr>
          <a:noFill/>
        </p:spPr>
        <p:txBody>
          <a:bodyPr/>
          <a:lstStyle/>
          <a:p>
            <a:pPr marL="679450" lvl="1" indent="-225425"/>
            <a:r>
              <a:rPr lang="en-US" altLang="en-US" dirty="0"/>
              <a:t>Some examples of homebound patients that illustrate the factors used to determine whether a homebound condition exists are listed below. • A patient paralyzed from a stroke who is confined to a wheelchair or requires the aid of crutches in order to walk. • A patient who is blind or senile and requires the assistance of another person in leaving their place of residence. • A patient who has lost the use of their upper extremities and, therefore, is unable to open doors, use handrails on stairways, etc., and requires the assistance of another individual to leave their place of residence. • A patient in the late stages of ALS or neurodegenerative disabilities.  In determining whether the patient has the general inability to leave the home and leaves the home only infrequently or for periods of short duration, it is necessary (as is the case in determining whether skilled nursing services are intermittent) to look at the patient's condition over a period of time rather than for short periods within the home health stay.  For example, a patient may leave the home (meeting both criteria listed above) more frequently during a short period when the patient has multiple appointments with health care professionals and medical tests in 1 week.  So long as the patient's overall condition and experience is such that he or she meets these qualifications, he or she should be considered confined to the home. • A patient who has just returned from a hospital stay involving surgery, who may be suffering from resultant weakness and pain because of the surgery and; therefore, their actions may be restricted by their physician or allowed practitioner to certain specified and limited activities (such as getting out of bed only for a specified period of time, walking stairs only once a day, etc.). • A patient with arteriosclerotic heart disease of such severity that they must avoid all stress and physical activity. • A patient with a psychiatric illness that is manifested in part by a refusal to leave home or is of such a nature that it would not be considered safe for the patient to leave home unattended, even if they have no physical limitations. </a:t>
            </a:r>
          </a:p>
          <a:p>
            <a:pPr marL="679450" lvl="1" indent="-225425"/>
            <a:r>
              <a:rPr lang="en-US" altLang="en-US" dirty="0"/>
              <a:t>The aged person who does not often travel from home because of frailty and insecurity brought on by advanced age would not be considered confined to the home for purposes of receiving home health services unless they meet one of the above conditions.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751802D-2120-297C-99DF-700ACD2A36F1}"/>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9D20FEBE-2AE2-8AC7-6384-A627918B8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Every State, per federal law, has an Ombudsman Program. In Ohio the Ombudsman program is part of the Ohio Department of Aging. The Ombudsman program for the 5 counties of Southwest Ohio is housed in the Pro Seniors agency.  What does an Ombudsman do? Educate, empower, advocate.  Hamilton, Butler, Warren, Clermont and Clinton Counties.</a:t>
            </a:r>
          </a:p>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6175" y="704850"/>
            <a:ext cx="4567238" cy="2570163"/>
          </a:xfrm>
          <a:ln/>
        </p:spPr>
      </p:sp>
      <p:sp>
        <p:nvSpPr>
          <p:cNvPr id="137219" name="Rectangle 3"/>
          <p:cNvSpPr>
            <a:spLocks noGrp="1" noChangeArrowheads="1"/>
          </p:cNvSpPr>
          <p:nvPr>
            <p:ph type="body" idx="1"/>
          </p:nvPr>
        </p:nvSpPr>
        <p:spPr>
          <a:noFill/>
        </p:spPr>
        <p:txBody>
          <a:bodyPr/>
          <a:lstStyle/>
          <a:p>
            <a:pPr marL="679450" lvl="1" indent="-225425"/>
            <a:r>
              <a:rPr lang="en-US" altLang="en-US" dirty="0"/>
              <a:t>If it is determined that the assisted living facility (also called personal care homes, group homes, etc.) in which the individuals reside are not primarily engaged in providing the above services, then Medicare will cover reasonable and necessary home health care furnished to these individuals. </a:t>
            </a:r>
          </a:p>
          <a:p>
            <a:pPr marL="679450" lvl="1" indent="-225425"/>
            <a:endParaRPr lang="en-US" altLang="en-US" dirty="0"/>
          </a:p>
          <a:p>
            <a:pPr marL="679450" lvl="1" indent="-225425"/>
            <a:r>
              <a:rPr lang="en-US" altLang="en-US" dirty="0"/>
              <a:t>Covered home health services include: </a:t>
            </a:r>
          </a:p>
          <a:p>
            <a:pPr marL="679450" lvl="1" indent="-225425"/>
            <a:endParaRPr lang="en-US" altLang="en-US" dirty="0"/>
          </a:p>
          <a:p>
            <a:pPr marL="679450" lvl="1" indent="-225425"/>
            <a:r>
              <a:rPr lang="en-US" altLang="en-US" dirty="0"/>
              <a:t>Medically necessary part-time or intermittent skilled nursing care, like:</a:t>
            </a:r>
          </a:p>
          <a:p>
            <a:pPr marL="679450" lvl="1" indent="-225425"/>
            <a:r>
              <a:rPr lang="en-US" altLang="en-US" dirty="0"/>
              <a:t>Wound care for pressure sores or a surgical wound</a:t>
            </a:r>
          </a:p>
          <a:p>
            <a:pPr marL="679450" lvl="1" indent="-225425"/>
            <a:r>
              <a:rPr lang="en-US" altLang="en-US" dirty="0"/>
              <a:t>Patient and caregiver education</a:t>
            </a:r>
          </a:p>
          <a:p>
            <a:pPr marL="679450" lvl="1" indent="-225425"/>
            <a:r>
              <a:rPr lang="en-US" altLang="en-US" dirty="0"/>
              <a:t>Intravenous or nutrition therapy</a:t>
            </a:r>
          </a:p>
          <a:p>
            <a:pPr marL="679450" lvl="1" indent="-225425"/>
            <a:r>
              <a:rPr lang="en-US" altLang="en-US" dirty="0"/>
              <a:t>Injections</a:t>
            </a:r>
          </a:p>
          <a:p>
            <a:pPr marL="679450" lvl="1" indent="-225425"/>
            <a:r>
              <a:rPr lang="en-US" altLang="en-US" dirty="0"/>
              <a:t>Monitoring serious illness and unstable health status</a:t>
            </a:r>
          </a:p>
          <a:p>
            <a:pPr marL="679450" lvl="1" indent="-225425"/>
            <a:r>
              <a:rPr lang="en-US" altLang="en-US" dirty="0"/>
              <a:t>Physical therapy</a:t>
            </a:r>
          </a:p>
          <a:p>
            <a:pPr marL="679450" lvl="1" indent="-225425"/>
            <a:r>
              <a:rPr lang="en-US" altLang="en-US" dirty="0"/>
              <a:t>Occupational therapy</a:t>
            </a:r>
          </a:p>
          <a:p>
            <a:pPr marL="679450" lvl="1" indent="-225425"/>
            <a:r>
              <a:rPr lang="en-US" altLang="en-US" dirty="0"/>
              <a:t>Speech-language pathology services</a:t>
            </a:r>
          </a:p>
          <a:p>
            <a:pPr marL="679450" lvl="1" indent="-225425"/>
            <a:r>
              <a:rPr lang="en-US" altLang="en-US" dirty="0"/>
              <a:t>Medical social services</a:t>
            </a:r>
          </a:p>
          <a:p>
            <a:pPr marL="679450" lvl="1" indent="-225425"/>
            <a:r>
              <a:rPr lang="en-US" altLang="en-US" dirty="0"/>
              <a:t>Part-time or intermittent home health aide care (only if you’re also getting skilled nursing care, physical therapy, speech-language pathology services, or occupational therapy at the same time), like:</a:t>
            </a:r>
          </a:p>
          <a:p>
            <a:pPr marL="679450" lvl="1" indent="-225425"/>
            <a:r>
              <a:rPr lang="en-US" altLang="en-US" dirty="0"/>
              <a:t>Help with walking</a:t>
            </a:r>
          </a:p>
          <a:p>
            <a:pPr marL="679450" lvl="1" indent="-225425"/>
            <a:r>
              <a:rPr lang="en-US" altLang="en-US" dirty="0"/>
              <a:t>Bathing or grooming</a:t>
            </a:r>
          </a:p>
          <a:p>
            <a:pPr marL="679450" lvl="1" indent="-225425"/>
            <a:r>
              <a:rPr lang="en-US" altLang="en-US" dirty="0"/>
              <a:t>Changing bed linens</a:t>
            </a:r>
          </a:p>
          <a:p>
            <a:pPr marL="679450" lvl="1" indent="-225425"/>
            <a:r>
              <a:rPr lang="en-US" altLang="en-US" dirty="0"/>
              <a:t>Feeding</a:t>
            </a:r>
          </a:p>
          <a:p>
            <a:pPr marL="679450" lvl="1" indent="-225425"/>
            <a:r>
              <a:rPr lang="en-US" altLang="en-US" dirty="0"/>
              <a:t>Injectable osteoporosis drugs for women</a:t>
            </a:r>
          </a:p>
          <a:p>
            <a:pPr marL="679450" lvl="1" indent="-225425"/>
            <a:r>
              <a:rPr lang="en-US" altLang="en-US" dirty="0"/>
              <a:t>Durable medical equipment</a:t>
            </a:r>
          </a:p>
          <a:p>
            <a:pPr marL="679450" lvl="1" indent="-225425"/>
            <a:r>
              <a:rPr lang="en-US" altLang="en-US" dirty="0"/>
              <a:t>Medical supplies for use at home</a:t>
            </a:r>
          </a:p>
          <a:p>
            <a:pPr marL="679450" lvl="1" indent="-225425"/>
            <a:r>
              <a:rPr lang="en-US" altLang="en-US" dirty="0"/>
              <a:t>Disposable negative pressure wound therapy devices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6175" y="704850"/>
            <a:ext cx="4567238" cy="2570163"/>
          </a:xfrm>
          <a:ln/>
        </p:spPr>
      </p:sp>
      <p:sp>
        <p:nvSpPr>
          <p:cNvPr id="137219" name="Rectangle 3"/>
          <p:cNvSpPr>
            <a:spLocks noGrp="1" noChangeArrowheads="1"/>
          </p:cNvSpPr>
          <p:nvPr>
            <p:ph type="body" idx="1"/>
          </p:nvPr>
        </p:nvSpPr>
        <p:spPr>
          <a:noFill/>
        </p:spPr>
        <p:txBody>
          <a:bodyPr/>
          <a:lstStyle/>
          <a:p>
            <a:pPr marL="679450" lvl="1" indent="-225425"/>
            <a:r>
              <a:rPr lang="en-US" altLang="en-US" dirty="0"/>
              <a:t>https://www.cms.gov/Regulations-and-Guidance/Guidance/Manuals/Downloads/bp102c07.pdf</a:t>
            </a:r>
          </a:p>
        </p:txBody>
      </p:sp>
    </p:spTree>
    <p:extLst>
      <p:ext uri="{BB962C8B-B14F-4D97-AF65-F5344CB8AC3E}">
        <p14:creationId xmlns:p14="http://schemas.microsoft.com/office/powerpoint/2010/main" val="26032271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6175" y="704850"/>
            <a:ext cx="4567238" cy="2570163"/>
          </a:xfrm>
          <a:ln/>
        </p:spPr>
      </p:sp>
      <p:sp>
        <p:nvSpPr>
          <p:cNvPr id="137219" name="Rectangle 3"/>
          <p:cNvSpPr>
            <a:spLocks noGrp="1" noChangeArrowheads="1"/>
          </p:cNvSpPr>
          <p:nvPr>
            <p:ph type="body" idx="1"/>
          </p:nvPr>
        </p:nvSpPr>
        <p:spPr>
          <a:noFill/>
        </p:spPr>
        <p:txBody>
          <a:bodyPr/>
          <a:lstStyle/>
          <a:p>
            <a:pPr marL="679450" lvl="1" indent="-225425"/>
            <a:r>
              <a:rPr lang="en-US" altLang="en-US" dirty="0"/>
              <a:t>https://www.cms.gov/Regulations-and-Guidance/Guidance/Manuals/Downloads/bp102c07.pdf</a:t>
            </a:r>
          </a:p>
        </p:txBody>
      </p:sp>
    </p:spTree>
    <p:extLst>
      <p:ext uri="{BB962C8B-B14F-4D97-AF65-F5344CB8AC3E}">
        <p14:creationId xmlns:p14="http://schemas.microsoft.com/office/powerpoint/2010/main" val="34406988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146175" y="704850"/>
            <a:ext cx="4567238" cy="2570163"/>
          </a:xfrm>
          <a:ln/>
        </p:spPr>
      </p:sp>
      <p:sp>
        <p:nvSpPr>
          <p:cNvPr id="182275" name="Rectangle 3"/>
          <p:cNvSpPr>
            <a:spLocks noGrp="1" noChangeArrowheads="1"/>
          </p:cNvSpPr>
          <p:nvPr>
            <p:ph type="body" idx="1"/>
          </p:nvPr>
        </p:nvSpPr>
        <p:spPr>
          <a:noFill/>
        </p:spPr>
        <p:txBody>
          <a:bodyPr/>
          <a:lstStyle/>
          <a:p>
            <a:pPr marL="679450" lvl="1" indent="-225425"/>
            <a:r>
              <a:rPr lang="en-US" altLang="en-US" dirty="0"/>
              <a:t>You can appeal a decision by a MAP refusing to provide a service or you can appeal the amount that the MAP says you must pay for a service. You can appeal a MAP’s refusal to pay for out-of-the-area emergency services, urgently needed services, dialysis, or post-stabilization care. You can also appeal the reduction or discontinuation of previously authorized treatment. And you can appeal the failure of the MAP to timely cover health care services or to timely provide you with notice of an adverse determination when their delay adversely affects your health.</a:t>
            </a:r>
          </a:p>
          <a:p>
            <a:pPr marL="679450" lvl="1" indent="-225425"/>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146175" y="704850"/>
            <a:ext cx="4567238" cy="2570163"/>
          </a:xfrm>
          <a:ln/>
        </p:spPr>
      </p:sp>
      <p:sp>
        <p:nvSpPr>
          <p:cNvPr id="182275" name="Rectangle 3"/>
          <p:cNvSpPr>
            <a:spLocks noGrp="1" noChangeArrowheads="1"/>
          </p:cNvSpPr>
          <p:nvPr>
            <p:ph type="body" idx="1"/>
          </p:nvPr>
        </p:nvSpPr>
        <p:spPr>
          <a:noFill/>
        </p:spPr>
        <p:txBody>
          <a:bodyPr/>
          <a:lstStyle/>
          <a:p>
            <a:pPr marL="679450" lvl="1" indent="-225425"/>
            <a:r>
              <a:rPr lang="en-US" altLang="en-US" dirty="0"/>
              <a:t>https://www.hhs.gov/sites/default/files/omha/files/medicare-appeals-backlog.pdf</a:t>
            </a:r>
          </a:p>
          <a:p>
            <a:pPr marL="679450" lvl="1" indent="-225425"/>
            <a:endParaRPr lang="en-US" altLang="en-US" dirty="0"/>
          </a:p>
          <a:p>
            <a:pPr marL="679450" lvl="1" indent="-225425"/>
            <a:r>
              <a:rPr lang="en-US" altLang="en-US" dirty="0"/>
              <a:t>You can appeal a decision by a MAP refusing to provide a service or you can appeal the amount that the MAP says you must pay for a service. You can appeal a MAP’s refusal to pay for out-of-the-area emergency services, urgently needed services, dialysis, or post-stabilization care. You can also appeal the reduction or discontinuation of previously authorized treatment. And you can appeal the failure of the MAP to timely cover health care services or to timely provide you with notice of an adverse determination when their delay adversely affects your health.</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46175" y="704850"/>
            <a:ext cx="4567238" cy="2570163"/>
          </a:xfrm>
          <a:ln/>
        </p:spPr>
      </p:sp>
      <p:sp>
        <p:nvSpPr>
          <p:cNvPr id="183299" name="Rectangle 3"/>
          <p:cNvSpPr>
            <a:spLocks noGrp="1" noChangeArrowheads="1"/>
          </p:cNvSpPr>
          <p:nvPr>
            <p:ph type="body" idx="1"/>
          </p:nvPr>
        </p:nvSpPr>
        <p:spPr>
          <a:noFill/>
        </p:spPr>
        <p:txBody>
          <a:bodyPr/>
          <a:lstStyle/>
          <a:p>
            <a:pPr marL="679450" lvl="1" indent="-225425"/>
            <a:r>
              <a:rPr lang="en-US" altLang="en-US" dirty="0"/>
              <a:t>72 hour max for an expedited appeal, or shorter as medical conditions dictate.</a:t>
            </a:r>
            <a:br>
              <a:rPr lang="en-US" altLang="en-US" dirty="0"/>
            </a:br>
            <a:endParaRPr lang="en-US" altLang="en-US" dirty="0"/>
          </a:p>
          <a:p>
            <a:pPr marL="679450" lvl="1" indent="-225425"/>
            <a:r>
              <a:rPr lang="en-US" altLang="en-US" dirty="0"/>
              <a:t>42 cfr 405.1200 and https://www.cms.gov/files/document/ed-qs-and-mar-06-updatepdf  Q6</a:t>
            </a:r>
          </a:p>
          <a:p>
            <a:pPr marL="679450" lvl="1" indent="-225425"/>
            <a:endParaRPr lang="en-US" altLang="en-US" dirty="0"/>
          </a:p>
          <a:p>
            <a:pPr marL="679450" lvl="1" indent="-225425"/>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146175" y="704850"/>
            <a:ext cx="4567238" cy="2570163"/>
          </a:xfrm>
          <a:ln/>
        </p:spPr>
      </p:sp>
      <p:sp>
        <p:nvSpPr>
          <p:cNvPr id="182275" name="Rectangle 3"/>
          <p:cNvSpPr>
            <a:spLocks noGrp="1" noChangeArrowheads="1"/>
          </p:cNvSpPr>
          <p:nvPr>
            <p:ph type="body" idx="1"/>
          </p:nvPr>
        </p:nvSpPr>
        <p:spPr>
          <a:noFill/>
        </p:spPr>
        <p:txBody>
          <a:bodyPr/>
          <a:lstStyle/>
          <a:p>
            <a:pPr marL="679450" lvl="1" indent="-225425"/>
            <a:r>
              <a:rPr lang="en-US" altLang="en-US" dirty="0"/>
              <a:t>https://www.hhs.gov/sites/default/files/omha/files/medicare-appeals-backlog.pdf</a:t>
            </a:r>
          </a:p>
          <a:p>
            <a:pPr marL="679450" lvl="1" indent="-225425"/>
            <a:endParaRPr lang="en-US" altLang="en-US" dirty="0"/>
          </a:p>
        </p:txBody>
      </p:sp>
    </p:spTree>
    <p:extLst>
      <p:ext uri="{BB962C8B-B14F-4D97-AF65-F5344CB8AC3E}">
        <p14:creationId xmlns:p14="http://schemas.microsoft.com/office/powerpoint/2010/main" val="36664785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46175" y="704850"/>
            <a:ext cx="4567238" cy="2570163"/>
          </a:xfrm>
          <a:ln/>
        </p:spPr>
      </p:sp>
      <p:sp>
        <p:nvSpPr>
          <p:cNvPr id="185347" name="Rectangle 3"/>
          <p:cNvSpPr>
            <a:spLocks noGrp="1" noChangeArrowheads="1"/>
          </p:cNvSpPr>
          <p:nvPr>
            <p:ph type="body" idx="1"/>
          </p:nvPr>
        </p:nvSpPr>
        <p:spPr>
          <a:noFill/>
        </p:spPr>
        <p:txBody>
          <a:bodyPr/>
          <a:lstStyle/>
          <a:p>
            <a:pPr marL="679450" lvl="1" indent="-225425"/>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46175" y="704850"/>
            <a:ext cx="4567238" cy="2570163"/>
          </a:xfrm>
          <a:ln/>
        </p:spPr>
      </p:sp>
      <p:sp>
        <p:nvSpPr>
          <p:cNvPr id="185347" name="Rectangle 3"/>
          <p:cNvSpPr>
            <a:spLocks noGrp="1" noChangeArrowheads="1"/>
          </p:cNvSpPr>
          <p:nvPr>
            <p:ph type="body" idx="1"/>
          </p:nvPr>
        </p:nvSpPr>
        <p:spPr>
          <a:noFill/>
        </p:spPr>
        <p:txBody>
          <a:bodyPr/>
          <a:lstStyle/>
          <a:p>
            <a:pPr marL="679450" lvl="1" indent="-225425"/>
            <a:endParaRPr lang="en-US" altLang="en-US" dirty="0"/>
          </a:p>
        </p:txBody>
      </p:sp>
    </p:spTree>
    <p:extLst>
      <p:ext uri="{BB962C8B-B14F-4D97-AF65-F5344CB8AC3E}">
        <p14:creationId xmlns:p14="http://schemas.microsoft.com/office/powerpoint/2010/main" val="7034896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46175" y="704850"/>
            <a:ext cx="4567238" cy="2570163"/>
          </a:xfrm>
          <a:ln/>
        </p:spPr>
      </p:sp>
      <p:sp>
        <p:nvSpPr>
          <p:cNvPr id="186371" name="Rectangle 3"/>
          <p:cNvSpPr>
            <a:spLocks noGrp="1" noChangeArrowheads="1"/>
          </p:cNvSpPr>
          <p:nvPr>
            <p:ph type="body" idx="1"/>
          </p:nvPr>
        </p:nvSpPr>
        <p:spPr>
          <a:noFill/>
        </p:spPr>
        <p:txBody>
          <a:bodyPr/>
          <a:lstStyle/>
          <a:p>
            <a:pPr marL="679450" lvl="1" indent="-225425"/>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For financial eligibility factors, there are a lot of numbers involved, Pro Seniors’ website keeps track of those numbers.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4290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46175" y="704850"/>
            <a:ext cx="4567238" cy="2570163"/>
          </a:xfrm>
          <a:ln/>
        </p:spPr>
      </p:sp>
      <p:sp>
        <p:nvSpPr>
          <p:cNvPr id="187395" name="Rectangle 3"/>
          <p:cNvSpPr>
            <a:spLocks noGrp="1" noChangeArrowheads="1"/>
          </p:cNvSpPr>
          <p:nvPr>
            <p:ph type="body" idx="1"/>
          </p:nvPr>
        </p:nvSpPr>
        <p:spPr>
          <a:noFill/>
        </p:spPr>
        <p:txBody>
          <a:bodyPr/>
          <a:lstStyle/>
          <a:p>
            <a:pPr marL="679450" lvl="1" indent="-225425"/>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73</a:t>
            </a:fld>
            <a:endParaRPr lang="en-US" dirty="0"/>
          </a:p>
        </p:txBody>
      </p:sp>
    </p:spTree>
    <p:extLst>
      <p:ext uri="{BB962C8B-B14F-4D97-AF65-F5344CB8AC3E}">
        <p14:creationId xmlns:p14="http://schemas.microsoft.com/office/powerpoint/2010/main" val="4278694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75</a:t>
            </a:fld>
            <a:endParaRPr lang="en-US" dirty="0"/>
          </a:p>
        </p:txBody>
      </p:sp>
    </p:spTree>
    <p:extLst>
      <p:ext uri="{BB962C8B-B14F-4D97-AF65-F5344CB8AC3E}">
        <p14:creationId xmlns:p14="http://schemas.microsoft.com/office/powerpoint/2010/main" val="34969690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76</a:t>
            </a:fld>
            <a:endParaRPr lang="en-US" dirty="0"/>
          </a:p>
        </p:txBody>
      </p:sp>
    </p:spTree>
    <p:extLst>
      <p:ext uri="{BB962C8B-B14F-4D97-AF65-F5344CB8AC3E}">
        <p14:creationId xmlns:p14="http://schemas.microsoft.com/office/powerpoint/2010/main" val="20423360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77</a:t>
            </a:fld>
            <a:endParaRPr lang="en-US" dirty="0"/>
          </a:p>
        </p:txBody>
      </p:sp>
    </p:spTree>
    <p:extLst>
      <p:ext uri="{BB962C8B-B14F-4D97-AF65-F5344CB8AC3E}">
        <p14:creationId xmlns:p14="http://schemas.microsoft.com/office/powerpoint/2010/main" val="13685535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https://www.cms.gov/newsroom/fact-sheets/fact-sheet-two-midnight-rule-0</a:t>
            </a:r>
          </a:p>
        </p:txBody>
      </p:sp>
      <p:sp>
        <p:nvSpPr>
          <p:cNvPr id="4" name="Slide Number Placeholder 3"/>
          <p:cNvSpPr>
            <a:spLocks noGrp="1"/>
          </p:cNvSpPr>
          <p:nvPr>
            <p:ph type="sldNum" sz="quarter" idx="5"/>
          </p:nvPr>
        </p:nvSpPr>
        <p:spPr/>
        <p:txBody>
          <a:bodyPr/>
          <a:lstStyle/>
          <a:p>
            <a:fld id="{08F8EB8E-7026-4ACF-B57D-C3E04C21C53C}" type="slidenum">
              <a:rPr lang="en-US" smtClean="0"/>
              <a:t>78</a:t>
            </a:fld>
            <a:endParaRPr lang="en-US" dirty="0"/>
          </a:p>
        </p:txBody>
      </p:sp>
    </p:spTree>
    <p:extLst>
      <p:ext uri="{BB962C8B-B14F-4D97-AF65-F5344CB8AC3E}">
        <p14:creationId xmlns:p14="http://schemas.microsoft.com/office/powerpoint/2010/main" val="32245371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Newest MOON Notice as of 2023.</a:t>
            </a:r>
          </a:p>
          <a:p>
            <a:endParaRPr lang="en-US" dirty="0"/>
          </a:p>
          <a:p>
            <a:r>
              <a:rPr lang="en-US" dirty="0"/>
              <a:t>A space for reasoning to be provided to help deal</a:t>
            </a:r>
            <a:r>
              <a:rPr lang="en-US" baseline="0" dirty="0"/>
              <a:t> with confusion.</a:t>
            </a:r>
          </a:p>
          <a:p>
            <a:endParaRPr lang="en-US" baseline="0" dirty="0"/>
          </a:p>
          <a:p>
            <a:r>
              <a:rPr lang="en-US" baseline="0" dirty="0"/>
              <a:t>Patients may not understand that their costs will be significantly higher if not familiar with Medicare costs.</a:t>
            </a:r>
            <a:endParaRPr lang="en-US" dirty="0"/>
          </a:p>
        </p:txBody>
      </p:sp>
      <p:sp>
        <p:nvSpPr>
          <p:cNvPr id="4" name="Slide Number Placeholder 3"/>
          <p:cNvSpPr>
            <a:spLocks noGrp="1"/>
          </p:cNvSpPr>
          <p:nvPr>
            <p:ph type="sldNum" sz="quarter" idx="10"/>
          </p:nvPr>
        </p:nvSpPr>
        <p:spPr/>
        <p:txBody>
          <a:bodyPr/>
          <a:lstStyle/>
          <a:p>
            <a:pPr defTabSz="957468">
              <a:defRPr/>
            </a:pPr>
            <a:fld id="{08F8EB8E-7026-4ACF-B57D-C3E04C21C53C}" type="slidenum">
              <a:rPr lang="en-US">
                <a:solidFill>
                  <a:prstClr val="black"/>
                </a:solidFill>
                <a:latin typeface="Calibri"/>
              </a:rPr>
              <a:pPr defTabSz="957468">
                <a:defRPr/>
              </a:pPr>
              <a:t>79</a:t>
            </a:fld>
            <a:endParaRPr lang="en-US" dirty="0">
              <a:solidFill>
                <a:prstClr val="black"/>
              </a:solidFill>
              <a:latin typeface="Calibri"/>
            </a:endParaRPr>
          </a:p>
        </p:txBody>
      </p:sp>
    </p:spTree>
    <p:extLst>
      <p:ext uri="{BB962C8B-B14F-4D97-AF65-F5344CB8AC3E}">
        <p14:creationId xmlns:p14="http://schemas.microsoft.com/office/powerpoint/2010/main" val="18888244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Confusion as to what a 3-day</a:t>
            </a:r>
            <a:r>
              <a:rPr lang="en-US" baseline="0" dirty="0"/>
              <a:t> stay is, sometimes even by hospital.</a:t>
            </a:r>
          </a:p>
          <a:p>
            <a:endParaRPr lang="en-US" baseline="0" dirty="0"/>
          </a:p>
          <a:p>
            <a:r>
              <a:rPr lang="en-US" baseline="0" dirty="0"/>
              <a:t>Informs people of options under Medicaid and Part C.</a:t>
            </a:r>
            <a:endParaRPr lang="en-US" dirty="0"/>
          </a:p>
        </p:txBody>
      </p:sp>
      <p:sp>
        <p:nvSpPr>
          <p:cNvPr id="4" name="Slide Number Placeholder 3"/>
          <p:cNvSpPr>
            <a:spLocks noGrp="1"/>
          </p:cNvSpPr>
          <p:nvPr>
            <p:ph type="sldNum" sz="quarter" idx="10"/>
          </p:nvPr>
        </p:nvSpPr>
        <p:spPr/>
        <p:txBody>
          <a:bodyPr/>
          <a:lstStyle/>
          <a:p>
            <a:pPr defTabSz="957468">
              <a:defRPr/>
            </a:pPr>
            <a:fld id="{08F8EB8E-7026-4ACF-B57D-C3E04C21C53C}" type="slidenum">
              <a:rPr lang="en-US">
                <a:solidFill>
                  <a:prstClr val="black"/>
                </a:solidFill>
                <a:latin typeface="Calibri"/>
              </a:rPr>
              <a:pPr defTabSz="957468">
                <a:defRPr/>
              </a:pPr>
              <a:t>80</a:t>
            </a:fld>
            <a:endParaRPr lang="en-US" dirty="0">
              <a:solidFill>
                <a:prstClr val="black"/>
              </a:solidFill>
              <a:latin typeface="Calibri"/>
            </a:endParaRPr>
          </a:p>
        </p:txBody>
      </p:sp>
    </p:spTree>
    <p:extLst>
      <p:ext uri="{BB962C8B-B14F-4D97-AF65-F5344CB8AC3E}">
        <p14:creationId xmlns:p14="http://schemas.microsoft.com/office/powerpoint/2010/main" val="17665176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reason to have Part D.  </a:t>
            </a:r>
          </a:p>
          <a:p>
            <a:endParaRPr lang="en-US" dirty="0"/>
          </a:p>
          <a:p>
            <a:r>
              <a:rPr lang="en-US" dirty="0"/>
              <a:t>Lets people know who are QMB</a:t>
            </a:r>
            <a:r>
              <a:rPr lang="en-US" baseline="0" dirty="0"/>
              <a:t> eligible that they shouldn’t have to pay certain bills.</a:t>
            </a:r>
            <a:endParaRPr lang="en-US" dirty="0"/>
          </a:p>
        </p:txBody>
      </p:sp>
      <p:sp>
        <p:nvSpPr>
          <p:cNvPr id="4" name="Slide Number Placeholder 3"/>
          <p:cNvSpPr>
            <a:spLocks noGrp="1"/>
          </p:cNvSpPr>
          <p:nvPr>
            <p:ph type="sldNum" sz="quarter" idx="10"/>
          </p:nvPr>
        </p:nvSpPr>
        <p:spPr/>
        <p:txBody>
          <a:bodyPr/>
          <a:lstStyle/>
          <a:p>
            <a:pPr defTabSz="957468">
              <a:defRPr/>
            </a:pPr>
            <a:fld id="{08F8EB8E-7026-4ACF-B57D-C3E04C21C53C}" type="slidenum">
              <a:rPr lang="en-US">
                <a:solidFill>
                  <a:prstClr val="black"/>
                </a:solidFill>
                <a:latin typeface="Calibri"/>
              </a:rPr>
              <a:pPr defTabSz="957468">
                <a:defRPr/>
              </a:pPr>
              <a:t>81</a:t>
            </a:fld>
            <a:endParaRPr lang="en-US" dirty="0">
              <a:solidFill>
                <a:prstClr val="black"/>
              </a:solidFill>
              <a:latin typeface="Calibri"/>
            </a:endParaRPr>
          </a:p>
        </p:txBody>
      </p:sp>
    </p:spTree>
    <p:extLst>
      <p:ext uri="{BB962C8B-B14F-4D97-AF65-F5344CB8AC3E}">
        <p14:creationId xmlns:p14="http://schemas.microsoft.com/office/powerpoint/2010/main" val="9563446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7468">
              <a:defRPr/>
            </a:pPr>
            <a:fld id="{08F8EB8E-7026-4ACF-B57D-C3E04C21C53C}" type="slidenum">
              <a:rPr lang="en-US">
                <a:solidFill>
                  <a:prstClr val="black"/>
                </a:solidFill>
                <a:latin typeface="Calibri"/>
              </a:rPr>
              <a:pPr defTabSz="957468">
                <a:defRPr/>
              </a:pPr>
              <a:t>82</a:t>
            </a:fld>
            <a:endParaRPr lang="en-US" dirty="0">
              <a:solidFill>
                <a:prstClr val="black"/>
              </a:solidFill>
              <a:latin typeface="Calibri"/>
            </a:endParaRPr>
          </a:p>
        </p:txBody>
      </p:sp>
    </p:spTree>
    <p:extLst>
      <p:ext uri="{BB962C8B-B14F-4D97-AF65-F5344CB8AC3E}">
        <p14:creationId xmlns:p14="http://schemas.microsoft.com/office/powerpoint/2010/main" val="232107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8</a:t>
            </a:fld>
            <a:endParaRPr lang="en-US" dirty="0"/>
          </a:p>
        </p:txBody>
      </p:sp>
    </p:spTree>
    <p:extLst>
      <p:ext uri="{BB962C8B-B14F-4D97-AF65-F5344CB8AC3E}">
        <p14:creationId xmlns:p14="http://schemas.microsoft.com/office/powerpoint/2010/main" val="31385982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https://www.cms.gov/newsroom/fact-sheets/fact-sheet-two-midnight-rule-0</a:t>
            </a:r>
          </a:p>
        </p:txBody>
      </p:sp>
      <p:sp>
        <p:nvSpPr>
          <p:cNvPr id="4" name="Slide Number Placeholder 3"/>
          <p:cNvSpPr>
            <a:spLocks noGrp="1"/>
          </p:cNvSpPr>
          <p:nvPr>
            <p:ph type="sldNum" sz="quarter" idx="5"/>
          </p:nvPr>
        </p:nvSpPr>
        <p:spPr/>
        <p:txBody>
          <a:bodyPr/>
          <a:lstStyle/>
          <a:p>
            <a:fld id="{08F8EB8E-7026-4ACF-B57D-C3E04C21C53C}" type="slidenum">
              <a:rPr lang="en-US" smtClean="0"/>
              <a:t>83</a:t>
            </a:fld>
            <a:endParaRPr lang="en-US" dirty="0"/>
          </a:p>
        </p:txBody>
      </p:sp>
    </p:spTree>
    <p:extLst>
      <p:ext uri="{BB962C8B-B14F-4D97-AF65-F5344CB8AC3E}">
        <p14:creationId xmlns:p14="http://schemas.microsoft.com/office/powerpoint/2010/main" val="27353844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https://www.cms.gov/newsroom/fact-sheets/fact-sheet-two-midnight-rule-0</a:t>
            </a:r>
          </a:p>
        </p:txBody>
      </p:sp>
      <p:sp>
        <p:nvSpPr>
          <p:cNvPr id="4" name="Slide Number Placeholder 3"/>
          <p:cNvSpPr>
            <a:spLocks noGrp="1"/>
          </p:cNvSpPr>
          <p:nvPr>
            <p:ph type="sldNum" sz="quarter" idx="5"/>
          </p:nvPr>
        </p:nvSpPr>
        <p:spPr/>
        <p:txBody>
          <a:bodyPr/>
          <a:lstStyle/>
          <a:p>
            <a:fld id="{08F8EB8E-7026-4ACF-B57D-C3E04C21C53C}" type="slidenum">
              <a:rPr lang="en-US" smtClean="0"/>
              <a:t>84</a:t>
            </a:fld>
            <a:endParaRPr lang="en-US" dirty="0"/>
          </a:p>
        </p:txBody>
      </p:sp>
    </p:spTree>
    <p:extLst>
      <p:ext uri="{BB962C8B-B14F-4D97-AF65-F5344CB8AC3E}">
        <p14:creationId xmlns:p14="http://schemas.microsoft.com/office/powerpoint/2010/main" val="3493956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https://www.cms.gov/newsroom/fact-sheets/fact-sheet-two-midnight-rule-0</a:t>
            </a:r>
          </a:p>
        </p:txBody>
      </p:sp>
      <p:sp>
        <p:nvSpPr>
          <p:cNvPr id="4" name="Slide Number Placeholder 3"/>
          <p:cNvSpPr>
            <a:spLocks noGrp="1"/>
          </p:cNvSpPr>
          <p:nvPr>
            <p:ph type="sldNum" sz="quarter" idx="5"/>
          </p:nvPr>
        </p:nvSpPr>
        <p:spPr/>
        <p:txBody>
          <a:bodyPr/>
          <a:lstStyle/>
          <a:p>
            <a:fld id="{08F8EB8E-7026-4ACF-B57D-C3E04C21C53C}" type="slidenum">
              <a:rPr lang="en-US" smtClean="0"/>
              <a:t>85</a:t>
            </a:fld>
            <a:endParaRPr lang="en-US" dirty="0"/>
          </a:p>
        </p:txBody>
      </p:sp>
    </p:spTree>
    <p:extLst>
      <p:ext uri="{BB962C8B-B14F-4D97-AF65-F5344CB8AC3E}">
        <p14:creationId xmlns:p14="http://schemas.microsoft.com/office/powerpoint/2010/main" val="12664405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86</a:t>
            </a:fld>
            <a:endParaRPr lang="en-US" dirty="0"/>
          </a:p>
        </p:txBody>
      </p:sp>
    </p:spTree>
    <p:extLst>
      <p:ext uri="{BB962C8B-B14F-4D97-AF65-F5344CB8AC3E}">
        <p14:creationId xmlns:p14="http://schemas.microsoft.com/office/powerpoint/2010/main" val="21626093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87</a:t>
            </a:fld>
            <a:endParaRPr lang="en-US" dirty="0"/>
          </a:p>
        </p:txBody>
      </p:sp>
    </p:spTree>
    <p:extLst>
      <p:ext uri="{BB962C8B-B14F-4D97-AF65-F5344CB8AC3E}">
        <p14:creationId xmlns:p14="http://schemas.microsoft.com/office/powerpoint/2010/main" val="17063686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plan may change its drug list during the year because drug therapies change, new drugs are released, or new medical information becomes available. </a:t>
            </a:r>
          </a:p>
          <a:p>
            <a:endParaRPr lang="en-US" dirty="0"/>
          </a:p>
          <a:p>
            <a:endParaRPr lang="en-US" dirty="0"/>
          </a:p>
          <a:p>
            <a:r>
              <a:rPr lang="en-US" dirty="0"/>
              <a:t>https://www.law.cornell.edu/cfr/text/42/423.120; https://www.cms.gov/medicare/prescription-drug-coverage/prescriptiondrugcovcontra/downloads/part-d-benefits-manual-chapter-6.pdf</a:t>
            </a:r>
          </a:p>
          <a:p>
            <a:endParaRPr lang="en-US" dirty="0"/>
          </a:p>
          <a:p>
            <a:r>
              <a:rPr lang="en-US" dirty="0"/>
              <a:t>Formulary Maintenance Changes: After March 1, Part D sponsors may make maintenance changes to their formulary, such as replacing brand name with new generic drugs or modifying formularies as a result of new information on drug safety or effectiveness. o </a:t>
            </a:r>
          </a:p>
          <a:p>
            <a:endParaRPr lang="en-US" dirty="0"/>
          </a:p>
          <a:p>
            <a:r>
              <a:rPr lang="en-US" dirty="0"/>
              <a:t>Non-maintenance (Other) Formulary Changes: Part D sponsors may remove Part D drugs from their formulary, move covered Part D drugs to a less preferred tier status, or add utilization management requirements.  For these additional types of formulary changes approved by CMS, Part D sponsors should make such formulary changes only if enrollees currently taking the affected drug are exempt from the formulary change for the remainder of the contract year. </a:t>
            </a:r>
          </a:p>
          <a:p>
            <a:endParaRPr lang="en-US" dirty="0"/>
          </a:p>
          <a:p>
            <a:r>
              <a:rPr lang="en-US" dirty="0"/>
              <a:t>If the formulary change is due to new information on drug safety or efficacy and is a negative change</a:t>
            </a:r>
          </a:p>
          <a:p>
            <a:endParaRPr lang="en-US" dirty="0"/>
          </a:p>
          <a:p>
            <a:pPr lvl="1"/>
            <a:r>
              <a:rPr lang="en-US" dirty="0"/>
              <a:t>they usually must:	</a:t>
            </a:r>
          </a:p>
          <a:p>
            <a:pPr lvl="2"/>
            <a:r>
              <a:rPr lang="en-US" dirty="0"/>
              <a:t>give your written notice 60 before the date the change becomes effective and </a:t>
            </a:r>
          </a:p>
          <a:p>
            <a:pPr lvl="2"/>
            <a:r>
              <a:rPr lang="en-US" dirty="0"/>
              <a:t>when you request a refill, provide written notice of the change and at least 60 days supply under the same plan rules as before the change. </a:t>
            </a:r>
          </a:p>
          <a:p>
            <a:pPr lvl="2"/>
            <a:endParaRPr lang="en-US" dirty="0"/>
          </a:p>
          <a:p>
            <a:pPr lvl="2"/>
            <a:r>
              <a:rPr lang="en-US" dirty="0"/>
              <a:t>CMS considers negative formulary changes to include the following: 1) removal of a drug from a formulary; 2) increasing the cost-sharing status of a drug on the formulary subsequent to a change in tier; 3) adding, or making more restrictive: a) prior authorization requirements, b) quantity limits, c) step therapy requirements, and 4) imposing other restrictions on a drug that require CMS approval. </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88</a:t>
            </a:fld>
            <a:endParaRPr lang="en-US" dirty="0"/>
          </a:p>
        </p:txBody>
      </p:sp>
    </p:spTree>
    <p:extLst>
      <p:ext uri="{BB962C8B-B14F-4D97-AF65-F5344CB8AC3E}">
        <p14:creationId xmlns:p14="http://schemas.microsoft.com/office/powerpoint/2010/main" val="42079702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https://www.medicare.gov/drug-coverage-part-d/costs-for-medicare-drug-coverage/costs-in-the-coverage-gap</a:t>
            </a:r>
          </a:p>
          <a:p>
            <a:r>
              <a:rPr lang="en-US" dirty="0"/>
              <a:t>Extra help – no premium and no deductible, very cheap costs for drugs</a:t>
            </a:r>
          </a:p>
          <a:p>
            <a:pPr algn="l"/>
            <a:r>
              <a:rPr lang="en-US" b="1" i="0" dirty="0">
                <a:solidFill>
                  <a:srgbClr val="404040"/>
                </a:solidFill>
                <a:effectLst/>
                <a:latin typeface="var(--typography-heading__font-family)"/>
              </a:rPr>
              <a:t>Who should apply for Extra Help?</a:t>
            </a:r>
          </a:p>
          <a:p>
            <a:pPr algn="l"/>
            <a:r>
              <a:rPr lang="en-US" b="0" i="0" dirty="0">
                <a:solidFill>
                  <a:srgbClr val="404040"/>
                </a:solidFill>
                <a:effectLst/>
                <a:latin typeface="Rubik"/>
              </a:rPr>
              <a:t>In most cases, to qualify for Extra Help, you must have income and resources below a certain limit. These limits may go up each year.</a:t>
            </a:r>
          </a:p>
          <a:p>
            <a:pPr algn="l"/>
            <a:r>
              <a:rPr lang="en-US" b="1" i="0" dirty="0">
                <a:solidFill>
                  <a:srgbClr val="404040"/>
                </a:solidFill>
                <a:effectLst/>
                <a:latin typeface="Rubik"/>
              </a:rPr>
              <a:t>Income and resource limits in 2024:</a:t>
            </a:r>
            <a:r>
              <a:rPr lang="en-US" b="0" i="0" dirty="0">
                <a:solidFill>
                  <a:srgbClr val="404040"/>
                </a:solidFill>
                <a:effectLst/>
                <a:latin typeface="Rubik"/>
              </a:rPr>
              <a:t> Individual $22,590 $17,220</a:t>
            </a:r>
          </a:p>
          <a:p>
            <a:pPr algn="l"/>
            <a:r>
              <a:rPr lang="en-US" b="0" i="0" dirty="0">
                <a:solidFill>
                  <a:srgbClr val="404040"/>
                </a:solidFill>
                <a:effectLst/>
                <a:latin typeface="Rubik"/>
              </a:rPr>
              <a:t>Married couple: $30,660 $34,360</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89</a:t>
            </a:fld>
            <a:endParaRPr lang="en-US" dirty="0"/>
          </a:p>
        </p:txBody>
      </p:sp>
    </p:spTree>
    <p:extLst>
      <p:ext uri="{BB962C8B-B14F-4D97-AF65-F5344CB8AC3E}">
        <p14:creationId xmlns:p14="http://schemas.microsoft.com/office/powerpoint/2010/main" val="11946069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https://www.medicare.gov/drug-coverage-part-d/costs-for-medicare-drug-coverage/costs-in-the-coverage-gap</a:t>
            </a:r>
          </a:p>
          <a:p>
            <a:r>
              <a:rPr lang="en-US" dirty="0"/>
              <a:t>Extra help – no premium and no deductible, very cheap costs for drugs</a:t>
            </a:r>
          </a:p>
          <a:p>
            <a:pPr algn="l"/>
            <a:r>
              <a:rPr lang="en-US" b="1" i="0" dirty="0">
                <a:solidFill>
                  <a:srgbClr val="404040"/>
                </a:solidFill>
                <a:effectLst/>
                <a:latin typeface="var(--typography-heading__font-family)"/>
              </a:rPr>
              <a:t>Who should apply for Extra Help?</a:t>
            </a:r>
          </a:p>
          <a:p>
            <a:pPr algn="l"/>
            <a:r>
              <a:rPr lang="en-US" b="0" i="0" dirty="0">
                <a:solidFill>
                  <a:srgbClr val="404040"/>
                </a:solidFill>
                <a:effectLst/>
                <a:latin typeface="Rubik"/>
              </a:rPr>
              <a:t>In most cases, to qualify for Extra Help, you must have income and resources below a certain limit. These limits may go up each year.</a:t>
            </a:r>
          </a:p>
          <a:p>
            <a:pPr algn="l"/>
            <a:r>
              <a:rPr lang="en-US" b="1" i="0" dirty="0">
                <a:solidFill>
                  <a:srgbClr val="404040"/>
                </a:solidFill>
                <a:effectLst/>
                <a:latin typeface="Rubik"/>
              </a:rPr>
              <a:t>Income and resource limits in 2024:</a:t>
            </a:r>
            <a:r>
              <a:rPr lang="en-US" b="0" i="0" dirty="0">
                <a:solidFill>
                  <a:srgbClr val="404040"/>
                </a:solidFill>
                <a:effectLst/>
                <a:latin typeface="Rubik"/>
              </a:rPr>
              <a:t> Individual $22,590 $17,220</a:t>
            </a:r>
          </a:p>
          <a:p>
            <a:pPr algn="l"/>
            <a:r>
              <a:rPr lang="en-US" b="0" i="0" dirty="0">
                <a:solidFill>
                  <a:srgbClr val="404040"/>
                </a:solidFill>
                <a:effectLst/>
                <a:latin typeface="Rubik"/>
              </a:rPr>
              <a:t>Married couple: $30,660 $34,360</a:t>
            </a:r>
          </a:p>
          <a:p>
            <a:pPr algn="l"/>
            <a:endParaRPr lang="en-US" b="0" i="0" dirty="0">
              <a:solidFill>
                <a:srgbClr val="404040"/>
              </a:solidFill>
              <a:effectLst/>
              <a:latin typeface="Rubik"/>
            </a:endParaRPr>
          </a:p>
          <a:p>
            <a:pPr algn="l"/>
            <a:r>
              <a:rPr lang="en-US" b="0" i="0" dirty="0">
                <a:solidFill>
                  <a:srgbClr val="404040"/>
                </a:solidFill>
                <a:effectLst/>
                <a:latin typeface="Rubik"/>
              </a:rPr>
              <a:t>https://www.medicare.gov/about-us/prescription-drug-law</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90</a:t>
            </a:fld>
            <a:endParaRPr lang="en-US" dirty="0"/>
          </a:p>
        </p:txBody>
      </p:sp>
    </p:spTree>
    <p:extLst>
      <p:ext uri="{BB962C8B-B14F-4D97-AF65-F5344CB8AC3E}">
        <p14:creationId xmlns:p14="http://schemas.microsoft.com/office/powerpoint/2010/main" val="20462033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https://www.medicare.gov/drug-coverage-part-d/costs-for-medicare-drug-coverage/costs-in-the-coverage-gap</a:t>
            </a:r>
          </a:p>
          <a:p>
            <a:r>
              <a:rPr lang="en-US" dirty="0"/>
              <a:t>Extra help – no premium and no deductible, very cheap costs for drugs</a:t>
            </a:r>
          </a:p>
          <a:p>
            <a:pPr algn="l"/>
            <a:r>
              <a:rPr lang="en-US" b="1" i="0" dirty="0">
                <a:solidFill>
                  <a:srgbClr val="404040"/>
                </a:solidFill>
                <a:effectLst/>
                <a:latin typeface="var(--typography-heading__font-family)"/>
              </a:rPr>
              <a:t>Who should apply for Extra Help?</a:t>
            </a:r>
          </a:p>
          <a:p>
            <a:pPr algn="l"/>
            <a:r>
              <a:rPr lang="en-US" b="0" i="0" dirty="0">
                <a:solidFill>
                  <a:srgbClr val="404040"/>
                </a:solidFill>
                <a:effectLst/>
                <a:latin typeface="Rubik"/>
              </a:rPr>
              <a:t>In most cases, to qualify for Extra Help, you must have income and resources below a certain limit. These limits may go up each year.</a:t>
            </a:r>
          </a:p>
          <a:p>
            <a:pPr algn="l"/>
            <a:r>
              <a:rPr lang="en-US" b="1" i="0" dirty="0">
                <a:solidFill>
                  <a:srgbClr val="404040"/>
                </a:solidFill>
                <a:effectLst/>
                <a:latin typeface="Rubik"/>
              </a:rPr>
              <a:t>Income and resource limits in 2024:</a:t>
            </a:r>
            <a:r>
              <a:rPr lang="en-US" b="0" i="0" dirty="0">
                <a:solidFill>
                  <a:srgbClr val="404040"/>
                </a:solidFill>
                <a:effectLst/>
                <a:latin typeface="Rubik"/>
              </a:rPr>
              <a:t> Individual $22,590 $17,220</a:t>
            </a:r>
          </a:p>
          <a:p>
            <a:pPr algn="l"/>
            <a:r>
              <a:rPr lang="en-US" b="0" i="0" dirty="0">
                <a:solidFill>
                  <a:srgbClr val="404040"/>
                </a:solidFill>
                <a:effectLst/>
                <a:latin typeface="Rubik"/>
              </a:rPr>
              <a:t>Married couple: $30,660 $34,360</a:t>
            </a:r>
          </a:p>
          <a:p>
            <a:pPr algn="l"/>
            <a:endParaRPr lang="en-US" b="0" i="0" dirty="0">
              <a:solidFill>
                <a:srgbClr val="404040"/>
              </a:solidFill>
              <a:effectLst/>
              <a:latin typeface="Rubik"/>
            </a:endParaRPr>
          </a:p>
          <a:p>
            <a:pPr algn="l"/>
            <a:r>
              <a:rPr lang="en-US" b="0" i="0" dirty="0">
                <a:solidFill>
                  <a:srgbClr val="404040"/>
                </a:solidFill>
                <a:effectLst/>
                <a:latin typeface="Rubik"/>
              </a:rPr>
              <a:t>https://www.medicare.gov/about-us/prescription-drug-law</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91</a:t>
            </a:fld>
            <a:endParaRPr lang="en-US" dirty="0"/>
          </a:p>
        </p:txBody>
      </p:sp>
    </p:spTree>
    <p:extLst>
      <p:ext uri="{BB962C8B-B14F-4D97-AF65-F5344CB8AC3E}">
        <p14:creationId xmlns:p14="http://schemas.microsoft.com/office/powerpoint/2010/main" val="37703478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out-of-pocket savings to beneficiaries of $1.5 billion.  Drug manufacturers could chose to withdraw from Medicare instead.  Drug manufacturers are suing to prevent this. </a:t>
            </a:r>
          </a:p>
        </p:txBody>
      </p:sp>
      <p:sp>
        <p:nvSpPr>
          <p:cNvPr id="4" name="Slide Number Placeholder 3"/>
          <p:cNvSpPr>
            <a:spLocks noGrp="1"/>
          </p:cNvSpPr>
          <p:nvPr>
            <p:ph type="sldNum" sz="quarter" idx="5"/>
          </p:nvPr>
        </p:nvSpPr>
        <p:spPr/>
        <p:txBody>
          <a:bodyPr/>
          <a:lstStyle/>
          <a:p>
            <a:fld id="{08F8EB8E-7026-4ACF-B57D-C3E04C21C53C}" type="slidenum">
              <a:rPr lang="en-US" smtClean="0"/>
              <a:t>92</a:t>
            </a:fld>
            <a:endParaRPr lang="en-US" dirty="0"/>
          </a:p>
        </p:txBody>
      </p:sp>
    </p:spTree>
    <p:extLst>
      <p:ext uri="{BB962C8B-B14F-4D97-AF65-F5344CB8AC3E}">
        <p14:creationId xmlns:p14="http://schemas.microsoft.com/office/powerpoint/2010/main" val="261934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a:t>
            </a:fld>
            <a:endParaRPr lang="en-US" dirty="0"/>
          </a:p>
        </p:txBody>
      </p:sp>
    </p:spTree>
    <p:extLst>
      <p:ext uri="{BB962C8B-B14F-4D97-AF65-F5344CB8AC3E}">
        <p14:creationId xmlns:p14="http://schemas.microsoft.com/office/powerpoint/2010/main" val="14409991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Advantage – </a:t>
            </a:r>
          </a:p>
          <a:p>
            <a:endParaRPr lang="en-US" dirty="0"/>
          </a:p>
          <a:p>
            <a:r>
              <a:rPr lang="en-US" dirty="0"/>
              <a:t>Generally speaking:</a:t>
            </a:r>
          </a:p>
          <a:p>
            <a:endParaRPr lang="en-US" dirty="0"/>
          </a:p>
          <a:p>
            <a:r>
              <a:rPr lang="en-US" dirty="0"/>
              <a:t>MA plans must pay out-of-network providers include emergency and urgently needed services, dialysis when outside of the network area, and placements when necessary and approved by the MA plan. </a:t>
            </a:r>
          </a:p>
          <a:p>
            <a:endParaRPr lang="en-US" dirty="0"/>
          </a:p>
          <a:p>
            <a:endParaRPr lang="en-US" dirty="0"/>
          </a:p>
          <a:p>
            <a:r>
              <a:rPr lang="en-US" dirty="0"/>
              <a:t>HMOs:</a:t>
            </a:r>
          </a:p>
          <a:p>
            <a:r>
              <a:rPr lang="en-US" dirty="0"/>
              <a:t>Out of network provider payment usually capped at amounts a beneficiary would pay in Original Medicare.  </a:t>
            </a:r>
          </a:p>
          <a:p>
            <a:endParaRPr lang="en-US" dirty="0"/>
          </a:p>
          <a:p>
            <a:r>
              <a:rPr lang="en-US" dirty="0"/>
              <a:t>PPOs: Beneficiary pays 100% original FFS rate and is reimbursed by PPO minus co-insurance </a:t>
            </a:r>
          </a:p>
        </p:txBody>
      </p:sp>
      <p:sp>
        <p:nvSpPr>
          <p:cNvPr id="4" name="Slide Number Placeholder 3"/>
          <p:cNvSpPr>
            <a:spLocks noGrp="1"/>
          </p:cNvSpPr>
          <p:nvPr>
            <p:ph type="sldNum" sz="quarter" idx="5"/>
          </p:nvPr>
        </p:nvSpPr>
        <p:spPr/>
        <p:txBody>
          <a:bodyPr/>
          <a:lstStyle/>
          <a:p>
            <a:fld id="{08F8EB8E-7026-4ACF-B57D-C3E04C21C53C}" type="slidenum">
              <a:rPr lang="en-US" smtClean="0"/>
              <a:t>94</a:t>
            </a:fld>
            <a:endParaRPr lang="en-US" dirty="0"/>
          </a:p>
        </p:txBody>
      </p:sp>
    </p:spTree>
    <p:extLst>
      <p:ext uri="{BB962C8B-B14F-4D97-AF65-F5344CB8AC3E}">
        <p14:creationId xmlns:p14="http://schemas.microsoft.com/office/powerpoint/2010/main" val="11036666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95</a:t>
            </a:fld>
            <a:endParaRPr lang="en-US" dirty="0"/>
          </a:p>
        </p:txBody>
      </p:sp>
    </p:spTree>
    <p:extLst>
      <p:ext uri="{BB962C8B-B14F-4D97-AF65-F5344CB8AC3E}">
        <p14:creationId xmlns:p14="http://schemas.microsoft.com/office/powerpoint/2010/main" val="33719890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96</a:t>
            </a:fld>
            <a:endParaRPr lang="en-US" dirty="0"/>
          </a:p>
        </p:txBody>
      </p:sp>
    </p:spTree>
    <p:extLst>
      <p:ext uri="{BB962C8B-B14F-4D97-AF65-F5344CB8AC3E}">
        <p14:creationId xmlns:p14="http://schemas.microsoft.com/office/powerpoint/2010/main" val="4091513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97</a:t>
            </a:fld>
            <a:endParaRPr lang="en-US" dirty="0"/>
          </a:p>
        </p:txBody>
      </p:sp>
    </p:spTree>
    <p:extLst>
      <p:ext uri="{BB962C8B-B14F-4D97-AF65-F5344CB8AC3E}">
        <p14:creationId xmlns:p14="http://schemas.microsoft.com/office/powerpoint/2010/main" val="13577578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98</a:t>
            </a:fld>
            <a:endParaRPr lang="en-US" dirty="0"/>
          </a:p>
        </p:txBody>
      </p:sp>
    </p:spTree>
    <p:extLst>
      <p:ext uri="{BB962C8B-B14F-4D97-AF65-F5344CB8AC3E}">
        <p14:creationId xmlns:p14="http://schemas.microsoft.com/office/powerpoint/2010/main" val="10174478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99</a:t>
            </a:fld>
            <a:endParaRPr lang="en-US" dirty="0"/>
          </a:p>
        </p:txBody>
      </p:sp>
    </p:spTree>
    <p:extLst>
      <p:ext uri="{BB962C8B-B14F-4D97-AF65-F5344CB8AC3E}">
        <p14:creationId xmlns:p14="http://schemas.microsoft.com/office/powerpoint/2010/main" val="39544510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100</a:t>
            </a:fld>
            <a:endParaRPr lang="en-US" dirty="0"/>
          </a:p>
        </p:txBody>
      </p:sp>
    </p:spTree>
    <p:extLst>
      <p:ext uri="{BB962C8B-B14F-4D97-AF65-F5344CB8AC3E}">
        <p14:creationId xmlns:p14="http://schemas.microsoft.com/office/powerpoint/2010/main" val="340745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338940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371870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538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1292290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3569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57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134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37217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8613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8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42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4207830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dirty="0">
              <a:solidFill>
                <a:prstClr val="black"/>
              </a:solidFill>
            </a:endParaRPr>
          </a:p>
        </p:txBody>
      </p:sp>
    </p:spTree>
    <p:extLst>
      <p:ext uri="{BB962C8B-B14F-4D97-AF65-F5344CB8AC3E}">
        <p14:creationId xmlns:p14="http://schemas.microsoft.com/office/powerpoint/2010/main" val="87779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7948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21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408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dirty="0">
              <a:solidFill>
                <a:prstClr val="black"/>
              </a:solidFill>
            </a:endParaRPr>
          </a:p>
        </p:txBody>
      </p:sp>
      <p:pic>
        <p:nvPicPr>
          <p:cNvPr id="5" name="Picture 4"/>
          <p:cNvPicPr>
            <a:picLocks noChangeAspect="1"/>
          </p:cNvPicPr>
          <p:nvPr userDrawn="1"/>
        </p:nvPicPr>
        <p:blipFill>
          <a:blip r:embed="rId2"/>
          <a:stretch>
            <a:fillRect/>
          </a:stretch>
        </p:blipFill>
        <p:spPr>
          <a:xfrm>
            <a:off x="10098619" y="-76200"/>
            <a:ext cx="2105335" cy="1469263"/>
          </a:xfrm>
          <a:prstGeom prst="rect">
            <a:avLst/>
          </a:prstGeom>
        </p:spPr>
      </p:pic>
    </p:spTree>
    <p:extLst>
      <p:ext uri="{BB962C8B-B14F-4D97-AF65-F5344CB8AC3E}">
        <p14:creationId xmlns:p14="http://schemas.microsoft.com/office/powerpoint/2010/main" val="287819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7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95600"/>
            <a:ext cx="10363200" cy="838200"/>
          </a:xfrm>
          <a:prstGeom prst="rect">
            <a:avLst/>
          </a:prstGeom>
        </p:spPr>
        <p:txBody>
          <a:bodyPr/>
          <a:lstStyle>
            <a:lvl1pPr algn="ctr">
              <a:defRPr b="1" baseline="0">
                <a:solidFill>
                  <a:schemeClr val="bg1">
                    <a:lumMod val="85000"/>
                  </a:schemeClr>
                </a:solidFill>
              </a:defRPr>
            </a:lvl1pPr>
          </a:lstStyle>
          <a:p>
            <a:r>
              <a:rPr lang="en-US" dirty="0"/>
              <a:t>Title of Presentation</a:t>
            </a:r>
          </a:p>
        </p:txBody>
      </p:sp>
      <p:sp>
        <p:nvSpPr>
          <p:cNvPr id="3" name="Subtitle 2"/>
          <p:cNvSpPr>
            <a:spLocks noGrp="1"/>
          </p:cNvSpPr>
          <p:nvPr>
            <p:ph type="subTitle" idx="1" hasCustomPrompt="1"/>
          </p:nvPr>
        </p:nvSpPr>
        <p:spPr>
          <a:xfrm>
            <a:off x="1422400" y="4191000"/>
            <a:ext cx="9448800" cy="1066800"/>
          </a:xfrm>
          <a:prstGeom prst="rect">
            <a:avLst/>
          </a:prstGeo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a:t>
            </a:r>
          </a:p>
          <a:p>
            <a:r>
              <a:rPr lang="en-US" dirty="0"/>
              <a:t>Date</a:t>
            </a:r>
          </a:p>
        </p:txBody>
      </p:sp>
      <p:sp>
        <p:nvSpPr>
          <p:cNvPr id="4" name="Footer Placeholder 6"/>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Tree>
    <p:extLst>
      <p:ext uri="{BB962C8B-B14F-4D97-AF65-F5344CB8AC3E}">
        <p14:creationId xmlns:p14="http://schemas.microsoft.com/office/powerpoint/2010/main" val="112572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328034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07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14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622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xfrm>
            <a:off x="1422400" y="6324600"/>
            <a:ext cx="2540000" cy="457200"/>
          </a:xfrm>
          <a:prstGeom prst="rect">
            <a:avLst/>
          </a:prstGeom>
          <a:ln/>
        </p:spPr>
        <p:txBody>
          <a:bodyPr/>
          <a:lstStyle>
            <a:lvl1pPr>
              <a:defRPr/>
            </a:lvl1pPr>
          </a:lstStyle>
          <a:p>
            <a:pPr>
              <a:defRPr/>
            </a:pPr>
            <a:endParaRPr lang="en-US" dirty="0">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pPr>
              <a:defRPr/>
            </a:pPr>
            <a:fld id="{15156574-C885-4E41-A56A-08A66312CA5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04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3.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bin"/><Relationship Id="rId5" Type="http://schemas.openxmlformats.org/officeDocument/2006/relationships/tags" Target="../tags/tag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5.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6.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3.xml"/><Relationship Id="rId7"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7"/>
            </p:custDataLst>
            <p:extLst>
              <p:ext uri="{D42A27DB-BD31-4B8C-83A1-F6EECF244321}">
                <p14:modId xmlns:p14="http://schemas.microsoft.com/office/powerpoint/2010/main" val="14692425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8" imgW="216" imgH="216" progId="TCLayout.ActiveDocument.1">
                  <p:embed/>
                </p:oleObj>
              </mc:Choice>
              <mc:Fallback>
                <p:oleObj name="think-cell Slide" r:id="rId8" imgW="216" imgH="216" progId="TCLayout.ActiveDocument.1">
                  <p:embed/>
                  <p:pic>
                    <p:nvPicPr>
                      <p:cNvPr id="0" name=""/>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547819446"/>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706" r:id="rId3"/>
    <p:sldLayoutId id="2147483709" r:id="rId4"/>
    <p:sldLayoutId id="2147483707" r:id="rId5"/>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257563338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4840423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3668092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28030119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41877764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317078171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2400875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12489484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3595901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https://www.medicare.gov/health-drug-plans/medigap/basics/compare-plan-benefi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www.proseniors.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medicare.gov/coverag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jfklibrary.org/asset-viewer/archives/jfkpof-038-023#?image_identifier=JFKPOF-038-023-p0007"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ssa.gov/history/lbjsm.html" TargetMode="External"/><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proseniors.or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www.cms.gov/Outreach-and-Education/Training/CMSNationalTrainingProgram/"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proseniors.org/"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brown.senate.gov/newsroom/press/release/sherrod-brown-introduce-bipartisan-legislation-protect-seniors-high-costs-necessary-medical-care"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s://www.ssa.gov/history/medicarephotos.html"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s://www.cms.gov/files/document/infographic-negotiated-prices-maximum-fair-prices.pdf"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47800"/>
            <a:ext cx="7772400" cy="1828800"/>
          </a:xfrm>
        </p:spPr>
        <p:txBody>
          <a:bodyPr/>
          <a:lstStyle/>
          <a:p>
            <a:r>
              <a:rPr lang="en-US" altLang="en-US" sz="4000" dirty="0">
                <a:solidFill>
                  <a:schemeClr val="tx1"/>
                </a:solidFill>
              </a:rPr>
              <a:t>Medicare Overview</a:t>
            </a:r>
            <a:br>
              <a:rPr lang="en-US" altLang="en-US" sz="4000" dirty="0">
                <a:solidFill>
                  <a:schemeClr val="tx1"/>
                </a:solidFill>
              </a:rPr>
            </a:br>
            <a:r>
              <a:rPr lang="en-US" altLang="en-US" sz="2800" dirty="0">
                <a:solidFill>
                  <a:schemeClr val="tx1"/>
                </a:solidFill>
              </a:rPr>
              <a:t>&amp;</a:t>
            </a:r>
            <a:br>
              <a:rPr lang="en-US" altLang="en-US" sz="4000" dirty="0">
                <a:solidFill>
                  <a:schemeClr val="tx1"/>
                </a:solidFill>
              </a:rPr>
            </a:br>
            <a:r>
              <a:rPr lang="en-US" altLang="en-US" sz="4000" dirty="0">
                <a:solidFill>
                  <a:schemeClr val="tx1"/>
                </a:solidFill>
              </a:rPr>
              <a:t>Hot Topics in Medicare</a:t>
            </a:r>
          </a:p>
        </p:txBody>
      </p:sp>
      <p:sp>
        <p:nvSpPr>
          <p:cNvPr id="3" name="Subtitle 2"/>
          <p:cNvSpPr>
            <a:spLocks noGrp="1"/>
          </p:cNvSpPr>
          <p:nvPr>
            <p:ph type="subTitle" idx="1"/>
          </p:nvPr>
        </p:nvSpPr>
        <p:spPr>
          <a:xfrm>
            <a:off x="2590800" y="3505200"/>
            <a:ext cx="7086600" cy="1752600"/>
          </a:xfrm>
        </p:spPr>
        <p:txBody>
          <a:bodyPr>
            <a:normAutofit fontScale="92500" lnSpcReduction="20000"/>
          </a:bodyPr>
          <a:lstStyle/>
          <a:p>
            <a:r>
              <a:rPr lang="en-US" dirty="0">
                <a:solidFill>
                  <a:schemeClr val="tx1"/>
                </a:solidFill>
              </a:rPr>
              <a:t>Erin M. Campbell</a:t>
            </a:r>
          </a:p>
          <a:p>
            <a:r>
              <a:rPr lang="en-US" dirty="0">
                <a:solidFill>
                  <a:schemeClr val="tx1"/>
                </a:solidFill>
              </a:rPr>
              <a:t>Staff Attorney</a:t>
            </a:r>
          </a:p>
          <a:p>
            <a:r>
              <a:rPr lang="en-US" dirty="0">
                <a:solidFill>
                  <a:schemeClr val="tx1"/>
                </a:solidFill>
              </a:rPr>
              <a:t>Pro Seniors, Inc.</a:t>
            </a:r>
          </a:p>
          <a:p>
            <a:r>
              <a:rPr lang="en-US" dirty="0">
                <a:solidFill>
                  <a:schemeClr val="tx1"/>
                </a:solidFill>
              </a:rPr>
              <a:t>September 20, 2024</a:t>
            </a:r>
          </a:p>
          <a:p>
            <a:endParaRPr lang="en-US" dirty="0"/>
          </a:p>
        </p:txBody>
      </p:sp>
      <p:pic>
        <p:nvPicPr>
          <p:cNvPr id="6" name="Picture 5">
            <a:extLst>
              <a:ext uri="{FF2B5EF4-FFF2-40B4-BE49-F238E27FC236}">
                <a16:creationId xmlns:a16="http://schemas.microsoft.com/office/drawing/2014/main" id="{6B444D00-1C7D-4F7E-95CD-D209EF7A1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528176"/>
            <a:ext cx="3073719" cy="733502"/>
          </a:xfrm>
          <a:prstGeom prst="rect">
            <a:avLst/>
          </a:prstGeom>
        </p:spPr>
      </p:pic>
      <p:pic>
        <p:nvPicPr>
          <p:cNvPr id="8" name="Picture 7">
            <a:extLst>
              <a:ext uri="{FF2B5EF4-FFF2-40B4-BE49-F238E27FC236}">
                <a16:creationId xmlns:a16="http://schemas.microsoft.com/office/drawing/2014/main" id="{ECD90CE9-8A51-4C90-A828-2B077620B6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201" y="4693908"/>
            <a:ext cx="1300828" cy="1451718"/>
          </a:xfrm>
          <a:prstGeom prst="rect">
            <a:avLst/>
          </a:prstGeom>
        </p:spPr>
      </p:pic>
      <p:pic>
        <p:nvPicPr>
          <p:cNvPr id="4" name="Picture 3">
            <a:extLst>
              <a:ext uri="{FF2B5EF4-FFF2-40B4-BE49-F238E27FC236}">
                <a16:creationId xmlns:a16="http://schemas.microsoft.com/office/drawing/2014/main" id="{C6DB51B5-2209-25C6-5E73-CBF958B504CA}"/>
              </a:ext>
            </a:extLst>
          </p:cNvPr>
          <p:cNvPicPr>
            <a:picLocks noChangeAspect="1"/>
          </p:cNvPicPr>
          <p:nvPr/>
        </p:nvPicPr>
        <p:blipFill>
          <a:blip r:embed="rId5"/>
          <a:stretch>
            <a:fillRect/>
          </a:stretch>
        </p:blipFill>
        <p:spPr>
          <a:xfrm>
            <a:off x="990600" y="1186660"/>
            <a:ext cx="1632740" cy="1632740"/>
          </a:xfrm>
          <a:prstGeom prst="rect">
            <a:avLst/>
          </a:prstGeom>
        </p:spPr>
      </p:pic>
      <p:pic>
        <p:nvPicPr>
          <p:cNvPr id="7" name="Picture 6" descr="A logo for a charity&#10;&#10;AI-generated content may be incorrect.">
            <a:extLst>
              <a:ext uri="{FF2B5EF4-FFF2-40B4-BE49-F238E27FC236}">
                <a16:creationId xmlns:a16="http://schemas.microsoft.com/office/drawing/2014/main" id="{8EB88131-756F-C555-A5B7-F89BF8B93E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0714" y="5461953"/>
            <a:ext cx="1777091" cy="735425"/>
          </a:xfrm>
          <a:prstGeom prst="rect">
            <a:avLst/>
          </a:prstGeom>
        </p:spPr>
      </p:pic>
      <p:pic>
        <p:nvPicPr>
          <p:cNvPr id="10" name="Picture 9" descr="A logo with colorful lines&#10;&#10;AI-generated content may be incorrect.">
            <a:extLst>
              <a:ext uri="{FF2B5EF4-FFF2-40B4-BE49-F238E27FC236}">
                <a16:creationId xmlns:a16="http://schemas.microsoft.com/office/drawing/2014/main" id="{1A162AB9-7F9D-9FF1-1472-517CF07598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5015" y="4909368"/>
            <a:ext cx="1463190" cy="1237615"/>
          </a:xfrm>
          <a:prstGeom prst="rect">
            <a:avLst/>
          </a:prstGeom>
        </p:spPr>
      </p:pic>
    </p:spTree>
    <p:extLst>
      <p:ext uri="{BB962C8B-B14F-4D97-AF65-F5344CB8AC3E}">
        <p14:creationId xmlns:p14="http://schemas.microsoft.com/office/powerpoint/2010/main" val="220066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81000" y="1676400"/>
            <a:ext cx="10820400" cy="4572000"/>
          </a:xfrm>
          <a:extLst>
            <a:ext uri="{909E8E84-426E-40DD-AFC4-6F175D3DCCD1}">
              <a14:hiddenFill xmlns:a14="http://schemas.microsoft.com/office/drawing/2010/main">
                <a:solidFill>
                  <a:schemeClr val="tx1"/>
                </a:solidFill>
              </a14:hiddenFill>
            </a:ext>
          </a:extLst>
        </p:spPr>
        <p:txBody>
          <a:bodyPr/>
          <a:lstStyle/>
          <a:p>
            <a:r>
              <a:rPr lang="en-US" altLang="en-US" dirty="0"/>
              <a:t>Medicare:  Federal health insurance program administered by the U.S. Department of Health and Human Services’ (HHS) Center for Medicare and Medicaid Services (CMS). </a:t>
            </a:r>
          </a:p>
          <a:p>
            <a:endParaRPr lang="en-US" altLang="en-US" sz="1600" dirty="0"/>
          </a:p>
          <a:p>
            <a:r>
              <a:rPr lang="en-US" altLang="en-US" dirty="0"/>
              <a:t>Medicare eligibility is linked to eligibility for Social Security Title II benefits, but elderly individuals not eligible for Social Security benefits may enroll in Medicare by paying a substantial additional monthly premium.</a:t>
            </a:r>
          </a:p>
          <a:p>
            <a:pPr marL="914400" lvl="1" indent="0">
              <a:buNone/>
            </a:pPr>
            <a:endParaRPr lang="en-US" altLang="en-US" i="1" dirty="0"/>
          </a:p>
        </p:txBody>
      </p:sp>
      <p:sp>
        <p:nvSpPr>
          <p:cNvPr id="10243" name="Title 1"/>
          <p:cNvSpPr>
            <a:spLocks noGrp="1"/>
          </p:cNvSpPr>
          <p:nvPr>
            <p:ph type="title"/>
          </p:nvPr>
        </p:nvSpPr>
        <p:spPr/>
        <p:txBody>
          <a:bodyPr/>
          <a:lstStyle/>
          <a:p>
            <a:r>
              <a:rPr lang="en-US" altLang="en-US" sz="5400" dirty="0"/>
              <a:t>Medicare</a:t>
            </a:r>
          </a:p>
        </p:txBody>
      </p:sp>
      <p:sp>
        <p:nvSpPr>
          <p:cNvPr id="2" name="Slide Number Placeholder 1">
            <a:extLst>
              <a:ext uri="{FF2B5EF4-FFF2-40B4-BE49-F238E27FC236}">
                <a16:creationId xmlns:a16="http://schemas.microsoft.com/office/drawing/2014/main" id="{4058D46F-703E-6547-E350-4E75EFB5BB12}"/>
              </a:ext>
            </a:extLst>
          </p:cNvPr>
          <p:cNvSpPr>
            <a:spLocks noGrp="1"/>
          </p:cNvSpPr>
          <p:nvPr>
            <p:ph type="sldNum" sz="quarter" idx="4"/>
          </p:nvPr>
        </p:nvSpPr>
        <p:spPr/>
        <p:txBody>
          <a:bodyPr/>
          <a:lstStyle/>
          <a:p>
            <a:fld id="{612C9336-A718-4A9C-A61A-5379812194CD}" type="slidenum">
              <a:rPr lang="en-US" smtClean="0"/>
              <a:t>10</a:t>
            </a:fld>
            <a:endParaRPr lang="en-US" dirty="0"/>
          </a:p>
        </p:txBody>
      </p:sp>
    </p:spTree>
    <p:extLst>
      <p:ext uri="{BB962C8B-B14F-4D97-AF65-F5344CB8AC3E}">
        <p14:creationId xmlns:p14="http://schemas.microsoft.com/office/powerpoint/2010/main" val="4061885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animEffect transition="in" filter="fade">
                                      <p:cBhvr>
                                        <p:cTn id="12" dur="500"/>
                                        <p:tgtEl>
                                          <p:spTgt spid="10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655637"/>
            <a:ext cx="9829800" cy="4525963"/>
          </a:xfrm>
        </p:spPr>
        <p:txBody>
          <a:bodyPr/>
          <a:lstStyle/>
          <a:p>
            <a:pPr marL="0" indent="0" algn="ctr">
              <a:buNone/>
            </a:pPr>
            <a:r>
              <a:rPr lang="en-US" sz="6000" b="1" dirty="0">
                <a:solidFill>
                  <a:srgbClr val="2A547F"/>
                </a:solidFill>
                <a:latin typeface="Apple Chancery" panose="03020702040506060504" pitchFamily="66" charset="0"/>
              </a:rPr>
              <a:t>Thank You!</a:t>
            </a:r>
          </a:p>
          <a:p>
            <a:pPr marL="0" indent="0" algn="ctr">
              <a:buNone/>
            </a:pPr>
            <a:r>
              <a:rPr lang="en-US" sz="4000" dirty="0"/>
              <a:t>This webinar series is presented by </a:t>
            </a:r>
          </a:p>
          <a:p>
            <a:pPr marL="0" indent="0" algn="ctr">
              <a:buNone/>
            </a:pPr>
            <a:r>
              <a:rPr lang="en-US" sz="4000" b="1" dirty="0"/>
              <a:t>Pro Seniors </a:t>
            </a:r>
            <a:r>
              <a:rPr lang="en-US" sz="4000" dirty="0"/>
              <a:t>&amp; the </a:t>
            </a:r>
            <a:r>
              <a:rPr lang="en-US" sz="4000" b="1" dirty="0"/>
              <a:t>Ohio Department of Aging </a:t>
            </a:r>
            <a:r>
              <a:rPr lang="en-US" sz="4000" dirty="0"/>
              <a:t>in collaboration with the </a:t>
            </a:r>
          </a:p>
          <a:p>
            <a:pPr marL="0" indent="0" algn="ctr">
              <a:buNone/>
            </a:pPr>
            <a:r>
              <a:rPr lang="en-US" sz="4000" b="1" dirty="0"/>
              <a:t>Ohio Training Advisory Committee </a:t>
            </a:r>
            <a:r>
              <a:rPr lang="en-US" sz="4000" dirty="0"/>
              <a:t>of the </a:t>
            </a:r>
            <a:r>
              <a:rPr lang="en-US" sz="4000" b="1" dirty="0"/>
              <a:t>Alliance of Ohio Legal Aids</a:t>
            </a:r>
            <a:r>
              <a:rPr lang="en-US" sz="4000" dirty="0"/>
              <a:t>.</a:t>
            </a:r>
          </a:p>
        </p:txBody>
      </p:sp>
      <p:sp>
        <p:nvSpPr>
          <p:cNvPr id="4" name="Slide Number Placeholder 3"/>
          <p:cNvSpPr>
            <a:spLocks noGrp="1"/>
          </p:cNvSpPr>
          <p:nvPr>
            <p:ph type="sldNum" sz="quarter" idx="4"/>
          </p:nvPr>
        </p:nvSpPr>
        <p:spPr/>
        <p:txBody>
          <a:bodyPr/>
          <a:lstStyle/>
          <a:p>
            <a:fld id="{612C9336-A718-4A9C-A61A-5379812194CD}" type="slidenum">
              <a:rPr lang="en-US" smtClean="0"/>
              <a:t>100</a:t>
            </a:fld>
            <a:endParaRPr lang="en-US" dirty="0"/>
          </a:p>
        </p:txBody>
      </p:sp>
      <p:pic>
        <p:nvPicPr>
          <p:cNvPr id="2" name="Picture 1">
            <a:extLst>
              <a:ext uri="{FF2B5EF4-FFF2-40B4-BE49-F238E27FC236}">
                <a16:creationId xmlns:a16="http://schemas.microsoft.com/office/drawing/2014/main" id="{0B81606B-ADB3-4122-FA03-23B1E1280E5A}"/>
              </a:ext>
            </a:extLst>
          </p:cNvPr>
          <p:cNvPicPr>
            <a:picLocks noChangeAspect="1"/>
          </p:cNvPicPr>
          <p:nvPr/>
        </p:nvPicPr>
        <p:blipFill>
          <a:blip r:embed="rId3"/>
          <a:stretch>
            <a:fillRect/>
          </a:stretch>
        </p:blipFill>
        <p:spPr>
          <a:xfrm>
            <a:off x="76094" y="4419389"/>
            <a:ext cx="2438611" cy="2438611"/>
          </a:xfrm>
          <a:prstGeom prst="rect">
            <a:avLst/>
          </a:prstGeom>
        </p:spPr>
      </p:pic>
      <p:pic>
        <p:nvPicPr>
          <p:cNvPr id="5" name="Picture 4">
            <a:extLst>
              <a:ext uri="{FF2B5EF4-FFF2-40B4-BE49-F238E27FC236}">
                <a16:creationId xmlns:a16="http://schemas.microsoft.com/office/drawing/2014/main" id="{2CD5B86D-95CF-00A5-8F0C-529DC073CB7C}"/>
              </a:ext>
            </a:extLst>
          </p:cNvPr>
          <p:cNvPicPr>
            <a:picLocks noChangeAspect="1"/>
          </p:cNvPicPr>
          <p:nvPr/>
        </p:nvPicPr>
        <p:blipFill>
          <a:blip r:embed="rId4"/>
          <a:stretch>
            <a:fillRect/>
          </a:stretch>
        </p:blipFill>
        <p:spPr>
          <a:xfrm>
            <a:off x="10012883" y="4988590"/>
            <a:ext cx="1513433" cy="1686848"/>
          </a:xfrm>
          <a:prstGeom prst="rect">
            <a:avLst/>
          </a:prstGeom>
        </p:spPr>
      </p:pic>
    </p:spTree>
    <p:extLst>
      <p:ext uri="{BB962C8B-B14F-4D97-AF65-F5344CB8AC3E}">
        <p14:creationId xmlns:p14="http://schemas.microsoft.com/office/powerpoint/2010/main" val="172983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0070C0"/>
                                      </p:to>
                                    </p:animClr>
                                    <p:animClr clrSpc="rgb" dir="cw">
                                      <p:cBhvr>
                                        <p:cTn id="7" dur="500" fill="hold"/>
                                        <p:tgtEl>
                                          <p:spTgt spid="3">
                                            <p:txEl>
                                              <p:pRg st="1" end="1"/>
                                            </p:txEl>
                                          </p:spTgt>
                                        </p:tgtEl>
                                        <p:attrNameLst>
                                          <p:attrName>fillcolor</p:attrName>
                                        </p:attrNameLst>
                                      </p:cBhvr>
                                      <p:to>
                                        <a:srgbClr val="0070C0"/>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2" end="2"/>
                                            </p:txEl>
                                          </p:spTgt>
                                        </p:tgtEl>
                                        <p:attrNameLst>
                                          <p:attrName>style.color</p:attrName>
                                        </p:attrNameLst>
                                      </p:cBhvr>
                                      <p:to>
                                        <a:srgbClr val="0070C0"/>
                                      </p:to>
                                    </p:animClr>
                                    <p:animClr clrSpc="rgb" dir="cw">
                                      <p:cBhvr>
                                        <p:cTn id="14" dur="500" fill="hold"/>
                                        <p:tgtEl>
                                          <p:spTgt spid="3">
                                            <p:txEl>
                                              <p:pRg st="2" end="2"/>
                                            </p:txEl>
                                          </p:spTgt>
                                        </p:tgtEl>
                                        <p:attrNameLst>
                                          <p:attrName>fillcolor</p:attrName>
                                        </p:attrNameLst>
                                      </p:cBhvr>
                                      <p:to>
                                        <a:srgbClr val="0070C0"/>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3" end="3"/>
                                            </p:txEl>
                                          </p:spTgt>
                                        </p:tgtEl>
                                        <p:attrNameLst>
                                          <p:attrName>style.color</p:attrName>
                                        </p:attrNameLst>
                                      </p:cBhvr>
                                      <p:to>
                                        <a:srgbClr val="0070C0"/>
                                      </p:to>
                                    </p:animClr>
                                    <p:animClr clrSpc="rgb" dir="cw">
                                      <p:cBhvr>
                                        <p:cTn id="21" dur="500" fill="hold"/>
                                        <p:tgtEl>
                                          <p:spTgt spid="3">
                                            <p:txEl>
                                              <p:pRg st="3" end="3"/>
                                            </p:txEl>
                                          </p:spTgt>
                                        </p:tgtEl>
                                        <p:attrNameLst>
                                          <p:attrName>fillcolor</p:attrName>
                                        </p:attrNameLst>
                                      </p:cBhvr>
                                      <p:to>
                                        <a:srgbClr val="0070C0"/>
                                      </p:to>
                                    </p:animClr>
                                    <p:set>
                                      <p:cBhvr>
                                        <p:cTn id="22" dur="500" fill="hold"/>
                                        <p:tgtEl>
                                          <p:spTgt spid="3">
                                            <p:txEl>
                                              <p:pRg st="3" end="3"/>
                                            </p:txEl>
                                          </p:spTgt>
                                        </p:tgtEl>
                                        <p:attrNameLst>
                                          <p:attrName>fill.type</p:attrName>
                                        </p:attrNameLst>
                                      </p:cBhvr>
                                      <p:to>
                                        <p:strVal val="solid"/>
                                      </p:to>
                                    </p:set>
                                    <p:set>
                                      <p:cBhvr>
                                        <p:cTn id="23"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371341" y="2133600"/>
            <a:ext cx="8077200" cy="44196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defRPr/>
            </a:pPr>
            <a:r>
              <a:rPr lang="en-US" sz="3600" dirty="0"/>
              <a:t>Medicare health insurance is for:</a:t>
            </a:r>
          </a:p>
          <a:p>
            <a:pPr>
              <a:spcAft>
                <a:spcPts val="1200"/>
              </a:spcAft>
              <a:buClr>
                <a:srgbClr val="540000"/>
              </a:buClr>
              <a:buSzPct val="100000"/>
              <a:defRPr/>
            </a:pPr>
            <a:r>
              <a:rPr lang="en-US" sz="2800" dirty="0">
                <a:latin typeface="Tahoma" charset="0"/>
              </a:rPr>
              <a:t>People age 65 or older </a:t>
            </a:r>
            <a:br>
              <a:rPr lang="en-US" sz="2800" dirty="0">
                <a:latin typeface="Tahoma" charset="0"/>
              </a:rPr>
            </a:br>
            <a:r>
              <a:rPr lang="en-US" sz="2800" dirty="0">
                <a:latin typeface="Tahoma" charset="0"/>
              </a:rPr>
              <a:t>(July 30, 1965), </a:t>
            </a:r>
          </a:p>
          <a:p>
            <a:pPr>
              <a:spcAft>
                <a:spcPts val="1200"/>
              </a:spcAft>
              <a:buClr>
                <a:srgbClr val="540000"/>
              </a:buClr>
              <a:buSzPct val="100000"/>
              <a:defRPr/>
            </a:pPr>
            <a:r>
              <a:rPr lang="en-US" sz="2800" dirty="0">
                <a:latin typeface="Tahoma" panose="020B0604030504040204" pitchFamily="34" charset="0"/>
                <a:ea typeface="Tahoma" panose="020B0604030504040204" pitchFamily="34" charset="0"/>
                <a:cs typeface="Tahoma" panose="020B0604030504040204" pitchFamily="34" charset="0"/>
              </a:rPr>
              <a:t>People younger than 65 </a:t>
            </a:r>
            <a:r>
              <a:rPr lang="en-US" sz="2800" dirty="0">
                <a:latin typeface="Tahoma" charset="0"/>
              </a:rPr>
              <a:t>and receiving </a:t>
            </a:r>
            <a:br>
              <a:rPr lang="en-US" sz="2800" dirty="0">
                <a:latin typeface="Tahoma" charset="0"/>
              </a:rPr>
            </a:br>
            <a:r>
              <a:rPr lang="en-US" sz="2800" dirty="0">
                <a:latin typeface="Tahoma" charset="0"/>
              </a:rPr>
              <a:t>Social Security Disability for 2 years (1972),</a:t>
            </a:r>
          </a:p>
          <a:p>
            <a:pPr>
              <a:spcAft>
                <a:spcPts val="1200"/>
              </a:spcAft>
              <a:buClr>
                <a:srgbClr val="540000"/>
              </a:buClr>
              <a:buSzPct val="100000"/>
              <a:defRPr/>
            </a:pPr>
            <a:r>
              <a:rPr lang="en-US" sz="2800" dirty="0">
                <a:latin typeface="Tahoma" charset="0"/>
              </a:rPr>
              <a:t>Any age for kidney failure</a:t>
            </a:r>
            <a:br>
              <a:rPr lang="en-US" sz="2800" dirty="0">
                <a:latin typeface="Tahoma" charset="0"/>
              </a:rPr>
            </a:br>
            <a:r>
              <a:rPr lang="en-US" sz="2800" dirty="0">
                <a:latin typeface="Tahoma" charset="0"/>
              </a:rPr>
              <a:t>requiring dialysis for more than</a:t>
            </a:r>
            <a:br>
              <a:rPr lang="en-US" sz="2800" dirty="0">
                <a:latin typeface="Tahoma" charset="0"/>
              </a:rPr>
            </a:br>
            <a:r>
              <a:rPr lang="en-US" sz="2800" dirty="0">
                <a:latin typeface="Tahoma" charset="0"/>
              </a:rPr>
              <a:t>90 days or a kidney transplant (1972).</a:t>
            </a:r>
          </a:p>
          <a:p>
            <a:pPr marL="914400" lvl="1" indent="0">
              <a:buNone/>
              <a:defRPr/>
            </a:pPr>
            <a:endParaRPr lang="en-US" i="1" dirty="0"/>
          </a:p>
        </p:txBody>
      </p:sp>
      <p:sp>
        <p:nvSpPr>
          <p:cNvPr id="12291" name="Title 1"/>
          <p:cNvSpPr>
            <a:spLocks noGrp="1"/>
          </p:cNvSpPr>
          <p:nvPr>
            <p:ph type="title"/>
          </p:nvPr>
        </p:nvSpPr>
        <p:spPr/>
        <p:txBody>
          <a:bodyPr/>
          <a:lstStyle/>
          <a:p>
            <a:r>
              <a:rPr lang="en-US" altLang="en-US" sz="5400" dirty="0"/>
              <a:t>Medicare</a:t>
            </a:r>
          </a:p>
        </p:txBody>
      </p:sp>
      <p:pic>
        <p:nvPicPr>
          <p:cNvPr id="6" name="Picture 5" descr="http://dpaweb.hss.state.ak.us/manuals/adltc/image2.gif"/>
          <p:cNvPicPr/>
          <p:nvPr/>
        </p:nvPicPr>
        <p:blipFill rotWithShape="1">
          <a:blip r:embed="rId3"/>
          <a:srcRect l="51819" b="24264"/>
          <a:stretch/>
        </p:blipFill>
        <p:spPr bwMode="auto">
          <a:xfrm>
            <a:off x="7391400" y="1524000"/>
            <a:ext cx="4343400" cy="2590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40C071E4-27E8-0199-D8BF-8737ACBB90AD}"/>
              </a:ext>
            </a:extLst>
          </p:cNvPr>
          <p:cNvSpPr>
            <a:spLocks noGrp="1"/>
          </p:cNvSpPr>
          <p:nvPr>
            <p:ph type="sldNum" sz="quarter" idx="4"/>
          </p:nvPr>
        </p:nvSpPr>
        <p:spPr/>
        <p:txBody>
          <a:bodyPr/>
          <a:lstStyle/>
          <a:p>
            <a:fld id="{612C9336-A718-4A9C-A61A-5379812194CD}" type="slidenum">
              <a:rPr lang="en-US" smtClean="0"/>
              <a:t>11</a:t>
            </a:fld>
            <a:endParaRPr lang="en-US" dirty="0"/>
          </a:p>
        </p:txBody>
      </p:sp>
    </p:spTree>
    <p:extLst>
      <p:ext uri="{BB962C8B-B14F-4D97-AF65-F5344CB8AC3E}">
        <p14:creationId xmlns:p14="http://schemas.microsoft.com/office/powerpoint/2010/main" val="651175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387">
                                            <p:txEl>
                                              <p:pRg st="1" end="1"/>
                                            </p:txEl>
                                          </p:spTgt>
                                        </p:tgtEl>
                                        <p:attrNameLst>
                                          <p:attrName>style.visibility</p:attrName>
                                        </p:attrNameLst>
                                      </p:cBhvr>
                                      <p:to>
                                        <p:strVal val="visible"/>
                                      </p:to>
                                    </p:set>
                                    <p:animEffect transition="in" filter="fade">
                                      <p:cBhvr>
                                        <p:cTn id="7" dur="500"/>
                                        <p:tgtEl>
                                          <p:spTgt spid="272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387">
                                            <p:txEl>
                                              <p:pRg st="2" end="2"/>
                                            </p:txEl>
                                          </p:spTgt>
                                        </p:tgtEl>
                                        <p:attrNameLst>
                                          <p:attrName>style.visibility</p:attrName>
                                        </p:attrNameLst>
                                      </p:cBhvr>
                                      <p:to>
                                        <p:strVal val="visible"/>
                                      </p:to>
                                    </p:set>
                                    <p:animEffect transition="in" filter="fade">
                                      <p:cBhvr>
                                        <p:cTn id="12" dur="500"/>
                                        <p:tgtEl>
                                          <p:spTgt spid="272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87">
                                            <p:txEl>
                                              <p:pRg st="3" end="3"/>
                                            </p:txEl>
                                          </p:spTgt>
                                        </p:tgtEl>
                                        <p:attrNameLst>
                                          <p:attrName>style.visibility</p:attrName>
                                        </p:attrNameLst>
                                      </p:cBhvr>
                                      <p:to>
                                        <p:strVal val="visible"/>
                                      </p:to>
                                    </p:set>
                                    <p:animEffect transition="in" filter="fade">
                                      <p:cBhvr>
                                        <p:cTn id="17" dur="500"/>
                                        <p:tgtEl>
                                          <p:spTgt spid="272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5400" dirty="0"/>
              <a:t>Medicare Programs</a:t>
            </a:r>
          </a:p>
        </p:txBody>
      </p:sp>
      <p:sp>
        <p:nvSpPr>
          <p:cNvPr id="13315" name="Rectangle 3"/>
          <p:cNvSpPr>
            <a:spLocks noGrp="1" noChangeArrowheads="1"/>
          </p:cNvSpPr>
          <p:nvPr>
            <p:ph type="body" idx="1"/>
          </p:nvPr>
        </p:nvSpPr>
        <p:spPr>
          <a:xfrm>
            <a:off x="457200" y="1524000"/>
            <a:ext cx="11201400" cy="4876800"/>
          </a:xfrm>
        </p:spPr>
        <p:txBody>
          <a:bodyPr/>
          <a:lstStyle/>
          <a:p>
            <a:pPr eaLnBrk="1" hangingPunct="1">
              <a:lnSpc>
                <a:spcPct val="90000"/>
              </a:lnSpc>
              <a:spcBef>
                <a:spcPts val="0"/>
              </a:spcBef>
              <a:buFont typeface="Wingdings" panose="05000000000000000000" pitchFamily="2" charset="2"/>
              <a:buChar char="v"/>
            </a:pPr>
            <a:r>
              <a:rPr lang="en-US" altLang="en-US" b="1" dirty="0">
                <a:solidFill>
                  <a:srgbClr val="540000"/>
                </a:solidFill>
              </a:rPr>
              <a:t>Part A</a:t>
            </a:r>
            <a:r>
              <a:rPr lang="en-US" altLang="en-US" dirty="0">
                <a:solidFill>
                  <a:schemeClr val="folHlink"/>
                </a:solidFill>
              </a:rPr>
              <a:t> </a:t>
            </a:r>
            <a:r>
              <a:rPr lang="en-US" altLang="en-US" u="sng" dirty="0"/>
              <a:t>Hospital Insurance</a:t>
            </a:r>
            <a:r>
              <a:rPr lang="en-US" altLang="en-US" dirty="0"/>
              <a:t> </a:t>
            </a:r>
            <a:r>
              <a:rPr lang="en-US" altLang="en-US" b="1" dirty="0"/>
              <a:t>- </a:t>
            </a:r>
            <a:r>
              <a:rPr lang="en-US" altLang="en-US" dirty="0"/>
              <a:t>Hospitals, skilled nursing facility care, home health care, hospice (1966).</a:t>
            </a:r>
          </a:p>
          <a:p>
            <a:pPr eaLnBrk="1" hangingPunct="1">
              <a:lnSpc>
                <a:spcPct val="90000"/>
              </a:lnSpc>
              <a:spcBef>
                <a:spcPts val="0"/>
              </a:spcBef>
              <a:buFont typeface="Wingdings" panose="05000000000000000000" pitchFamily="2" charset="2"/>
              <a:buChar char="v"/>
            </a:pPr>
            <a:endParaRPr lang="en-US" altLang="en-US" dirty="0"/>
          </a:p>
          <a:p>
            <a:pPr eaLnBrk="1" hangingPunct="1">
              <a:lnSpc>
                <a:spcPct val="90000"/>
              </a:lnSpc>
              <a:spcBef>
                <a:spcPts val="0"/>
              </a:spcBef>
              <a:buFont typeface="Wingdings" panose="05000000000000000000" pitchFamily="2" charset="2"/>
              <a:buChar char="v"/>
            </a:pPr>
            <a:r>
              <a:rPr lang="en-US" altLang="en-US" b="1" dirty="0">
                <a:solidFill>
                  <a:srgbClr val="540000"/>
                </a:solidFill>
              </a:rPr>
              <a:t>Part B</a:t>
            </a:r>
            <a:r>
              <a:rPr lang="en-US" altLang="en-US" dirty="0">
                <a:solidFill>
                  <a:schemeClr val="folHlink"/>
                </a:solidFill>
              </a:rPr>
              <a:t> </a:t>
            </a:r>
            <a:r>
              <a:rPr lang="en-US" altLang="en-US" u="sng" dirty="0"/>
              <a:t>Supplementary Medical Insurance</a:t>
            </a:r>
            <a:r>
              <a:rPr lang="en-US" altLang="en-US" dirty="0"/>
              <a:t> -</a:t>
            </a:r>
            <a:r>
              <a:rPr lang="en-US" altLang="en-US" dirty="0">
                <a:ea typeface="Tahoma" panose="020B0604030504040204" pitchFamily="34" charset="0"/>
                <a:cs typeface="Tahoma" panose="020B0604030504040204" pitchFamily="34" charset="0"/>
              </a:rPr>
              <a:t> physician </a:t>
            </a:r>
            <a:r>
              <a:rPr lang="en-US" altLang="en-US" dirty="0"/>
              <a:t>services, DME, outpatient hospital procedures and treatments, and medical supplies (1966).</a:t>
            </a:r>
          </a:p>
          <a:p>
            <a:pPr eaLnBrk="1" hangingPunct="1">
              <a:lnSpc>
                <a:spcPct val="90000"/>
              </a:lnSpc>
              <a:spcBef>
                <a:spcPts val="0"/>
              </a:spcBef>
              <a:buFont typeface="Wingdings" panose="05000000000000000000" pitchFamily="2" charset="2"/>
              <a:buChar char="v"/>
            </a:pPr>
            <a:endParaRPr lang="en-US" altLang="en-US" dirty="0"/>
          </a:p>
          <a:p>
            <a:pPr eaLnBrk="1" hangingPunct="1">
              <a:lnSpc>
                <a:spcPct val="90000"/>
              </a:lnSpc>
              <a:spcBef>
                <a:spcPts val="0"/>
              </a:spcBef>
              <a:buFont typeface="Wingdings" panose="05000000000000000000" pitchFamily="2" charset="2"/>
              <a:buChar char="v"/>
            </a:pPr>
            <a:r>
              <a:rPr lang="en-US" altLang="en-US" b="1" dirty="0">
                <a:solidFill>
                  <a:srgbClr val="540000"/>
                </a:solidFill>
              </a:rPr>
              <a:t>Part C</a:t>
            </a:r>
            <a:r>
              <a:rPr lang="en-US" altLang="en-US" b="1" dirty="0"/>
              <a:t> - </a:t>
            </a:r>
            <a:r>
              <a:rPr lang="en-US" altLang="en-US" u="sng" dirty="0"/>
              <a:t>Medicare Advantage</a:t>
            </a:r>
            <a:r>
              <a:rPr lang="en-US" altLang="en-US" dirty="0"/>
              <a:t> – Replaces A &amp; B; often includes a Part D plan (1997)</a:t>
            </a:r>
          </a:p>
          <a:p>
            <a:pPr eaLnBrk="1" hangingPunct="1">
              <a:lnSpc>
                <a:spcPct val="90000"/>
              </a:lnSpc>
              <a:spcBef>
                <a:spcPts val="0"/>
              </a:spcBef>
              <a:buFont typeface="Wingdings" panose="05000000000000000000" pitchFamily="2" charset="2"/>
              <a:buChar char="v"/>
            </a:pPr>
            <a:endParaRPr lang="en-US" altLang="en-US" dirty="0"/>
          </a:p>
          <a:p>
            <a:pPr eaLnBrk="1" hangingPunct="1">
              <a:lnSpc>
                <a:spcPct val="90000"/>
              </a:lnSpc>
              <a:spcBef>
                <a:spcPts val="0"/>
              </a:spcBef>
              <a:buFont typeface="Wingdings" panose="05000000000000000000" pitchFamily="2" charset="2"/>
              <a:buChar char="v"/>
            </a:pPr>
            <a:r>
              <a:rPr lang="en-US" altLang="en-US" b="1" dirty="0">
                <a:solidFill>
                  <a:srgbClr val="540000"/>
                </a:solidFill>
              </a:rPr>
              <a:t>Part D</a:t>
            </a:r>
            <a:r>
              <a:rPr lang="en-US" altLang="en-US" b="1" dirty="0"/>
              <a:t> - </a:t>
            </a:r>
            <a:r>
              <a:rPr lang="en-US" altLang="en-US" u="sng" dirty="0"/>
              <a:t>Prescription Drug Benefit</a:t>
            </a:r>
            <a:r>
              <a:rPr lang="en-US" altLang="en-US" dirty="0"/>
              <a:t>  (2003)</a:t>
            </a:r>
            <a:endParaRPr lang="en-US" altLang="en-US" b="1" dirty="0"/>
          </a:p>
        </p:txBody>
      </p:sp>
      <p:sp>
        <p:nvSpPr>
          <p:cNvPr id="2" name="Slide Number Placeholder 1">
            <a:extLst>
              <a:ext uri="{FF2B5EF4-FFF2-40B4-BE49-F238E27FC236}">
                <a16:creationId xmlns:a16="http://schemas.microsoft.com/office/drawing/2014/main" id="{13CD579C-C064-CCA4-DA7F-28C251172F4F}"/>
              </a:ext>
            </a:extLst>
          </p:cNvPr>
          <p:cNvSpPr>
            <a:spLocks noGrp="1"/>
          </p:cNvSpPr>
          <p:nvPr>
            <p:ph type="sldNum" sz="quarter" idx="4"/>
          </p:nvPr>
        </p:nvSpPr>
        <p:spPr/>
        <p:txBody>
          <a:bodyPr/>
          <a:lstStyle/>
          <a:p>
            <a:fld id="{612C9336-A718-4A9C-A61A-5379812194CD}" type="slidenum">
              <a:rPr lang="en-US" smtClean="0"/>
              <a:t>12</a:t>
            </a:fld>
            <a:endParaRPr lang="en-US" dirty="0"/>
          </a:p>
        </p:txBody>
      </p:sp>
    </p:spTree>
    <p:extLst>
      <p:ext uri="{BB962C8B-B14F-4D97-AF65-F5344CB8AC3E}">
        <p14:creationId xmlns:p14="http://schemas.microsoft.com/office/powerpoint/2010/main" val="5590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fade">
                                      <p:cBhvr>
                                        <p:cTn id="17" dur="500"/>
                                        <p:tgtEl>
                                          <p:spTgt spid="133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Effect transition="in" filter="fade">
                                      <p:cBhvr>
                                        <p:cTn id="22"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5400" dirty="0"/>
              <a:t>Medicare Part A Eligibility</a:t>
            </a:r>
          </a:p>
        </p:txBody>
      </p:sp>
      <p:sp>
        <p:nvSpPr>
          <p:cNvPr id="14339" name="Rectangle 3"/>
          <p:cNvSpPr>
            <a:spLocks noGrp="1" noChangeArrowheads="1"/>
          </p:cNvSpPr>
          <p:nvPr>
            <p:ph type="body" idx="1"/>
          </p:nvPr>
        </p:nvSpPr>
        <p:spPr>
          <a:xfrm>
            <a:off x="76200" y="1524000"/>
            <a:ext cx="12115800" cy="5257800"/>
          </a:xfrm>
        </p:spPr>
        <p:txBody>
          <a:bodyPr/>
          <a:lstStyle/>
          <a:p>
            <a:pPr>
              <a:spcBef>
                <a:spcPts val="600"/>
              </a:spcBef>
              <a:buClr>
                <a:srgbClr val="540000"/>
              </a:buClr>
              <a:buSzPct val="100000"/>
              <a:buFont typeface="Wingdings" panose="05000000000000000000" pitchFamily="2" charset="2"/>
              <a:buAutoNum type="arabicParenR"/>
            </a:pPr>
            <a:r>
              <a:rPr lang="en-US" altLang="en-US" sz="2800" dirty="0"/>
              <a:t>Aged Based Eligibility:</a:t>
            </a:r>
          </a:p>
          <a:p>
            <a:pPr marL="914400" lvl="1" indent="-457200">
              <a:spcBef>
                <a:spcPts val="600"/>
              </a:spcBef>
              <a:buClr>
                <a:srgbClr val="540000"/>
              </a:buClr>
              <a:buSzPct val="100000"/>
              <a:buFont typeface="Arial" panose="020B0604020202020204" pitchFamily="34" charset="0"/>
              <a:buChar char="•"/>
            </a:pPr>
            <a:r>
              <a:rPr lang="en-US" altLang="en-US" sz="2400" dirty="0"/>
              <a:t>65 or older; and</a:t>
            </a:r>
          </a:p>
          <a:p>
            <a:pPr marL="914400" lvl="1" indent="-457200">
              <a:spcBef>
                <a:spcPts val="600"/>
              </a:spcBef>
              <a:buClr>
                <a:srgbClr val="540000"/>
              </a:buClr>
              <a:buSzPct val="100000"/>
              <a:buFont typeface="Arial" panose="020B0604020202020204" pitchFamily="34" charset="0"/>
              <a:buChar char="•"/>
            </a:pPr>
            <a:r>
              <a:rPr lang="en-US" altLang="en-US" sz="2400" dirty="0"/>
              <a:t>they or their spouse worked at least 10 years in a Medicare-covered employment (paid FICA taxes) </a:t>
            </a:r>
          </a:p>
          <a:p>
            <a:pPr>
              <a:spcBef>
                <a:spcPts val="600"/>
              </a:spcBef>
              <a:buClr>
                <a:srgbClr val="540000"/>
              </a:buClr>
              <a:buSzPct val="100000"/>
              <a:buFont typeface="Wingdings" panose="05000000000000000000" pitchFamily="2" charset="2"/>
              <a:buAutoNum type="arabicParenR"/>
            </a:pPr>
            <a:r>
              <a:rPr lang="en-US" altLang="en-US" sz="2800" dirty="0"/>
              <a:t>Disability Based Eligibility:</a:t>
            </a:r>
          </a:p>
          <a:p>
            <a:pPr marL="914400" lvl="1" indent="-457200">
              <a:spcBef>
                <a:spcPts val="600"/>
              </a:spcBef>
              <a:buClr>
                <a:srgbClr val="540000"/>
              </a:buClr>
              <a:buSzPct val="100000"/>
              <a:buFont typeface="Arial" panose="020B0604020202020204" pitchFamily="34" charset="0"/>
              <a:buChar char="•"/>
            </a:pPr>
            <a:r>
              <a:rPr lang="en-US" altLang="en-US" sz="2400" dirty="0"/>
              <a:t>meet Social Security’s definition of disability;</a:t>
            </a:r>
          </a:p>
          <a:p>
            <a:pPr marL="914400" lvl="1" indent="-457200">
              <a:spcBef>
                <a:spcPts val="600"/>
              </a:spcBef>
              <a:buClr>
                <a:srgbClr val="540000"/>
              </a:buClr>
              <a:buSzPct val="100000"/>
              <a:buFont typeface="Arial" panose="020B0604020202020204" pitchFamily="34" charset="0"/>
              <a:buChar char="•"/>
            </a:pPr>
            <a:r>
              <a:rPr lang="en-US" altLang="en-US" sz="2400" dirty="0"/>
              <a:t>medical condition is expected to last 12 months; and</a:t>
            </a:r>
          </a:p>
          <a:p>
            <a:pPr marL="914400" lvl="1" indent="-457200">
              <a:spcBef>
                <a:spcPts val="600"/>
              </a:spcBef>
              <a:buClr>
                <a:srgbClr val="540000"/>
              </a:buClr>
              <a:buSzPct val="100000"/>
              <a:buFont typeface="Arial" panose="020B0604020202020204" pitchFamily="34" charset="0"/>
              <a:buChar char="•"/>
            </a:pPr>
            <a:r>
              <a:rPr lang="en-US" altLang="en-US" sz="2400" dirty="0"/>
              <a:t>received disability benefits for 24 months (waived if you have ALS)</a:t>
            </a:r>
            <a:endParaRPr lang="en-US" altLang="en-US" sz="2000" dirty="0"/>
          </a:p>
          <a:p>
            <a:pPr>
              <a:spcBef>
                <a:spcPts val="600"/>
              </a:spcBef>
              <a:buClr>
                <a:srgbClr val="540000"/>
              </a:buClr>
              <a:buSzPct val="100000"/>
              <a:buAutoNum type="arabicParenR" startAt="3"/>
            </a:pPr>
            <a:r>
              <a:rPr lang="en-US" altLang="en-US" sz="2800" dirty="0"/>
              <a:t>End Stage Renal Disease, if your or your spouse: </a:t>
            </a:r>
          </a:p>
          <a:p>
            <a:pPr marL="800100" lvl="1" indent="-342900">
              <a:spcBef>
                <a:spcPts val="600"/>
              </a:spcBef>
              <a:buClr>
                <a:srgbClr val="540000"/>
              </a:buClr>
              <a:buSzPct val="100000"/>
              <a:buFont typeface="Arial" panose="020B0604020202020204" pitchFamily="34" charset="0"/>
              <a:buChar char="•"/>
            </a:pPr>
            <a:r>
              <a:rPr lang="en-US" altLang="en-US" sz="2400" dirty="0"/>
              <a:t>worked 10 years in a Medicare-covered employment (paid FICA taxes) or </a:t>
            </a:r>
          </a:p>
          <a:p>
            <a:pPr marL="800100" lvl="1" indent="-342900">
              <a:spcBef>
                <a:spcPts val="600"/>
              </a:spcBef>
              <a:buClr>
                <a:srgbClr val="540000"/>
              </a:buClr>
              <a:buSzPct val="100000"/>
              <a:buFont typeface="Arial" panose="020B0604020202020204" pitchFamily="34" charset="0"/>
              <a:buChar char="•"/>
            </a:pPr>
            <a:r>
              <a:rPr lang="en-US" altLang="en-US" sz="2400" dirty="0"/>
              <a:t>receive benefits from Social Security or Railroad Retirement Board</a:t>
            </a:r>
          </a:p>
        </p:txBody>
      </p:sp>
      <p:sp>
        <p:nvSpPr>
          <p:cNvPr id="2" name="Slide Number Placeholder 1">
            <a:extLst>
              <a:ext uri="{FF2B5EF4-FFF2-40B4-BE49-F238E27FC236}">
                <a16:creationId xmlns:a16="http://schemas.microsoft.com/office/drawing/2014/main" id="{1373592E-2379-3EC8-0067-787A5DF09D76}"/>
              </a:ext>
            </a:extLst>
          </p:cNvPr>
          <p:cNvSpPr>
            <a:spLocks noGrp="1"/>
          </p:cNvSpPr>
          <p:nvPr>
            <p:ph type="sldNum" sz="quarter" idx="4"/>
          </p:nvPr>
        </p:nvSpPr>
        <p:spPr/>
        <p:txBody>
          <a:bodyPr/>
          <a:lstStyle/>
          <a:p>
            <a:fld id="{612C9336-A718-4A9C-A61A-5379812194CD}" type="slidenum">
              <a:rPr lang="en-US" smtClean="0"/>
              <a:t>13</a:t>
            </a:fld>
            <a:endParaRPr lang="en-US" dirty="0"/>
          </a:p>
        </p:txBody>
      </p:sp>
    </p:spTree>
    <p:extLst>
      <p:ext uri="{BB962C8B-B14F-4D97-AF65-F5344CB8AC3E}">
        <p14:creationId xmlns:p14="http://schemas.microsoft.com/office/powerpoint/2010/main" val="3193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fade">
                                      <p:cBhvr>
                                        <p:cTn id="37" dur="500"/>
                                        <p:tgtEl>
                                          <p:spTgt spid="143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fade">
                                      <p:cBhvr>
                                        <p:cTn id="42" dur="500"/>
                                        <p:tgtEl>
                                          <p:spTgt spid="143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fade">
                                      <p:cBhvr>
                                        <p:cTn id="47" dur="500"/>
                                        <p:tgtEl>
                                          <p:spTgt spid="143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339">
                                            <p:txEl>
                                              <p:pRg st="9" end="9"/>
                                            </p:txEl>
                                          </p:spTgt>
                                        </p:tgtEl>
                                        <p:attrNameLst>
                                          <p:attrName>style.visibility</p:attrName>
                                        </p:attrNameLst>
                                      </p:cBhvr>
                                      <p:to>
                                        <p:strVal val="visible"/>
                                      </p:to>
                                    </p:set>
                                    <p:animEffect transition="in" filter="fade">
                                      <p:cBhvr>
                                        <p:cTn id="52"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5400" dirty="0"/>
              <a:t>Medicare Enrollment</a:t>
            </a:r>
          </a:p>
        </p:txBody>
      </p:sp>
      <p:sp>
        <p:nvSpPr>
          <p:cNvPr id="14339" name="Rectangle 3"/>
          <p:cNvSpPr>
            <a:spLocks noGrp="1" noChangeArrowheads="1"/>
          </p:cNvSpPr>
          <p:nvPr>
            <p:ph type="body" idx="1"/>
          </p:nvPr>
        </p:nvSpPr>
        <p:spPr>
          <a:xfrm>
            <a:off x="203200" y="1447800"/>
            <a:ext cx="11684000" cy="4876800"/>
          </a:xfrm>
        </p:spPr>
        <p:txBody>
          <a:bodyPr/>
          <a:lstStyle/>
          <a:p>
            <a:pPr>
              <a:spcBef>
                <a:spcPts val="600"/>
              </a:spcBef>
              <a:spcAft>
                <a:spcPts val="600"/>
              </a:spcAft>
              <a:buClr>
                <a:srgbClr val="540000"/>
              </a:buClr>
              <a:buSzPct val="100000"/>
              <a:buFont typeface="Wingdings" panose="05000000000000000000" pitchFamily="2" charset="2"/>
              <a:buAutoNum type="arabicParenR"/>
            </a:pPr>
            <a:r>
              <a:rPr lang="en-US" altLang="en-US" dirty="0"/>
              <a:t>If already receiving Social Security or Railroad benefits before 65 – </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Automatically enrolled in Part A and Part B.</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Will receive a “Welcome to Medicare” booklet with info on purchasing a Part D plan and a Supplement/Medigap Policy and electing to enroll in Medicare Advantage. Includes a letter, booklet and Medicare card.</a:t>
            </a:r>
            <a:endParaRPr lang="en-US" altLang="en-US" sz="1400" dirty="0"/>
          </a:p>
          <a:p>
            <a:pPr>
              <a:spcBef>
                <a:spcPts val="600"/>
              </a:spcBef>
              <a:spcAft>
                <a:spcPts val="600"/>
              </a:spcAft>
              <a:buClr>
                <a:srgbClr val="540000"/>
              </a:buClr>
              <a:buSzPct val="100000"/>
              <a:buFont typeface="Wingdings" panose="05000000000000000000" pitchFamily="2" charset="2"/>
              <a:buAutoNum type="arabicParenR"/>
            </a:pPr>
            <a:r>
              <a:rPr lang="en-US" altLang="en-US" dirty="0"/>
              <a:t>If not, you have a 7-month window to contact the Social Security Administration at 1-800-772-1213 (TTY 1-877-486-2048) to enroll:</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3 months before –</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The 65</a:t>
            </a:r>
            <a:r>
              <a:rPr lang="en-US" altLang="en-US" baseline="30000" dirty="0"/>
              <a:t>th</a:t>
            </a:r>
            <a:r>
              <a:rPr lang="en-US" altLang="en-US" dirty="0"/>
              <a:t> birthday month –</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3 months after.</a:t>
            </a:r>
          </a:p>
        </p:txBody>
      </p:sp>
      <p:sp>
        <p:nvSpPr>
          <p:cNvPr id="2" name="Slide Number Placeholder 1">
            <a:extLst>
              <a:ext uri="{FF2B5EF4-FFF2-40B4-BE49-F238E27FC236}">
                <a16:creationId xmlns:a16="http://schemas.microsoft.com/office/drawing/2014/main" id="{041C7266-D263-3386-5B1E-F785C7CE0108}"/>
              </a:ext>
            </a:extLst>
          </p:cNvPr>
          <p:cNvSpPr>
            <a:spLocks noGrp="1"/>
          </p:cNvSpPr>
          <p:nvPr>
            <p:ph type="sldNum" sz="quarter" idx="4"/>
          </p:nvPr>
        </p:nvSpPr>
        <p:spPr/>
        <p:txBody>
          <a:bodyPr/>
          <a:lstStyle/>
          <a:p>
            <a:fld id="{612C9336-A718-4A9C-A61A-5379812194CD}" type="slidenum">
              <a:rPr lang="en-US" smtClean="0"/>
              <a:t>14</a:t>
            </a:fld>
            <a:endParaRPr lang="en-US" dirty="0"/>
          </a:p>
        </p:txBody>
      </p:sp>
    </p:spTree>
    <p:extLst>
      <p:ext uri="{BB962C8B-B14F-4D97-AF65-F5344CB8AC3E}">
        <p14:creationId xmlns:p14="http://schemas.microsoft.com/office/powerpoint/2010/main" val="197579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fad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5400" dirty="0"/>
              <a:t>Medicare Enrollment</a:t>
            </a:r>
          </a:p>
        </p:txBody>
      </p:sp>
      <p:sp>
        <p:nvSpPr>
          <p:cNvPr id="6147" name="Rectangle 3"/>
          <p:cNvSpPr>
            <a:spLocks noGrp="1" noChangeArrowheads="1"/>
          </p:cNvSpPr>
          <p:nvPr>
            <p:ph type="body" idx="1"/>
          </p:nvPr>
        </p:nvSpPr>
        <p:spPr>
          <a:xfrm>
            <a:off x="533400" y="1447800"/>
            <a:ext cx="10820400" cy="4953000"/>
          </a:xfrm>
        </p:spPr>
        <p:txBody>
          <a:bodyPr/>
          <a:lstStyle/>
          <a:p>
            <a:pPr>
              <a:spcBef>
                <a:spcPts val="600"/>
              </a:spcBef>
              <a:spcAft>
                <a:spcPts val="600"/>
              </a:spcAft>
              <a:buClr>
                <a:srgbClr val="540000"/>
              </a:buClr>
              <a:buSzPct val="100000"/>
              <a:buFont typeface="+mj-lt"/>
              <a:buAutoNum type="arabicParenR" startAt="3"/>
              <a:defRPr/>
            </a:pPr>
            <a:r>
              <a:rPr lang="en-US" dirty="0">
                <a:latin typeface="Tahoma" charset="0"/>
              </a:rPr>
              <a:t>If apply before the month of your 65</a:t>
            </a:r>
            <a:r>
              <a:rPr lang="en-US" baseline="30000" dirty="0">
                <a:latin typeface="Tahoma" charset="0"/>
              </a:rPr>
              <a:t>th</a:t>
            </a:r>
            <a:r>
              <a:rPr lang="en-US" dirty="0">
                <a:latin typeface="Tahoma" charset="0"/>
              </a:rPr>
              <a:t> birthday</a:t>
            </a:r>
          </a:p>
          <a:p>
            <a:pPr marL="914400" lvl="1" indent="-400050">
              <a:spcBef>
                <a:spcPts val="600"/>
              </a:spcBef>
              <a:spcAft>
                <a:spcPts val="600"/>
              </a:spcAft>
              <a:buClr>
                <a:srgbClr val="540000"/>
              </a:buClr>
              <a:buSzPct val="125000"/>
              <a:buFont typeface="Arial" pitchFamily="34" charset="0"/>
              <a:buChar char="•"/>
              <a:defRPr/>
            </a:pPr>
            <a:r>
              <a:rPr lang="en-US" dirty="0">
                <a:latin typeface="Tahoma" charset="0"/>
              </a:rPr>
              <a:t>You will be covered beginning the month you turn 65.</a:t>
            </a:r>
          </a:p>
          <a:p>
            <a:pPr marL="914400" lvl="1" indent="-400050">
              <a:spcBef>
                <a:spcPts val="600"/>
              </a:spcBef>
              <a:spcAft>
                <a:spcPts val="600"/>
              </a:spcAft>
              <a:buClr>
                <a:srgbClr val="540000"/>
              </a:buClr>
              <a:buSzPct val="125000"/>
              <a:buFont typeface="Arial" pitchFamily="34" charset="0"/>
              <a:buChar char="•"/>
              <a:defRPr/>
            </a:pPr>
            <a:endParaRPr lang="en-US" sz="1400" dirty="0">
              <a:latin typeface="Tahoma" charset="0"/>
            </a:endParaRPr>
          </a:p>
          <a:p>
            <a:pPr marL="514350" lvl="1">
              <a:spcBef>
                <a:spcPts val="600"/>
              </a:spcBef>
              <a:spcAft>
                <a:spcPts val="600"/>
              </a:spcAft>
              <a:buClr>
                <a:srgbClr val="540000"/>
              </a:buClr>
              <a:buSzPct val="100000"/>
              <a:buFont typeface="+mj-lt"/>
              <a:buAutoNum type="arabicParenR" startAt="4"/>
              <a:defRPr/>
            </a:pPr>
            <a:r>
              <a:rPr lang="en-US" sz="3200" dirty="0">
                <a:latin typeface="Tahoma" charset="0"/>
              </a:rPr>
              <a:t>If you apply the month you turn 65 or during the next three months: </a:t>
            </a:r>
          </a:p>
          <a:p>
            <a:pPr marL="914400" lvl="1" indent="-400050">
              <a:spcBef>
                <a:spcPts val="600"/>
              </a:spcBef>
              <a:spcAft>
                <a:spcPts val="600"/>
              </a:spcAft>
              <a:buClr>
                <a:srgbClr val="540000"/>
              </a:buClr>
              <a:buSzPct val="125000"/>
              <a:buFont typeface="Arial" pitchFamily="34" charset="0"/>
              <a:buChar char="•"/>
              <a:defRPr/>
            </a:pPr>
            <a:r>
              <a:rPr lang="en-US" dirty="0">
                <a:latin typeface="Tahoma" charset="0"/>
              </a:rPr>
              <a:t>There will be a gap in your coverage of one to three months following the month of your enrollment.</a:t>
            </a:r>
          </a:p>
        </p:txBody>
      </p:sp>
      <p:sp>
        <p:nvSpPr>
          <p:cNvPr id="2" name="Slide Number Placeholder 1">
            <a:extLst>
              <a:ext uri="{FF2B5EF4-FFF2-40B4-BE49-F238E27FC236}">
                <a16:creationId xmlns:a16="http://schemas.microsoft.com/office/drawing/2014/main" id="{90E440F0-ABC1-4C5C-395F-DD14444ED6F1}"/>
              </a:ext>
            </a:extLst>
          </p:cNvPr>
          <p:cNvSpPr>
            <a:spLocks noGrp="1"/>
          </p:cNvSpPr>
          <p:nvPr>
            <p:ph type="sldNum" sz="quarter" idx="4"/>
          </p:nvPr>
        </p:nvSpPr>
        <p:spPr/>
        <p:txBody>
          <a:bodyPr/>
          <a:lstStyle/>
          <a:p>
            <a:fld id="{612C9336-A718-4A9C-A61A-5379812194CD}" type="slidenum">
              <a:rPr lang="en-US" smtClean="0"/>
              <a:t>15</a:t>
            </a:fld>
            <a:endParaRPr lang="en-US" dirty="0"/>
          </a:p>
        </p:txBody>
      </p:sp>
    </p:spTree>
    <p:extLst>
      <p:ext uri="{BB962C8B-B14F-4D97-AF65-F5344CB8AC3E}">
        <p14:creationId xmlns:p14="http://schemas.microsoft.com/office/powerpoint/2010/main" val="341456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fade">
                                      <p:cBhvr>
                                        <p:cTn id="22"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5400" dirty="0"/>
              <a:t>Medicare Enrollment</a:t>
            </a:r>
          </a:p>
        </p:txBody>
      </p:sp>
      <p:sp>
        <p:nvSpPr>
          <p:cNvPr id="6147" name="Rectangle 3"/>
          <p:cNvSpPr>
            <a:spLocks noGrp="1" noChangeArrowheads="1"/>
          </p:cNvSpPr>
          <p:nvPr>
            <p:ph type="body" idx="1"/>
          </p:nvPr>
        </p:nvSpPr>
        <p:spPr>
          <a:xfrm>
            <a:off x="457200" y="1447800"/>
            <a:ext cx="11201400" cy="4953000"/>
          </a:xfrm>
        </p:spPr>
        <p:txBody>
          <a:bodyPr/>
          <a:lstStyle/>
          <a:p>
            <a:pPr>
              <a:spcBef>
                <a:spcPts val="600"/>
              </a:spcBef>
              <a:spcAft>
                <a:spcPts val="600"/>
              </a:spcAft>
              <a:buClr>
                <a:srgbClr val="540000"/>
              </a:buClr>
              <a:buSzPct val="100000"/>
              <a:buFont typeface="+mj-lt"/>
              <a:buAutoNum type="arabicParenR" startAt="5"/>
              <a:defRPr/>
            </a:pPr>
            <a:r>
              <a:rPr lang="en-US" dirty="0"/>
              <a:t>Failure to enroll in first enrollment period results in a 10% lifetime penalty of Part B monthly premiums for each 12-month period enrollment is delayed</a:t>
            </a:r>
            <a:r>
              <a:rPr lang="en-US" dirty="0">
                <a:latin typeface="Tahoma" charset="0"/>
              </a:rPr>
              <a:t>.</a:t>
            </a:r>
          </a:p>
          <a:p>
            <a:pPr>
              <a:spcBef>
                <a:spcPts val="600"/>
              </a:spcBef>
              <a:spcAft>
                <a:spcPts val="600"/>
              </a:spcAft>
              <a:buClr>
                <a:srgbClr val="540000"/>
              </a:buClr>
              <a:buSzPct val="100000"/>
              <a:buFont typeface="+mj-lt"/>
              <a:buAutoNum type="arabicParenR" startAt="5"/>
              <a:defRPr/>
            </a:pPr>
            <a:endParaRPr lang="en-US" sz="800" dirty="0">
              <a:latin typeface="Tahoma" charset="0"/>
            </a:endParaRPr>
          </a:p>
          <a:p>
            <a:pPr marL="514350" lvl="1">
              <a:spcBef>
                <a:spcPts val="600"/>
              </a:spcBef>
              <a:spcAft>
                <a:spcPts val="600"/>
              </a:spcAft>
              <a:buClr>
                <a:srgbClr val="540000"/>
              </a:buClr>
              <a:buSzPct val="100000"/>
              <a:buFont typeface="+mj-lt"/>
              <a:buAutoNum type="arabicParenR" startAt="6"/>
              <a:defRPr/>
            </a:pPr>
            <a:r>
              <a:rPr lang="en-US" sz="3200" dirty="0"/>
              <a:t>After initial enrollment period, late enrollment in Part B is available only from January 1st – March 31st each year.</a:t>
            </a:r>
            <a:endParaRPr lang="en-US" sz="3200" dirty="0">
              <a:latin typeface="Tahoma" charset="0"/>
            </a:endParaRPr>
          </a:p>
          <a:p>
            <a:pPr marL="914400" lvl="1" indent="-400050">
              <a:spcBef>
                <a:spcPts val="600"/>
              </a:spcBef>
              <a:spcAft>
                <a:spcPts val="600"/>
              </a:spcAft>
              <a:buClr>
                <a:srgbClr val="540000"/>
              </a:buClr>
              <a:buSzPct val="125000"/>
              <a:buFont typeface="Arial" pitchFamily="34" charset="0"/>
              <a:buChar char="•"/>
              <a:defRPr/>
            </a:pPr>
            <a:r>
              <a:rPr lang="en-US" dirty="0"/>
              <a:t>But actual coverage of Part B medical bills will not start until July 1</a:t>
            </a:r>
            <a:r>
              <a:rPr lang="en-US" baseline="30000" dirty="0"/>
              <a:t>st</a:t>
            </a:r>
            <a:r>
              <a:rPr lang="en-US" dirty="0"/>
              <a:t> of that year</a:t>
            </a:r>
            <a:r>
              <a:rPr lang="en-US" dirty="0">
                <a:latin typeface="Tahoma" charset="0"/>
              </a:rPr>
              <a:t>.</a:t>
            </a:r>
          </a:p>
        </p:txBody>
      </p:sp>
      <p:sp>
        <p:nvSpPr>
          <p:cNvPr id="2" name="Slide Number Placeholder 1">
            <a:extLst>
              <a:ext uri="{FF2B5EF4-FFF2-40B4-BE49-F238E27FC236}">
                <a16:creationId xmlns:a16="http://schemas.microsoft.com/office/drawing/2014/main" id="{86513758-A1A0-5A2F-2B2E-83E8B3B4D0CB}"/>
              </a:ext>
            </a:extLst>
          </p:cNvPr>
          <p:cNvSpPr>
            <a:spLocks noGrp="1"/>
          </p:cNvSpPr>
          <p:nvPr>
            <p:ph type="sldNum" sz="quarter" idx="4"/>
          </p:nvPr>
        </p:nvSpPr>
        <p:spPr/>
        <p:txBody>
          <a:bodyPr/>
          <a:lstStyle/>
          <a:p>
            <a:fld id="{612C9336-A718-4A9C-A61A-5379812194CD}" type="slidenum">
              <a:rPr lang="en-US" smtClean="0"/>
              <a:t>16</a:t>
            </a:fld>
            <a:endParaRPr lang="en-US" dirty="0"/>
          </a:p>
        </p:txBody>
      </p:sp>
    </p:spTree>
    <p:extLst>
      <p:ext uri="{BB962C8B-B14F-4D97-AF65-F5344CB8AC3E}">
        <p14:creationId xmlns:p14="http://schemas.microsoft.com/office/powerpoint/2010/main" val="246223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5400" dirty="0"/>
              <a:t>Medicare Enrollment</a:t>
            </a:r>
          </a:p>
        </p:txBody>
      </p:sp>
      <p:sp>
        <p:nvSpPr>
          <p:cNvPr id="6147" name="Rectangle 3"/>
          <p:cNvSpPr>
            <a:spLocks noGrp="1" noChangeArrowheads="1"/>
          </p:cNvSpPr>
          <p:nvPr>
            <p:ph type="body" idx="1"/>
          </p:nvPr>
        </p:nvSpPr>
        <p:spPr>
          <a:xfrm>
            <a:off x="381000" y="1676400"/>
            <a:ext cx="11430000" cy="4724400"/>
          </a:xfrm>
        </p:spPr>
        <p:txBody>
          <a:bodyPr/>
          <a:lstStyle/>
          <a:p>
            <a:pPr marL="514350" lvl="1">
              <a:spcBef>
                <a:spcPts val="600"/>
              </a:spcBef>
              <a:spcAft>
                <a:spcPts val="1200"/>
              </a:spcAft>
              <a:buClr>
                <a:srgbClr val="540000"/>
              </a:buClr>
              <a:buSzPct val="100000"/>
              <a:buFont typeface="+mj-lt"/>
              <a:buAutoNum type="arabicParenR" startAt="7"/>
              <a:defRPr/>
            </a:pPr>
            <a:r>
              <a:rPr lang="en-US" sz="3200" dirty="0"/>
              <a:t>If, when you turn age 65.</a:t>
            </a:r>
            <a:endParaRPr lang="en-US" sz="3200" dirty="0">
              <a:latin typeface="Tahoma" charset="0"/>
            </a:endParaRPr>
          </a:p>
          <a:p>
            <a:pPr marL="914400" lvl="1" indent="-400050">
              <a:spcBef>
                <a:spcPts val="600"/>
              </a:spcBef>
              <a:spcAft>
                <a:spcPts val="1200"/>
              </a:spcAft>
              <a:buClr>
                <a:srgbClr val="540000"/>
              </a:buClr>
              <a:buSzPct val="125000"/>
              <a:buFont typeface="Arial" pitchFamily="34" charset="0"/>
              <a:buChar char="•"/>
              <a:defRPr/>
            </a:pPr>
            <a:r>
              <a:rPr lang="en-US" dirty="0"/>
              <a:t>You (or your spouse) continue working for an employer with 20 or more employees, and</a:t>
            </a:r>
          </a:p>
          <a:p>
            <a:pPr marL="914400" lvl="1" indent="-400050">
              <a:spcBef>
                <a:spcPts val="600"/>
              </a:spcBef>
              <a:spcAft>
                <a:spcPts val="1200"/>
              </a:spcAft>
              <a:buClr>
                <a:srgbClr val="540000"/>
              </a:buClr>
              <a:buSzPct val="125000"/>
              <a:buFont typeface="Arial" pitchFamily="34" charset="0"/>
              <a:buChar char="•"/>
              <a:defRPr/>
            </a:pPr>
            <a:r>
              <a:rPr lang="en-US" dirty="0"/>
              <a:t>You (or your spouse) are covered by that employer’s group health insurance plan, then</a:t>
            </a:r>
          </a:p>
          <a:p>
            <a:pPr marL="914400" lvl="1" indent="-400050">
              <a:spcBef>
                <a:spcPts val="600"/>
              </a:spcBef>
              <a:spcAft>
                <a:spcPts val="1200"/>
              </a:spcAft>
              <a:buClr>
                <a:srgbClr val="540000"/>
              </a:buClr>
              <a:buSzPct val="125000"/>
              <a:buFont typeface="Arial" pitchFamily="34" charset="0"/>
              <a:buChar char="•"/>
              <a:defRPr/>
            </a:pPr>
            <a:r>
              <a:rPr lang="en-US" dirty="0"/>
              <a:t>You can enroll in Part A only and</a:t>
            </a:r>
          </a:p>
          <a:p>
            <a:pPr marL="914400" lvl="1" indent="-400050">
              <a:spcBef>
                <a:spcPts val="600"/>
              </a:spcBef>
              <a:spcAft>
                <a:spcPts val="1200"/>
              </a:spcAft>
              <a:buClr>
                <a:srgbClr val="540000"/>
              </a:buClr>
              <a:buSzPct val="125000"/>
              <a:buFont typeface="Arial" pitchFamily="34" charset="0"/>
              <a:buChar char="•"/>
              <a:defRPr/>
            </a:pPr>
            <a:r>
              <a:rPr lang="en-US" dirty="0"/>
              <a:t>Delay enrolling in Part B without penalty, provided . . . .</a:t>
            </a:r>
            <a:endParaRPr lang="en-US" dirty="0">
              <a:latin typeface="Tahoma" charset="0"/>
            </a:endParaRPr>
          </a:p>
        </p:txBody>
      </p:sp>
      <p:sp>
        <p:nvSpPr>
          <p:cNvPr id="2" name="Slide Number Placeholder 1">
            <a:extLst>
              <a:ext uri="{FF2B5EF4-FFF2-40B4-BE49-F238E27FC236}">
                <a16:creationId xmlns:a16="http://schemas.microsoft.com/office/drawing/2014/main" id="{44A0A999-F612-87CF-4717-CDA617CB79BF}"/>
              </a:ext>
            </a:extLst>
          </p:cNvPr>
          <p:cNvSpPr>
            <a:spLocks noGrp="1"/>
          </p:cNvSpPr>
          <p:nvPr>
            <p:ph type="sldNum" sz="quarter" idx="4"/>
          </p:nvPr>
        </p:nvSpPr>
        <p:spPr/>
        <p:txBody>
          <a:bodyPr/>
          <a:lstStyle/>
          <a:p>
            <a:fld id="{612C9336-A718-4A9C-A61A-5379812194CD}" type="slidenum">
              <a:rPr lang="en-US" smtClean="0"/>
              <a:t>17</a:t>
            </a:fld>
            <a:endParaRPr lang="en-US" dirty="0"/>
          </a:p>
        </p:txBody>
      </p:sp>
    </p:spTree>
    <p:extLst>
      <p:ext uri="{BB962C8B-B14F-4D97-AF65-F5344CB8AC3E}">
        <p14:creationId xmlns:p14="http://schemas.microsoft.com/office/powerpoint/2010/main" val="316623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5400" dirty="0"/>
              <a:t>Medicare Enrollment</a:t>
            </a:r>
          </a:p>
        </p:txBody>
      </p:sp>
      <p:sp>
        <p:nvSpPr>
          <p:cNvPr id="6147" name="Rectangle 3"/>
          <p:cNvSpPr>
            <a:spLocks noGrp="1" noChangeArrowheads="1"/>
          </p:cNvSpPr>
          <p:nvPr>
            <p:ph type="body" idx="1"/>
          </p:nvPr>
        </p:nvSpPr>
        <p:spPr>
          <a:xfrm>
            <a:off x="304800" y="1447800"/>
            <a:ext cx="11430000" cy="4953000"/>
          </a:xfrm>
        </p:spPr>
        <p:txBody>
          <a:bodyPr/>
          <a:lstStyle/>
          <a:p>
            <a:pPr marL="514350" lvl="1">
              <a:spcBef>
                <a:spcPts val="600"/>
              </a:spcBef>
              <a:spcAft>
                <a:spcPts val="1200"/>
              </a:spcAft>
              <a:buClr>
                <a:srgbClr val="540000"/>
              </a:buClr>
              <a:buSzPct val="100000"/>
              <a:buFont typeface="+mj-lt"/>
              <a:buAutoNum type="arabicParenR" startAt="8"/>
              <a:defRPr/>
            </a:pPr>
            <a:r>
              <a:rPr lang="en-US" sz="3200" dirty="0"/>
              <a:t>You enroll within 8 months following either</a:t>
            </a:r>
            <a:endParaRPr lang="en-US" dirty="0"/>
          </a:p>
          <a:p>
            <a:pPr marL="914400" lvl="1" indent="-400050">
              <a:spcBef>
                <a:spcPts val="600"/>
              </a:spcBef>
              <a:spcAft>
                <a:spcPts val="1200"/>
              </a:spcAft>
              <a:buClr>
                <a:srgbClr val="540000"/>
              </a:buClr>
              <a:buSzPct val="125000"/>
              <a:buFont typeface="Arial" pitchFamily="34" charset="0"/>
              <a:buChar char="•"/>
              <a:defRPr/>
            </a:pPr>
            <a:r>
              <a:rPr lang="en-US" dirty="0"/>
              <a:t>The termination of the employee group health coverage or</a:t>
            </a:r>
          </a:p>
          <a:p>
            <a:pPr marL="914400" lvl="1" indent="-400050">
              <a:spcBef>
                <a:spcPts val="600"/>
              </a:spcBef>
              <a:spcAft>
                <a:spcPts val="1200"/>
              </a:spcAft>
              <a:buClr>
                <a:srgbClr val="540000"/>
              </a:buClr>
              <a:buSzPct val="125000"/>
              <a:buFont typeface="Arial" pitchFamily="34" charset="0"/>
              <a:buChar char="•"/>
              <a:defRPr/>
            </a:pPr>
            <a:r>
              <a:rPr lang="en-US" dirty="0"/>
              <a:t>The termination of your (or your spouse’s) active employment</a:t>
            </a:r>
          </a:p>
          <a:p>
            <a:pPr marL="914400" lvl="1" indent="-400050">
              <a:spcBef>
                <a:spcPts val="600"/>
              </a:spcBef>
              <a:spcAft>
                <a:spcPts val="1200"/>
              </a:spcAft>
              <a:buClr>
                <a:srgbClr val="540000"/>
              </a:buClr>
              <a:buSzPct val="125000"/>
              <a:buFont typeface="Arial" pitchFamily="34" charset="0"/>
              <a:buChar char="•"/>
              <a:defRPr/>
            </a:pPr>
            <a:r>
              <a:rPr lang="en-US" dirty="0"/>
              <a:t>Whichever occurs first.</a:t>
            </a:r>
          </a:p>
          <a:p>
            <a:pPr marL="914400" lvl="1" indent="-400050">
              <a:spcBef>
                <a:spcPts val="600"/>
              </a:spcBef>
              <a:spcAft>
                <a:spcPts val="1200"/>
              </a:spcAft>
              <a:buClr>
                <a:srgbClr val="540000"/>
              </a:buClr>
              <a:buSzPct val="125000"/>
              <a:buFont typeface="Arial" pitchFamily="34" charset="0"/>
              <a:buChar char="•"/>
              <a:defRPr/>
            </a:pPr>
            <a:endParaRPr lang="en-US" sz="800" dirty="0"/>
          </a:p>
          <a:p>
            <a:pPr marL="628650">
              <a:spcBef>
                <a:spcPts val="600"/>
              </a:spcBef>
              <a:spcAft>
                <a:spcPts val="1200"/>
              </a:spcAft>
              <a:buClr>
                <a:srgbClr val="540000"/>
              </a:buClr>
              <a:buSzPct val="100000"/>
              <a:buFont typeface="+mj-lt"/>
              <a:buAutoNum type="arabicParenR" startAt="9"/>
              <a:defRPr/>
            </a:pPr>
            <a:r>
              <a:rPr lang="en-US" dirty="0"/>
              <a:t>Note that COBRA coverage does not count as active employment health insurance coverage.</a:t>
            </a:r>
            <a:endParaRPr lang="en-US" dirty="0">
              <a:latin typeface="Tahoma" charset="0"/>
            </a:endParaRPr>
          </a:p>
        </p:txBody>
      </p:sp>
      <p:sp>
        <p:nvSpPr>
          <p:cNvPr id="2" name="Slide Number Placeholder 1">
            <a:extLst>
              <a:ext uri="{FF2B5EF4-FFF2-40B4-BE49-F238E27FC236}">
                <a16:creationId xmlns:a16="http://schemas.microsoft.com/office/drawing/2014/main" id="{F7FA9194-983F-317A-E163-798EC6944722}"/>
              </a:ext>
            </a:extLst>
          </p:cNvPr>
          <p:cNvSpPr>
            <a:spLocks noGrp="1"/>
          </p:cNvSpPr>
          <p:nvPr>
            <p:ph type="sldNum" sz="quarter" idx="4"/>
          </p:nvPr>
        </p:nvSpPr>
        <p:spPr/>
        <p:txBody>
          <a:bodyPr/>
          <a:lstStyle/>
          <a:p>
            <a:fld id="{612C9336-A718-4A9C-A61A-5379812194CD}" type="slidenum">
              <a:rPr lang="en-US" smtClean="0"/>
              <a:t>18</a:t>
            </a:fld>
            <a:endParaRPr lang="en-US" dirty="0"/>
          </a:p>
        </p:txBody>
      </p:sp>
    </p:spTree>
    <p:extLst>
      <p:ext uri="{BB962C8B-B14F-4D97-AF65-F5344CB8AC3E}">
        <p14:creationId xmlns:p14="http://schemas.microsoft.com/office/powerpoint/2010/main" val="316272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fade">
                                      <p:cBhvr>
                                        <p:cTn id="27"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5400" dirty="0"/>
              <a:t>Medicare Enrollment</a:t>
            </a:r>
          </a:p>
        </p:txBody>
      </p:sp>
      <p:sp>
        <p:nvSpPr>
          <p:cNvPr id="6147" name="Rectangle 3"/>
          <p:cNvSpPr>
            <a:spLocks noGrp="1" noChangeArrowheads="1"/>
          </p:cNvSpPr>
          <p:nvPr>
            <p:ph type="body" idx="1"/>
          </p:nvPr>
        </p:nvSpPr>
        <p:spPr>
          <a:xfrm>
            <a:off x="203200" y="1447800"/>
            <a:ext cx="11531600" cy="4953000"/>
          </a:xfrm>
        </p:spPr>
        <p:txBody>
          <a:bodyPr/>
          <a:lstStyle/>
          <a:p>
            <a:pPr marL="514350" lvl="1">
              <a:spcBef>
                <a:spcPts val="600"/>
              </a:spcBef>
              <a:spcAft>
                <a:spcPts val="1200"/>
              </a:spcAft>
              <a:buClr>
                <a:srgbClr val="540000"/>
              </a:buClr>
              <a:buSzPct val="100000"/>
              <a:buFont typeface="+mj-lt"/>
              <a:buAutoNum type="arabicParenR" startAt="10"/>
              <a:defRPr/>
            </a:pPr>
            <a:r>
              <a:rPr lang="en-US" sz="3200" dirty="0"/>
              <a:t> Confusion</a:t>
            </a:r>
          </a:p>
          <a:p>
            <a:pPr marL="914400" lvl="1" indent="-400050">
              <a:spcBef>
                <a:spcPts val="600"/>
              </a:spcBef>
              <a:spcAft>
                <a:spcPts val="1200"/>
              </a:spcAft>
              <a:buClr>
                <a:srgbClr val="540000"/>
              </a:buClr>
              <a:buSzPct val="125000"/>
              <a:buFont typeface="Arial" pitchFamily="34" charset="0"/>
              <a:buChar char="•"/>
              <a:defRPr/>
            </a:pPr>
            <a:r>
              <a:rPr lang="en-US" dirty="0"/>
              <a:t>Every day, 10,000 Baby Boomers turn 65 but often the Medicare enrollment rules are unknown.</a:t>
            </a:r>
          </a:p>
          <a:p>
            <a:pPr marL="914400" lvl="1" indent="-400050">
              <a:spcBef>
                <a:spcPts val="600"/>
              </a:spcBef>
              <a:spcAft>
                <a:spcPts val="1200"/>
              </a:spcAft>
              <a:buClr>
                <a:srgbClr val="540000"/>
              </a:buClr>
              <a:buSzPct val="125000"/>
              <a:buFont typeface="Arial" pitchFamily="34" charset="0"/>
              <a:buChar char="•"/>
              <a:defRPr/>
            </a:pPr>
            <a:r>
              <a:rPr lang="en-US" dirty="0"/>
              <a:t>Social Security full retirement age is 66 and increasing to age 67.  Delaying receipt of benefits to age 70 increases your benefit 8% per full year delayed beyond full retirement age.</a:t>
            </a:r>
          </a:p>
          <a:p>
            <a:pPr marL="914400" lvl="1" indent="-400050">
              <a:spcBef>
                <a:spcPts val="600"/>
              </a:spcBef>
              <a:spcAft>
                <a:spcPts val="1200"/>
              </a:spcAft>
              <a:buClr>
                <a:srgbClr val="540000"/>
              </a:buClr>
              <a:buSzPct val="125000"/>
              <a:buFont typeface="Arial" pitchFamily="34" charset="0"/>
              <a:buChar char="•"/>
              <a:defRPr/>
            </a:pPr>
            <a:r>
              <a:rPr lang="en-US" dirty="0"/>
              <a:t>People continue employment and continue employee health insurance.</a:t>
            </a:r>
          </a:p>
          <a:p>
            <a:pPr marL="914400" lvl="1" indent="-400050">
              <a:spcBef>
                <a:spcPts val="600"/>
              </a:spcBef>
              <a:spcAft>
                <a:spcPts val="1200"/>
              </a:spcAft>
              <a:buClr>
                <a:srgbClr val="540000"/>
              </a:buClr>
              <a:buSzPct val="125000"/>
              <a:buFont typeface="Arial" pitchFamily="34" charset="0"/>
              <a:buChar char="•"/>
              <a:defRPr/>
            </a:pPr>
            <a:r>
              <a:rPr lang="en-US" dirty="0"/>
              <a:t>Consequences include gaps in coverage, lifetime premium penalties, and disruptions in accessing needed care. </a:t>
            </a:r>
          </a:p>
        </p:txBody>
      </p:sp>
      <p:sp>
        <p:nvSpPr>
          <p:cNvPr id="2" name="Slide Number Placeholder 1">
            <a:extLst>
              <a:ext uri="{FF2B5EF4-FFF2-40B4-BE49-F238E27FC236}">
                <a16:creationId xmlns:a16="http://schemas.microsoft.com/office/drawing/2014/main" id="{E9B24077-977E-8B7D-7993-C4609A4140C1}"/>
              </a:ext>
            </a:extLst>
          </p:cNvPr>
          <p:cNvSpPr>
            <a:spLocks noGrp="1"/>
          </p:cNvSpPr>
          <p:nvPr>
            <p:ph type="sldNum" sz="quarter" idx="4"/>
          </p:nvPr>
        </p:nvSpPr>
        <p:spPr/>
        <p:txBody>
          <a:bodyPr/>
          <a:lstStyle/>
          <a:p>
            <a:fld id="{612C9336-A718-4A9C-A61A-5379812194CD}" type="slidenum">
              <a:rPr lang="en-US" smtClean="0"/>
              <a:t>19</a:t>
            </a:fld>
            <a:endParaRPr lang="en-US" dirty="0"/>
          </a:p>
        </p:txBody>
      </p:sp>
    </p:spTree>
    <p:extLst>
      <p:ext uri="{BB962C8B-B14F-4D97-AF65-F5344CB8AC3E}">
        <p14:creationId xmlns:p14="http://schemas.microsoft.com/office/powerpoint/2010/main" val="11276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fade">
                                      <p:cBhvr>
                                        <p:cTn id="22"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93295"/>
            <a:ext cx="11785600" cy="685800"/>
          </a:xfrm>
        </p:spPr>
        <p:txBody>
          <a:bodyPr/>
          <a:lstStyle/>
          <a:p>
            <a:r>
              <a:rPr lang="en-US" dirty="0"/>
              <a:t>Pro Seniors’ Mission</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2</a:t>
            </a:fld>
            <a:endParaRPr lang="en-US" dirty="0">
              <a:solidFill>
                <a:prstClr val="black">
                  <a:tint val="75000"/>
                </a:prstClr>
              </a:solidFill>
            </a:endParaRPr>
          </a:p>
        </p:txBody>
      </p:sp>
      <p:sp>
        <p:nvSpPr>
          <p:cNvPr id="4" name="Rectangle 3"/>
          <p:cNvSpPr txBox="1">
            <a:spLocks noChangeArrowheads="1"/>
          </p:cNvSpPr>
          <p:nvPr/>
        </p:nvSpPr>
        <p:spPr>
          <a:xfrm>
            <a:off x="2133600" y="1447800"/>
            <a:ext cx="8382000" cy="464726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r>
              <a:rPr lang="en-US" sz="4800" dirty="0"/>
              <a:t>Our mission is to enhance the independence and quality of life for older adults by empowering them, by protecting their interests and by facilitating their access to resources</a:t>
            </a:r>
            <a:endParaRPr lang="en-US" altLang="en-US" sz="4800" b="1" kern="0" dirty="0">
              <a:solidFill>
                <a:prstClr val="black"/>
              </a:solidFill>
              <a:latin typeface="Arial"/>
            </a:endParaRPr>
          </a:p>
        </p:txBody>
      </p:sp>
    </p:spTree>
    <p:extLst>
      <p:ext uri="{BB962C8B-B14F-4D97-AF65-F5344CB8AC3E}">
        <p14:creationId xmlns:p14="http://schemas.microsoft.com/office/powerpoint/2010/main" val="61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5400" dirty="0"/>
              <a:t>Medicare Enrollment</a:t>
            </a:r>
          </a:p>
        </p:txBody>
      </p:sp>
      <p:sp>
        <p:nvSpPr>
          <p:cNvPr id="6147" name="Rectangle 3"/>
          <p:cNvSpPr>
            <a:spLocks noGrp="1" noChangeArrowheads="1"/>
          </p:cNvSpPr>
          <p:nvPr>
            <p:ph type="body" idx="1"/>
          </p:nvPr>
        </p:nvSpPr>
        <p:spPr>
          <a:xfrm>
            <a:off x="381000" y="1676400"/>
            <a:ext cx="11430000" cy="4724400"/>
          </a:xfrm>
        </p:spPr>
        <p:txBody>
          <a:bodyPr/>
          <a:lstStyle/>
          <a:p>
            <a:pPr marL="514350" lvl="1">
              <a:spcBef>
                <a:spcPts val="600"/>
              </a:spcBef>
              <a:spcAft>
                <a:spcPts val="1200"/>
              </a:spcAft>
              <a:buClr>
                <a:srgbClr val="540000"/>
              </a:buClr>
              <a:buSzPct val="100000"/>
              <a:buFont typeface="+mj-lt"/>
              <a:buAutoNum type="arabicParenR" startAt="11"/>
              <a:defRPr/>
            </a:pPr>
            <a:r>
              <a:rPr lang="en-US" sz="3200" dirty="0"/>
              <a:t> Best Practices</a:t>
            </a:r>
          </a:p>
          <a:p>
            <a:pPr marL="914400" lvl="1" indent="-400050">
              <a:spcBef>
                <a:spcPts val="600"/>
              </a:spcBef>
              <a:spcAft>
                <a:spcPts val="1200"/>
              </a:spcAft>
              <a:buClr>
                <a:srgbClr val="540000"/>
              </a:buClr>
              <a:buSzPct val="125000"/>
              <a:buFont typeface="Arial" pitchFamily="34" charset="0"/>
              <a:buChar char="•"/>
              <a:defRPr/>
            </a:pPr>
            <a:r>
              <a:rPr lang="en-US" dirty="0"/>
              <a:t>Start thinking about Medicare enrollment 6 to 9 months before you become eligible. Research Medicare Supplement policies, Advantage plans, and Part D drug coverage.</a:t>
            </a:r>
          </a:p>
          <a:p>
            <a:pPr marL="914400" lvl="1" indent="-400050">
              <a:spcBef>
                <a:spcPts val="600"/>
              </a:spcBef>
              <a:spcAft>
                <a:spcPts val="1200"/>
              </a:spcAft>
              <a:buClr>
                <a:srgbClr val="540000"/>
              </a:buClr>
              <a:buSzPct val="125000"/>
              <a:buFont typeface="Arial" pitchFamily="34" charset="0"/>
              <a:buChar char="•"/>
              <a:defRPr/>
            </a:pPr>
            <a:r>
              <a:rPr lang="en-US" dirty="0"/>
              <a:t>Consider financial assistance such as Medicare Premium Assistance, Part D Extra Help, and Medicaid</a:t>
            </a:r>
          </a:p>
          <a:p>
            <a:pPr marL="914400" lvl="1" indent="-400050">
              <a:spcBef>
                <a:spcPts val="600"/>
              </a:spcBef>
              <a:spcAft>
                <a:spcPts val="1200"/>
              </a:spcAft>
              <a:buClr>
                <a:srgbClr val="540000"/>
              </a:buClr>
              <a:buSzPct val="125000"/>
              <a:buFont typeface="Arial" pitchFamily="34" charset="0"/>
              <a:buChar char="•"/>
              <a:defRPr/>
            </a:pPr>
            <a:r>
              <a:rPr lang="en-US" dirty="0"/>
              <a:t>If you have employer-sponsored health coverage, carefully consider whether to enroll in or delay Medicare Part B depending on the size of your company and whether Medicare will be your primary coverage.</a:t>
            </a:r>
          </a:p>
        </p:txBody>
      </p:sp>
      <p:sp>
        <p:nvSpPr>
          <p:cNvPr id="2" name="Slide Number Placeholder 1">
            <a:extLst>
              <a:ext uri="{FF2B5EF4-FFF2-40B4-BE49-F238E27FC236}">
                <a16:creationId xmlns:a16="http://schemas.microsoft.com/office/drawing/2014/main" id="{60321FC3-8AF6-1222-EF7C-0AA5C85F696E}"/>
              </a:ext>
            </a:extLst>
          </p:cNvPr>
          <p:cNvSpPr>
            <a:spLocks noGrp="1"/>
          </p:cNvSpPr>
          <p:nvPr>
            <p:ph type="sldNum" sz="quarter" idx="4"/>
          </p:nvPr>
        </p:nvSpPr>
        <p:spPr/>
        <p:txBody>
          <a:bodyPr/>
          <a:lstStyle/>
          <a:p>
            <a:fld id="{612C9336-A718-4A9C-A61A-5379812194CD}" type="slidenum">
              <a:rPr lang="en-US" smtClean="0"/>
              <a:t>20</a:t>
            </a:fld>
            <a:endParaRPr lang="en-US" dirty="0"/>
          </a:p>
        </p:txBody>
      </p:sp>
    </p:spTree>
    <p:extLst>
      <p:ext uri="{BB962C8B-B14F-4D97-AF65-F5344CB8AC3E}">
        <p14:creationId xmlns:p14="http://schemas.microsoft.com/office/powerpoint/2010/main" val="27809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5400" dirty="0"/>
              <a:t>Medicare Enrollment</a:t>
            </a:r>
          </a:p>
        </p:txBody>
      </p:sp>
      <p:sp>
        <p:nvSpPr>
          <p:cNvPr id="21507" name="Rectangle 3"/>
          <p:cNvSpPr>
            <a:spLocks noGrp="1" noChangeArrowheads="1"/>
          </p:cNvSpPr>
          <p:nvPr>
            <p:ph type="body" idx="1"/>
          </p:nvPr>
        </p:nvSpPr>
        <p:spPr>
          <a:xfrm>
            <a:off x="1676400" y="1828800"/>
            <a:ext cx="8610600" cy="4572000"/>
          </a:xfrm>
        </p:spPr>
        <p:txBody>
          <a:bodyPr/>
          <a:lstStyle/>
          <a:p>
            <a:pPr marL="914400" lvl="1" indent="-400050">
              <a:spcBef>
                <a:spcPts val="600"/>
              </a:spcBef>
              <a:spcAft>
                <a:spcPts val="1200"/>
              </a:spcAft>
              <a:buClr>
                <a:srgbClr val="540000"/>
              </a:buClr>
              <a:buSzPct val="125000"/>
              <a:buFont typeface="Arial" panose="020B0604020202020204" pitchFamily="34" charset="0"/>
              <a:buChar char="•"/>
            </a:pPr>
            <a:r>
              <a:rPr lang="en-US" altLang="en-US" dirty="0"/>
              <a:t>Make an appointment to speak to a representative at your local Social Security office about your circumstances after you have done some basic research.</a:t>
            </a:r>
          </a:p>
          <a:p>
            <a:pPr marL="914400" lvl="1" indent="-400050">
              <a:spcBef>
                <a:spcPts val="600"/>
              </a:spcBef>
              <a:spcAft>
                <a:spcPts val="1200"/>
              </a:spcAft>
              <a:buClr>
                <a:srgbClr val="540000"/>
              </a:buClr>
              <a:buSzPct val="125000"/>
              <a:buFont typeface="Arial" panose="020B0604020202020204" pitchFamily="34" charset="0"/>
              <a:buChar char="•"/>
            </a:pPr>
            <a:r>
              <a:rPr lang="en-US" altLang="en-US" dirty="0"/>
              <a:t>Write down what you are told by the Social Security representative, confirm that you understand the information you are being given, and keep a record of all conversations.</a:t>
            </a:r>
          </a:p>
        </p:txBody>
      </p:sp>
      <p:sp>
        <p:nvSpPr>
          <p:cNvPr id="2" name="Slide Number Placeholder 1">
            <a:extLst>
              <a:ext uri="{FF2B5EF4-FFF2-40B4-BE49-F238E27FC236}">
                <a16:creationId xmlns:a16="http://schemas.microsoft.com/office/drawing/2014/main" id="{D4D9F3E4-3A75-3309-E979-73133978ABF2}"/>
              </a:ext>
            </a:extLst>
          </p:cNvPr>
          <p:cNvSpPr>
            <a:spLocks noGrp="1"/>
          </p:cNvSpPr>
          <p:nvPr>
            <p:ph type="sldNum" sz="quarter" idx="4"/>
          </p:nvPr>
        </p:nvSpPr>
        <p:spPr/>
        <p:txBody>
          <a:bodyPr/>
          <a:lstStyle/>
          <a:p>
            <a:fld id="{612C9336-A718-4A9C-A61A-5379812194CD}" type="slidenum">
              <a:rPr lang="en-US" smtClean="0"/>
              <a:t>21</a:t>
            </a:fld>
            <a:endParaRPr lang="en-US" dirty="0"/>
          </a:p>
        </p:txBody>
      </p:sp>
    </p:spTree>
    <p:extLst>
      <p:ext uri="{BB962C8B-B14F-4D97-AF65-F5344CB8AC3E}">
        <p14:creationId xmlns:p14="http://schemas.microsoft.com/office/powerpoint/2010/main" val="210714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5400" dirty="0"/>
              <a:t>Medicare Enrollment</a:t>
            </a:r>
          </a:p>
        </p:txBody>
      </p:sp>
      <p:sp>
        <p:nvSpPr>
          <p:cNvPr id="22531" name="Rectangle 3"/>
          <p:cNvSpPr>
            <a:spLocks noGrp="1" noChangeArrowheads="1"/>
          </p:cNvSpPr>
          <p:nvPr>
            <p:ph type="body" idx="1"/>
          </p:nvPr>
        </p:nvSpPr>
        <p:spPr>
          <a:xfrm>
            <a:off x="1676400" y="1981200"/>
            <a:ext cx="8610600" cy="4419600"/>
          </a:xfrm>
        </p:spPr>
        <p:txBody>
          <a:bodyPr/>
          <a:lstStyle/>
          <a:p>
            <a:pPr marL="914400" lvl="1" indent="-400050">
              <a:spcBef>
                <a:spcPts val="600"/>
              </a:spcBef>
              <a:spcAft>
                <a:spcPts val="1200"/>
              </a:spcAft>
              <a:buClr>
                <a:srgbClr val="540000"/>
              </a:buClr>
              <a:buSzPct val="125000"/>
              <a:buFont typeface="Arial" panose="020B0604020202020204" pitchFamily="34" charset="0"/>
              <a:buChar char="•"/>
            </a:pPr>
            <a:r>
              <a:rPr lang="en-US" altLang="en-US" dirty="0"/>
              <a:t>If you are going to enroll in Part B, do so early in your initial enrollment period so that you do not experience any delay in coverage.</a:t>
            </a:r>
          </a:p>
          <a:p>
            <a:pPr marL="914400" lvl="1" indent="-400050">
              <a:spcBef>
                <a:spcPts val="600"/>
              </a:spcBef>
              <a:spcAft>
                <a:spcPts val="1200"/>
              </a:spcAft>
              <a:buClr>
                <a:srgbClr val="540000"/>
              </a:buClr>
              <a:buSzPct val="125000"/>
              <a:buFont typeface="Arial" panose="020B0604020202020204" pitchFamily="34" charset="0"/>
              <a:buChar char="•"/>
            </a:pPr>
            <a:r>
              <a:rPr lang="en-US" altLang="en-US" dirty="0"/>
              <a:t>If you are in an unusual circumstance, don’t assume that you understand how the general rules apply to you. Explain your circumstance to a trained counselor and ask questions.</a:t>
            </a:r>
          </a:p>
        </p:txBody>
      </p:sp>
      <p:sp>
        <p:nvSpPr>
          <p:cNvPr id="2" name="Slide Number Placeholder 1">
            <a:extLst>
              <a:ext uri="{FF2B5EF4-FFF2-40B4-BE49-F238E27FC236}">
                <a16:creationId xmlns:a16="http://schemas.microsoft.com/office/drawing/2014/main" id="{F591E749-3ACC-83B1-B710-B961B4FAC1F0}"/>
              </a:ext>
            </a:extLst>
          </p:cNvPr>
          <p:cNvSpPr>
            <a:spLocks noGrp="1"/>
          </p:cNvSpPr>
          <p:nvPr>
            <p:ph type="sldNum" sz="quarter" idx="4"/>
          </p:nvPr>
        </p:nvSpPr>
        <p:spPr/>
        <p:txBody>
          <a:bodyPr/>
          <a:lstStyle/>
          <a:p>
            <a:fld id="{612C9336-A718-4A9C-A61A-5379812194CD}" type="slidenum">
              <a:rPr lang="en-US" smtClean="0"/>
              <a:t>22</a:t>
            </a:fld>
            <a:endParaRPr lang="en-US" dirty="0"/>
          </a:p>
        </p:txBody>
      </p:sp>
    </p:spTree>
    <p:extLst>
      <p:ext uri="{BB962C8B-B14F-4D97-AF65-F5344CB8AC3E}">
        <p14:creationId xmlns:p14="http://schemas.microsoft.com/office/powerpoint/2010/main" val="240815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3200" y="533400"/>
            <a:ext cx="11785600" cy="1143000"/>
          </a:xfrm>
        </p:spPr>
        <p:txBody>
          <a:bodyPr/>
          <a:lstStyle/>
          <a:p>
            <a:r>
              <a:rPr lang="en-US" altLang="en-US" sz="5400" dirty="0"/>
              <a:t>Medicare Supplement Insurance</a:t>
            </a:r>
          </a:p>
        </p:txBody>
      </p:sp>
      <p:sp>
        <p:nvSpPr>
          <p:cNvPr id="22531" name="Rectangle 3"/>
          <p:cNvSpPr>
            <a:spLocks noGrp="1" noChangeArrowheads="1"/>
          </p:cNvSpPr>
          <p:nvPr>
            <p:ph type="body" idx="1"/>
          </p:nvPr>
        </p:nvSpPr>
        <p:spPr>
          <a:xfrm>
            <a:off x="203200" y="1981200"/>
            <a:ext cx="11988800" cy="4419600"/>
          </a:xfrm>
        </p:spPr>
        <p:txBody>
          <a:bodyPr/>
          <a:lstStyle/>
          <a:p>
            <a:r>
              <a:rPr lang="en-US" dirty="0"/>
              <a:t>Medicare Supplement Insurance (Medigap) is extra insurance you can buy from a private health insurance company to help pay your share of out-of-pocket costs in Original Medicare (Part A and B).</a:t>
            </a:r>
          </a:p>
          <a:p>
            <a:pPr lvl="1"/>
            <a:r>
              <a:rPr lang="en-US" dirty="0"/>
              <a:t>You can only by a policy if you have Part A and Part B</a:t>
            </a:r>
          </a:p>
          <a:p>
            <a:pPr lvl="1"/>
            <a:r>
              <a:rPr lang="en-US" dirty="0"/>
              <a:t>It is illegal to sell someone a Supplement Policy if they have Medicare Advantage.</a:t>
            </a:r>
          </a:p>
          <a:p>
            <a:r>
              <a:rPr lang="en-US" dirty="0"/>
              <a:t>The policies are standardized</a:t>
            </a:r>
          </a:p>
        </p:txBody>
      </p:sp>
      <p:sp>
        <p:nvSpPr>
          <p:cNvPr id="2" name="Slide Number Placeholder 1">
            <a:extLst>
              <a:ext uri="{FF2B5EF4-FFF2-40B4-BE49-F238E27FC236}">
                <a16:creationId xmlns:a16="http://schemas.microsoft.com/office/drawing/2014/main" id="{D1DBCA58-35FA-853F-A8C8-B8CD5B21B1FB}"/>
              </a:ext>
            </a:extLst>
          </p:cNvPr>
          <p:cNvSpPr>
            <a:spLocks noGrp="1"/>
          </p:cNvSpPr>
          <p:nvPr>
            <p:ph type="sldNum" sz="quarter" idx="4"/>
          </p:nvPr>
        </p:nvSpPr>
        <p:spPr/>
        <p:txBody>
          <a:bodyPr/>
          <a:lstStyle/>
          <a:p>
            <a:fld id="{612C9336-A718-4A9C-A61A-5379812194CD}" type="slidenum">
              <a:rPr lang="en-US" smtClean="0"/>
              <a:t>23</a:t>
            </a:fld>
            <a:endParaRPr lang="en-US" dirty="0"/>
          </a:p>
        </p:txBody>
      </p:sp>
    </p:spTree>
    <p:extLst>
      <p:ext uri="{BB962C8B-B14F-4D97-AF65-F5344CB8AC3E}">
        <p14:creationId xmlns:p14="http://schemas.microsoft.com/office/powerpoint/2010/main" val="5269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761B1D-0518-D03B-3578-78A7E6642691}"/>
              </a:ext>
            </a:extLst>
          </p:cNvPr>
          <p:cNvSpPr>
            <a:spLocks noGrp="1"/>
          </p:cNvSpPr>
          <p:nvPr>
            <p:ph type="sldNum" sz="quarter" idx="12"/>
          </p:nvPr>
        </p:nvSpPr>
        <p:spPr/>
        <p:txBody>
          <a:bodyPr/>
          <a:lstStyle/>
          <a:p>
            <a:fld id="{612C9336-A718-4A9C-A61A-5379812194CD}" type="slidenum">
              <a:rPr lang="en-US" smtClean="0"/>
              <a:t>24</a:t>
            </a:fld>
            <a:endParaRPr lang="en-US" dirty="0"/>
          </a:p>
        </p:txBody>
      </p:sp>
      <p:pic>
        <p:nvPicPr>
          <p:cNvPr id="8" name="Picture 7">
            <a:extLst>
              <a:ext uri="{FF2B5EF4-FFF2-40B4-BE49-F238E27FC236}">
                <a16:creationId xmlns:a16="http://schemas.microsoft.com/office/drawing/2014/main" id="{256A0E8F-291B-2FD3-2EF0-30138282A562}"/>
              </a:ext>
            </a:extLst>
          </p:cNvPr>
          <p:cNvPicPr>
            <a:picLocks noChangeAspect="1"/>
          </p:cNvPicPr>
          <p:nvPr/>
        </p:nvPicPr>
        <p:blipFill>
          <a:blip r:embed="rId3"/>
          <a:stretch>
            <a:fillRect/>
          </a:stretch>
        </p:blipFill>
        <p:spPr>
          <a:xfrm>
            <a:off x="152400" y="489199"/>
            <a:ext cx="10119823" cy="6341970"/>
          </a:xfrm>
          <a:prstGeom prst="rect">
            <a:avLst/>
          </a:prstGeom>
        </p:spPr>
      </p:pic>
      <p:sp>
        <p:nvSpPr>
          <p:cNvPr id="2" name="TextBox 1">
            <a:extLst>
              <a:ext uri="{FF2B5EF4-FFF2-40B4-BE49-F238E27FC236}">
                <a16:creationId xmlns:a16="http://schemas.microsoft.com/office/drawing/2014/main" id="{9857DF69-F050-BBB2-5AD0-E47B6412F60A}"/>
              </a:ext>
            </a:extLst>
          </p:cNvPr>
          <p:cNvSpPr txBox="1"/>
          <p:nvPr/>
        </p:nvSpPr>
        <p:spPr>
          <a:xfrm>
            <a:off x="10543146" y="4549676"/>
            <a:ext cx="1600200" cy="2308324"/>
          </a:xfrm>
          <a:prstGeom prst="rect">
            <a:avLst/>
          </a:prstGeom>
          <a:noFill/>
        </p:spPr>
        <p:txBody>
          <a:bodyPr wrap="square" rtlCol="0">
            <a:spAutoFit/>
          </a:bodyPr>
          <a:lstStyle/>
          <a:p>
            <a:r>
              <a:rPr lang="en-US" dirty="0">
                <a:hlinkClick r:id="rId4"/>
              </a:rPr>
              <a:t>https://www.medicare.gov/health-drug-plans/medigap/basics/compare-plan-benefits</a:t>
            </a:r>
            <a:endParaRPr lang="en-US" dirty="0"/>
          </a:p>
          <a:p>
            <a:endParaRPr lang="en-US" dirty="0"/>
          </a:p>
        </p:txBody>
      </p:sp>
    </p:spTree>
    <p:extLst>
      <p:ext uri="{BB962C8B-B14F-4D97-AF65-F5344CB8AC3E}">
        <p14:creationId xmlns:p14="http://schemas.microsoft.com/office/powerpoint/2010/main" val="2638807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5400" dirty="0"/>
              <a:t>Medicare Part A</a:t>
            </a:r>
          </a:p>
        </p:txBody>
      </p:sp>
      <p:sp>
        <p:nvSpPr>
          <p:cNvPr id="6147" name="Rectangle 3"/>
          <p:cNvSpPr>
            <a:spLocks noGrp="1" noChangeArrowheads="1"/>
          </p:cNvSpPr>
          <p:nvPr>
            <p:ph type="body" idx="1"/>
          </p:nvPr>
        </p:nvSpPr>
        <p:spPr>
          <a:xfrm>
            <a:off x="762000" y="1752600"/>
            <a:ext cx="8991600" cy="4267200"/>
          </a:xfrm>
        </p:spPr>
        <p:txBody>
          <a:bodyPr/>
          <a:lstStyle/>
          <a:p>
            <a:pPr marL="514350" lvl="1">
              <a:spcBef>
                <a:spcPts val="600"/>
              </a:spcBef>
              <a:spcAft>
                <a:spcPts val="1200"/>
              </a:spcAft>
              <a:buClr>
                <a:srgbClr val="540000"/>
              </a:buClr>
              <a:buSzPct val="100000"/>
              <a:buFont typeface="+mj-lt"/>
              <a:buAutoNum type="arabicParenR"/>
              <a:defRPr/>
            </a:pPr>
            <a:r>
              <a:rPr lang="en-US" sz="3200" dirty="0"/>
              <a:t>Covered services</a:t>
            </a:r>
            <a:endParaRPr lang="en-US" dirty="0"/>
          </a:p>
          <a:p>
            <a:pPr marL="914400" lvl="1" indent="-400050">
              <a:spcBef>
                <a:spcPts val="600"/>
              </a:spcBef>
              <a:spcAft>
                <a:spcPts val="1200"/>
              </a:spcAft>
              <a:buClr>
                <a:srgbClr val="540000"/>
              </a:buClr>
              <a:buSzPct val="125000"/>
              <a:buFont typeface="Arial" pitchFamily="34" charset="0"/>
              <a:buChar char="•"/>
              <a:defRPr/>
            </a:pPr>
            <a:r>
              <a:rPr lang="en-US" dirty="0"/>
              <a:t>Inpatient Hospital Stays</a:t>
            </a:r>
          </a:p>
          <a:p>
            <a:pPr marL="914400" lvl="1" indent="-400050">
              <a:spcBef>
                <a:spcPts val="600"/>
              </a:spcBef>
              <a:spcAft>
                <a:spcPts val="1200"/>
              </a:spcAft>
              <a:buClr>
                <a:srgbClr val="540000"/>
              </a:buClr>
              <a:buSzPct val="125000"/>
              <a:buFont typeface="Arial" pitchFamily="34" charset="0"/>
              <a:buChar char="•"/>
              <a:defRPr/>
            </a:pPr>
            <a:r>
              <a:rPr lang="en-US" dirty="0"/>
              <a:t>Hospice Care</a:t>
            </a:r>
          </a:p>
          <a:p>
            <a:pPr marL="914400" lvl="1" indent="-400050">
              <a:spcBef>
                <a:spcPts val="600"/>
              </a:spcBef>
              <a:spcAft>
                <a:spcPts val="1200"/>
              </a:spcAft>
              <a:buClr>
                <a:srgbClr val="540000"/>
              </a:buClr>
              <a:buSzPct val="125000"/>
              <a:buFont typeface="Arial" pitchFamily="34" charset="0"/>
              <a:buChar char="•"/>
              <a:defRPr/>
            </a:pPr>
            <a:r>
              <a:rPr lang="en-US" dirty="0"/>
              <a:t>Home Health Care</a:t>
            </a:r>
          </a:p>
          <a:p>
            <a:pPr marL="914400" lvl="1" indent="-400050">
              <a:spcBef>
                <a:spcPts val="600"/>
              </a:spcBef>
              <a:spcAft>
                <a:spcPts val="1200"/>
              </a:spcAft>
              <a:buClr>
                <a:srgbClr val="540000"/>
              </a:buClr>
              <a:buSzPct val="125000"/>
              <a:buFont typeface="Arial" pitchFamily="34" charset="0"/>
              <a:buChar char="•"/>
              <a:defRPr/>
            </a:pPr>
            <a:r>
              <a:rPr lang="en-US" dirty="0"/>
              <a:t>Skilled Nursing Facility Care</a:t>
            </a:r>
          </a:p>
        </p:txBody>
      </p:sp>
      <p:sp>
        <p:nvSpPr>
          <p:cNvPr id="2" name="Slide Number Placeholder 1">
            <a:extLst>
              <a:ext uri="{FF2B5EF4-FFF2-40B4-BE49-F238E27FC236}">
                <a16:creationId xmlns:a16="http://schemas.microsoft.com/office/drawing/2014/main" id="{E71CA2B6-DE9B-C6AD-1937-99B3C45FCA1E}"/>
              </a:ext>
            </a:extLst>
          </p:cNvPr>
          <p:cNvSpPr>
            <a:spLocks noGrp="1"/>
          </p:cNvSpPr>
          <p:nvPr>
            <p:ph type="sldNum" sz="quarter" idx="4"/>
          </p:nvPr>
        </p:nvSpPr>
        <p:spPr/>
        <p:txBody>
          <a:bodyPr/>
          <a:lstStyle/>
          <a:p>
            <a:fld id="{612C9336-A718-4A9C-A61A-5379812194CD}" type="slidenum">
              <a:rPr lang="en-US" smtClean="0"/>
              <a:t>25</a:t>
            </a:fld>
            <a:endParaRPr lang="en-US" dirty="0"/>
          </a:p>
        </p:txBody>
      </p:sp>
    </p:spTree>
    <p:extLst>
      <p:ext uri="{BB962C8B-B14F-4D97-AF65-F5344CB8AC3E}">
        <p14:creationId xmlns:p14="http://schemas.microsoft.com/office/powerpoint/2010/main" val="135972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5400" dirty="0"/>
              <a:t>Medicare Part A</a:t>
            </a:r>
          </a:p>
        </p:txBody>
      </p:sp>
      <p:sp>
        <p:nvSpPr>
          <p:cNvPr id="6147" name="Rectangle 3"/>
          <p:cNvSpPr>
            <a:spLocks noGrp="1" noChangeArrowheads="1"/>
          </p:cNvSpPr>
          <p:nvPr>
            <p:ph type="body" idx="1"/>
          </p:nvPr>
        </p:nvSpPr>
        <p:spPr>
          <a:xfrm>
            <a:off x="685800" y="1676400"/>
            <a:ext cx="10744200" cy="4724400"/>
          </a:xfrm>
        </p:spPr>
        <p:txBody>
          <a:bodyPr/>
          <a:lstStyle/>
          <a:p>
            <a:pPr>
              <a:spcBef>
                <a:spcPts val="600"/>
              </a:spcBef>
              <a:spcAft>
                <a:spcPts val="600"/>
              </a:spcAft>
              <a:buClr>
                <a:srgbClr val="540000"/>
              </a:buClr>
              <a:buSzPct val="100000"/>
              <a:buFont typeface="+mj-lt"/>
              <a:buAutoNum type="arabicParenR" startAt="2"/>
              <a:defRPr/>
            </a:pPr>
            <a:r>
              <a:rPr lang="en-US" dirty="0"/>
              <a:t>A “Benefit period” is a period of time during which the Part A’s Hospital and Skilled Nursing Facility (SNF) benefit covers services.</a:t>
            </a:r>
          </a:p>
          <a:p>
            <a:pPr>
              <a:spcBef>
                <a:spcPts val="600"/>
              </a:spcBef>
              <a:spcAft>
                <a:spcPts val="600"/>
              </a:spcAft>
              <a:buClr>
                <a:srgbClr val="540000"/>
              </a:buClr>
              <a:buSzPct val="100000"/>
              <a:buFont typeface="+mj-lt"/>
              <a:buAutoNum type="arabicParenR" startAt="2"/>
              <a:defRPr/>
            </a:pPr>
            <a:r>
              <a:rPr lang="en-US" dirty="0"/>
              <a:t>A benefit period begins on a beneficiary’s first day of inpatient hospital care.</a:t>
            </a:r>
          </a:p>
          <a:p>
            <a:pPr>
              <a:spcBef>
                <a:spcPts val="600"/>
              </a:spcBef>
              <a:spcAft>
                <a:spcPts val="600"/>
              </a:spcAft>
              <a:buClr>
                <a:srgbClr val="540000"/>
              </a:buClr>
              <a:buSzPct val="100000"/>
              <a:buFont typeface="+mj-lt"/>
              <a:buAutoNum type="arabicParenR" startAt="2"/>
              <a:defRPr/>
            </a:pPr>
            <a:r>
              <a:rPr lang="en-US" altLang="en-US" dirty="0"/>
              <a:t>The benefit period is renewed when the beneficiary has not been an inpatient of a hospital or of a SNF for 60 consecutive days.</a:t>
            </a:r>
            <a:endParaRPr lang="en-US" dirty="0">
              <a:latin typeface="Tahoma" charset="0"/>
            </a:endParaRPr>
          </a:p>
          <a:p>
            <a:pPr marL="514350" lvl="1">
              <a:spcBef>
                <a:spcPts val="600"/>
              </a:spcBef>
              <a:spcAft>
                <a:spcPts val="600"/>
              </a:spcAft>
              <a:buClr>
                <a:srgbClr val="540000"/>
              </a:buClr>
              <a:buSzPct val="100000"/>
              <a:buFont typeface="+mj-lt"/>
              <a:buAutoNum type="arabicParenR" startAt="4"/>
              <a:defRPr/>
            </a:pPr>
            <a:endParaRPr lang="en-US" sz="3200" dirty="0">
              <a:latin typeface="Tahoma" charset="0"/>
            </a:endParaRPr>
          </a:p>
        </p:txBody>
      </p:sp>
      <p:sp>
        <p:nvSpPr>
          <p:cNvPr id="2" name="Slide Number Placeholder 1">
            <a:extLst>
              <a:ext uri="{FF2B5EF4-FFF2-40B4-BE49-F238E27FC236}">
                <a16:creationId xmlns:a16="http://schemas.microsoft.com/office/drawing/2014/main" id="{63E0DD64-ACDD-F54D-EE90-1F99AB2971C6}"/>
              </a:ext>
            </a:extLst>
          </p:cNvPr>
          <p:cNvSpPr>
            <a:spLocks noGrp="1"/>
          </p:cNvSpPr>
          <p:nvPr>
            <p:ph type="sldNum" sz="quarter" idx="4"/>
          </p:nvPr>
        </p:nvSpPr>
        <p:spPr/>
        <p:txBody>
          <a:bodyPr/>
          <a:lstStyle/>
          <a:p>
            <a:fld id="{612C9336-A718-4A9C-A61A-5379812194CD}" type="slidenum">
              <a:rPr lang="en-US" smtClean="0"/>
              <a:t>26</a:t>
            </a:fld>
            <a:endParaRPr lang="en-US" dirty="0"/>
          </a:p>
        </p:txBody>
      </p:sp>
    </p:spTree>
    <p:extLst>
      <p:ext uri="{BB962C8B-B14F-4D97-AF65-F5344CB8AC3E}">
        <p14:creationId xmlns:p14="http://schemas.microsoft.com/office/powerpoint/2010/main" val="22070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FB0E09-A2FF-A3FA-B21B-AAF7F2928896}"/>
              </a:ext>
            </a:extLst>
          </p:cNvPr>
          <p:cNvPicPr>
            <a:picLocks noChangeAspect="1"/>
          </p:cNvPicPr>
          <p:nvPr/>
        </p:nvPicPr>
        <p:blipFill>
          <a:blip r:embed="rId3"/>
          <a:stretch>
            <a:fillRect/>
          </a:stretch>
        </p:blipFill>
        <p:spPr>
          <a:xfrm>
            <a:off x="90487" y="457200"/>
            <a:ext cx="12011025" cy="6381750"/>
          </a:xfrm>
          <a:prstGeom prst="rect">
            <a:avLst/>
          </a:prstGeom>
        </p:spPr>
      </p:pic>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4249389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67A8B-C378-4F2B-9F41-38C83D8CE3DA}"/>
              </a:ext>
            </a:extLst>
          </p:cNvPr>
          <p:cNvPicPr>
            <a:picLocks noChangeAspect="1"/>
          </p:cNvPicPr>
          <p:nvPr/>
        </p:nvPicPr>
        <p:blipFill rotWithShape="1">
          <a:blip r:embed="rId3"/>
          <a:srcRect r="6150"/>
          <a:stretch/>
        </p:blipFill>
        <p:spPr>
          <a:xfrm>
            <a:off x="533400" y="1447800"/>
            <a:ext cx="10127353" cy="5105400"/>
          </a:xfrm>
          <a:prstGeom prst="rect">
            <a:avLst/>
          </a:prstGeom>
        </p:spPr>
      </p:pic>
      <p:sp>
        <p:nvSpPr>
          <p:cNvPr id="2" name="Title 1"/>
          <p:cNvSpPr>
            <a:spLocks noGrp="1"/>
          </p:cNvSpPr>
          <p:nvPr>
            <p:ph type="title"/>
          </p:nvPr>
        </p:nvSpPr>
        <p:spPr>
          <a:xfrm>
            <a:off x="2381250" y="857252"/>
            <a:ext cx="4914900" cy="2571748"/>
          </a:xfrm>
          <a:solidFill>
            <a:schemeClr val="bg1"/>
          </a:solidFill>
          <a:ln w="38100">
            <a:solidFill>
              <a:schemeClr val="tx1"/>
            </a:solidFill>
          </a:ln>
        </p:spPr>
        <p:txBody>
          <a:bodyPr/>
          <a:lstStyle/>
          <a:p>
            <a:r>
              <a:rPr lang="en-US" dirty="0">
                <a:solidFill>
                  <a:schemeClr val="accent2">
                    <a:lumMod val="75000"/>
                  </a:schemeClr>
                </a:solidFill>
                <a:hlinkClick r:id="rId4"/>
              </a:rPr>
              <a:t>www.ProSeniors.org</a:t>
            </a:r>
            <a:br>
              <a:rPr lang="en-US" dirty="0">
                <a:solidFill>
                  <a:schemeClr val="accent2">
                    <a:lumMod val="75000"/>
                  </a:schemeClr>
                </a:solidFill>
              </a:rPr>
            </a:br>
            <a:r>
              <a:rPr lang="en-US" dirty="0">
                <a:solidFill>
                  <a:schemeClr val="accent2">
                    <a:lumMod val="75000"/>
                  </a:schemeClr>
                </a:solidFill>
              </a:rPr>
              <a:t>Resources</a:t>
            </a:r>
            <a:br>
              <a:rPr lang="en-US" dirty="0">
                <a:solidFill>
                  <a:schemeClr val="accent2">
                    <a:lumMod val="75000"/>
                  </a:schemeClr>
                </a:solidFill>
              </a:rPr>
            </a:br>
            <a:r>
              <a:rPr lang="en-US" dirty="0">
                <a:solidFill>
                  <a:schemeClr val="accent2">
                    <a:lumMod val="75000"/>
                  </a:schemeClr>
                </a:solidFill>
              </a:rPr>
              <a:t>Medicare-Medicaid Eligibility</a:t>
            </a:r>
          </a:p>
        </p:txBody>
      </p:sp>
      <p:sp>
        <p:nvSpPr>
          <p:cNvPr id="4" name="Slide Number Placeholder 3"/>
          <p:cNvSpPr>
            <a:spLocks noGrp="1"/>
          </p:cNvSpPr>
          <p:nvPr>
            <p:ph type="sldNum" sz="quarter" idx="4"/>
          </p:nvPr>
        </p:nvSpPr>
        <p:spPr/>
        <p:txBody>
          <a:bodyPr/>
          <a:lstStyle/>
          <a:p>
            <a:pPr defTabSz="685800">
              <a:defRPr/>
            </a:pPr>
            <a:fld id="{612C9336-A718-4A9C-A61A-5379812194CD}" type="slidenum">
              <a:rPr lang="en-US">
                <a:solidFill>
                  <a:prstClr val="black">
                    <a:tint val="75000"/>
                  </a:prstClr>
                </a:solidFill>
                <a:latin typeface="Calibri"/>
              </a:rPr>
              <a:pPr defTabSz="685800">
                <a:defRPr/>
              </a:pPr>
              <a:t>28</a:t>
            </a:fld>
            <a:endParaRPr lang="en-US" dirty="0">
              <a:solidFill>
                <a:prstClr val="black">
                  <a:tint val="75000"/>
                </a:prstClr>
              </a:solidFill>
              <a:latin typeface="Calibri"/>
            </a:endParaRPr>
          </a:p>
        </p:txBody>
      </p:sp>
      <p:sp>
        <p:nvSpPr>
          <p:cNvPr id="7" name="Line 5"/>
          <p:cNvSpPr>
            <a:spLocks noChangeShapeType="1"/>
          </p:cNvSpPr>
          <p:nvPr/>
        </p:nvSpPr>
        <p:spPr bwMode="auto">
          <a:xfrm>
            <a:off x="7296150" y="2228852"/>
            <a:ext cx="1085850" cy="514349"/>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dirty="0">
              <a:solidFill>
                <a:prstClr val="black"/>
              </a:solidFill>
              <a:latin typeface="Calibri"/>
            </a:endParaRPr>
          </a:p>
        </p:txBody>
      </p:sp>
    </p:spTree>
    <p:extLst>
      <p:ext uri="{BB962C8B-B14F-4D97-AF65-F5344CB8AC3E}">
        <p14:creationId xmlns:p14="http://schemas.microsoft.com/office/powerpoint/2010/main" val="943752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5400" dirty="0"/>
              <a:t>Medicare Part B</a:t>
            </a:r>
          </a:p>
        </p:txBody>
      </p:sp>
      <p:sp>
        <p:nvSpPr>
          <p:cNvPr id="6147" name="Rectangle 3"/>
          <p:cNvSpPr>
            <a:spLocks noGrp="1" noChangeArrowheads="1"/>
          </p:cNvSpPr>
          <p:nvPr>
            <p:ph type="body" idx="1"/>
          </p:nvPr>
        </p:nvSpPr>
        <p:spPr>
          <a:xfrm>
            <a:off x="0" y="1676400"/>
            <a:ext cx="12192000" cy="685800"/>
          </a:xfrm>
        </p:spPr>
        <p:txBody>
          <a:bodyPr/>
          <a:lstStyle/>
          <a:p>
            <a:pPr marL="0" lvl="1" indent="0">
              <a:spcBef>
                <a:spcPts val="600"/>
              </a:spcBef>
              <a:spcAft>
                <a:spcPts val="600"/>
              </a:spcAft>
              <a:buClr>
                <a:srgbClr val="540000"/>
              </a:buClr>
              <a:buSzPct val="100000"/>
              <a:buNone/>
              <a:defRPr/>
            </a:pPr>
            <a:r>
              <a:rPr lang="en-US" sz="3200" dirty="0"/>
              <a:t>Medically necessary covered services:</a:t>
            </a:r>
            <a:endParaRPr lang="en-US" dirty="0"/>
          </a:p>
        </p:txBody>
      </p:sp>
      <p:graphicFrame>
        <p:nvGraphicFramePr>
          <p:cNvPr id="2" name="Table 1">
            <a:extLst>
              <a:ext uri="{FF2B5EF4-FFF2-40B4-BE49-F238E27FC236}">
                <a16:creationId xmlns:a16="http://schemas.microsoft.com/office/drawing/2014/main" id="{D981F2D1-DA49-52D2-75CB-50C5BE1FEA4F}"/>
              </a:ext>
            </a:extLst>
          </p:cNvPr>
          <p:cNvGraphicFramePr>
            <a:graphicFrameLocks noGrp="1"/>
          </p:cNvGraphicFramePr>
          <p:nvPr>
            <p:extLst>
              <p:ext uri="{D42A27DB-BD31-4B8C-83A1-F6EECF244321}">
                <p14:modId xmlns:p14="http://schemas.microsoft.com/office/powerpoint/2010/main" val="1179876708"/>
              </p:ext>
            </p:extLst>
          </p:nvPr>
        </p:nvGraphicFramePr>
        <p:xfrm>
          <a:off x="152400" y="2541917"/>
          <a:ext cx="11849100" cy="4114800"/>
        </p:xfrm>
        <a:graphic>
          <a:graphicData uri="http://schemas.openxmlformats.org/drawingml/2006/table">
            <a:tbl>
              <a:tblPr firstRow="1" bandRow="1">
                <a:tableStyleId>{9D7B26C5-4107-4FEC-AEDC-1716B250A1EF}</a:tableStyleId>
              </a:tblPr>
              <a:tblGrid>
                <a:gridCol w="5943600">
                  <a:extLst>
                    <a:ext uri="{9D8B030D-6E8A-4147-A177-3AD203B41FA5}">
                      <a16:colId xmlns:a16="http://schemas.microsoft.com/office/drawing/2014/main" val="1838383393"/>
                    </a:ext>
                  </a:extLst>
                </a:gridCol>
                <a:gridCol w="5905500">
                  <a:extLst>
                    <a:ext uri="{9D8B030D-6E8A-4147-A177-3AD203B41FA5}">
                      <a16:colId xmlns:a16="http://schemas.microsoft.com/office/drawing/2014/main" val="3903810549"/>
                    </a:ext>
                  </a:extLst>
                </a:gridCol>
              </a:tblGrid>
              <a:tr h="216523">
                <a:tc>
                  <a:txBody>
                    <a:bodyPr/>
                    <a:lstStyle/>
                    <a:p>
                      <a:r>
                        <a:rPr lang="en-US" sz="2000" b="0" dirty="0"/>
                        <a:t>Physician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a:t>Home health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9354234"/>
                  </a:ext>
                </a:extLst>
              </a:tr>
              <a:tr h="489693">
                <a:tc>
                  <a:txBody>
                    <a:bodyPr/>
                    <a:lstStyle/>
                    <a:p>
                      <a:r>
                        <a:rPr lang="en-US" sz="2000" dirty="0"/>
                        <a:t>Outpatient hospital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Dialysis for End Stage Renal Disease (unless in a Part A hospital stay)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6926134"/>
                  </a:ext>
                </a:extLst>
              </a:tr>
              <a:tr h="687813">
                <a:tc>
                  <a:txBody>
                    <a:bodyPr/>
                    <a:lstStyle/>
                    <a:p>
                      <a:r>
                        <a:rPr lang="en-US" sz="2000" dirty="0"/>
                        <a:t>Diagnostic tests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Screening services – mammography, pap smears and pelvic exams, glaucoma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189430"/>
                  </a:ext>
                </a:extLst>
              </a:tr>
              <a:tr h="687813">
                <a:tc>
                  <a:txBody>
                    <a:bodyPr/>
                    <a:lstStyle/>
                    <a:p>
                      <a:r>
                        <a:rPr lang="en-US" sz="2000" dirty="0"/>
                        <a:t>Therapy</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Certain vaccines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4500946"/>
                  </a:ext>
                </a:extLst>
              </a:tr>
              <a:tr h="502920">
                <a:tc>
                  <a:txBody>
                    <a:bodyPr/>
                    <a:lstStyle/>
                    <a:p>
                      <a:r>
                        <a:rPr lang="en-US" sz="2000" dirty="0"/>
                        <a:t>Ambulance transportation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Colorectal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4836602"/>
                  </a:ext>
                </a:extLst>
              </a:tr>
              <a:tr h="687813">
                <a:tc>
                  <a:txBody>
                    <a:bodyPr/>
                    <a:lstStyle/>
                    <a:p>
                      <a:r>
                        <a:rPr lang="en-US" sz="2000" dirty="0"/>
                        <a:t>Durable medical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Prostate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168968"/>
                  </a:ext>
                </a:extLst>
              </a:tr>
              <a:tr h="424707">
                <a:tc>
                  <a:txBody>
                    <a:bodyPr/>
                    <a:lstStyle/>
                    <a:p>
                      <a:r>
                        <a:rPr lang="en-US" sz="2000" dirty="0"/>
                        <a:t>Prosthetic devices other than dental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8938220"/>
                  </a:ext>
                </a:extLst>
              </a:tr>
            </a:tbl>
          </a:graphicData>
        </a:graphic>
      </p:graphicFrame>
      <p:sp>
        <p:nvSpPr>
          <p:cNvPr id="3" name="Slide Number Placeholder 2">
            <a:extLst>
              <a:ext uri="{FF2B5EF4-FFF2-40B4-BE49-F238E27FC236}">
                <a16:creationId xmlns:a16="http://schemas.microsoft.com/office/drawing/2014/main" id="{DF9CB81C-8E3A-8F52-7E1A-9B2040FDD609}"/>
              </a:ext>
            </a:extLst>
          </p:cNvPr>
          <p:cNvSpPr>
            <a:spLocks noGrp="1"/>
          </p:cNvSpPr>
          <p:nvPr>
            <p:ph type="sldNum" sz="quarter" idx="4"/>
          </p:nvPr>
        </p:nvSpPr>
        <p:spPr/>
        <p:txBody>
          <a:bodyPr/>
          <a:lstStyle/>
          <a:p>
            <a:fld id="{612C9336-A718-4A9C-A61A-5379812194CD}" type="slidenum">
              <a:rPr lang="en-US" smtClean="0"/>
              <a:t>29</a:t>
            </a:fld>
            <a:endParaRPr lang="en-US" dirty="0"/>
          </a:p>
        </p:txBody>
      </p:sp>
    </p:spTree>
    <p:extLst>
      <p:ext uri="{BB962C8B-B14F-4D97-AF65-F5344CB8AC3E}">
        <p14:creationId xmlns:p14="http://schemas.microsoft.com/office/powerpoint/2010/main" val="363345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3</a:t>
            </a:fld>
            <a:endParaRPr lang="en-US" dirty="0">
              <a:solidFill>
                <a:prstClr val="black">
                  <a:tint val="75000"/>
                </a:prstClr>
              </a:solidFill>
            </a:endParaRPr>
          </a:p>
        </p:txBody>
      </p:sp>
      <p:sp>
        <p:nvSpPr>
          <p:cNvPr id="4" name="Rectangle 3"/>
          <p:cNvSpPr txBox="1">
            <a:spLocks noChangeArrowheads="1"/>
          </p:cNvSpPr>
          <p:nvPr/>
        </p:nvSpPr>
        <p:spPr>
          <a:xfrm>
            <a:off x="1066800" y="1219200"/>
            <a:ext cx="10287000" cy="5410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0" fontAlgn="base" hangingPunct="0">
              <a:spcBef>
                <a:spcPts val="500"/>
              </a:spcBef>
              <a:spcAft>
                <a:spcPts val="500"/>
              </a:spcAft>
              <a:buClr>
                <a:srgbClr val="09677B"/>
              </a:buClr>
              <a:buSzPct val="80000"/>
              <a:buNone/>
            </a:pPr>
            <a:r>
              <a:rPr lang="en-US" altLang="en-US" b="1" kern="0" dirty="0">
                <a:solidFill>
                  <a:prstClr val="black"/>
                </a:solidFill>
                <a:latin typeface="Arial"/>
              </a:rPr>
              <a:t>Ohio’s Senior Legal Helpline: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Staffed by experienced attorneys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Pre-set 30 minute appointments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By telephone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Free legal advice and counsel</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	Call 1.800.488.6070 or 513.345.4160.</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Pension Questions?:</a:t>
            </a:r>
          </a:p>
          <a:p>
            <a:pPr marL="0" indent="0" eaLnBrk="0" fontAlgn="base" hangingPunct="0">
              <a:spcBef>
                <a:spcPts val="600"/>
              </a:spcBef>
              <a:spcAft>
                <a:spcPct val="0"/>
              </a:spcAft>
              <a:buClr>
                <a:srgbClr val="09677B"/>
              </a:buClr>
              <a:buSzPct val="80000"/>
              <a:buNone/>
            </a:pPr>
            <a:r>
              <a:rPr lang="en-US" altLang="en-US" kern="0" dirty="0">
                <a:solidFill>
                  <a:prstClr val="black"/>
                </a:solidFill>
                <a:latin typeface="Arial"/>
              </a:rPr>
              <a:t>	</a:t>
            </a:r>
            <a:r>
              <a:rPr lang="en-US" altLang="en-US" sz="2400" kern="0" dirty="0">
                <a:solidFill>
                  <a:prstClr val="black"/>
                </a:solidFill>
                <a:latin typeface="Arial"/>
              </a:rPr>
              <a:t>Pension attorneys to help with pension issues.</a:t>
            </a:r>
          </a:p>
          <a:p>
            <a:pPr marL="0" lvl="0" indent="0" eaLnBrk="0" fontAlgn="base" hangingPunct="0">
              <a:spcAft>
                <a:spcPct val="0"/>
              </a:spcAft>
              <a:buClr>
                <a:srgbClr val="09677B"/>
              </a:buClr>
              <a:buSzPct val="80000"/>
              <a:buNone/>
            </a:pPr>
            <a:r>
              <a:rPr lang="en-US" altLang="en-US" b="1" kern="0" dirty="0">
                <a:solidFill>
                  <a:prstClr val="black"/>
                </a:solidFill>
                <a:latin typeface="Arial"/>
              </a:rPr>
              <a:t>	Call 1-866-783-5021</a:t>
            </a:r>
            <a:endParaRPr lang="en-US" b="1" kern="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eaLnBrk="0" fontAlgn="base" hangingPunct="0">
              <a:spcBef>
                <a:spcPts val="600"/>
              </a:spcBef>
              <a:spcAft>
                <a:spcPct val="0"/>
              </a:spcAft>
              <a:buClr>
                <a:srgbClr val="09677B"/>
              </a:buClr>
              <a:buSzPct val="80000"/>
              <a:buNone/>
            </a:pPr>
            <a:endParaRPr lang="en-US" altLang="en-US" sz="2400" kern="0" dirty="0">
              <a:solidFill>
                <a:prstClr val="black"/>
              </a:solidFill>
              <a:latin typeface="Arial"/>
            </a:endParaRPr>
          </a:p>
        </p:txBody>
      </p:sp>
      <p:pic>
        <p:nvPicPr>
          <p:cNvPr id="5" name="Picture 7" descr="phon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71100" y="13716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57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9045 -0.00556 L -0.15955 -0.00556 " pathEditMode="relative" rAng="0" ptsTypes="AA">
                                      <p:cBhvr>
                                        <p:cTn id="51" dur="2000" fill="hold"/>
                                        <p:tgtEl>
                                          <p:spTgt spid="5"/>
                                        </p:tgtEl>
                                        <p:attrNameLst>
                                          <p:attrName>ppt_x</p:attrName>
                                          <p:attrName>ppt_y</p:attrName>
                                        </p:attrNameLst>
                                      </p:cBhvr>
                                      <p:rCtr x="-12500" y="0"/>
                                    </p:animMotion>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Motion origin="layout" path="M 0.09878 -0.00556 L -0.15122 -0.00556 " pathEditMode="relative" rAng="0" ptsTypes="AA">
                                      <p:cBhvr>
                                        <p:cTn id="55"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609600" y="1981200"/>
            <a:ext cx="9829800" cy="4038600"/>
          </a:xfrm>
          <a:extLst>
            <a:ext uri="{909E8E84-426E-40DD-AFC4-6F175D3DCCD1}">
              <a14:hiddenFill xmlns:a14="http://schemas.microsoft.com/office/drawing/2010/main">
                <a:solidFill>
                  <a:schemeClr val="tx1"/>
                </a:solidFill>
              </a14:hiddenFill>
            </a:ext>
          </a:extLst>
        </p:spPr>
        <p:txBody>
          <a:bodyPr/>
          <a:lstStyle/>
          <a:p>
            <a:pPr>
              <a:spcAft>
                <a:spcPts val="1200"/>
              </a:spcAft>
              <a:buClr>
                <a:srgbClr val="540000"/>
              </a:buClr>
              <a:buSzPct val="100000"/>
              <a:buFont typeface="Arial" panose="020B0604020202020204" pitchFamily="34" charset="0"/>
              <a:buAutoNum type="arabicParenR"/>
            </a:pPr>
            <a:r>
              <a:rPr lang="en-US" altLang="en-US" dirty="0"/>
              <a:t>Medicare does not cover services that are</a:t>
            </a:r>
            <a:r>
              <a:rPr lang="en-US" altLang="en-US" dirty="0">
                <a:solidFill>
                  <a:srgbClr val="FF9933"/>
                </a:solidFill>
              </a:rPr>
              <a:t> </a:t>
            </a:r>
            <a:r>
              <a:rPr lang="en-US" altLang="en-US" dirty="0">
                <a:solidFill>
                  <a:srgbClr val="000099"/>
                </a:solidFill>
              </a:rPr>
              <a:t>not medically reasonable or necessary</a:t>
            </a:r>
            <a:r>
              <a:rPr lang="en-US" altLang="en-US" dirty="0">
                <a:solidFill>
                  <a:srgbClr val="540000"/>
                </a:solidFill>
              </a:rPr>
              <a:t>.</a:t>
            </a:r>
          </a:p>
          <a:p>
            <a:pPr>
              <a:spcAft>
                <a:spcPts val="1200"/>
              </a:spcAft>
              <a:buClr>
                <a:srgbClr val="540000"/>
              </a:buClr>
              <a:buSzPct val="100000"/>
              <a:buFont typeface="Arial" panose="020B0604020202020204" pitchFamily="34" charset="0"/>
              <a:buAutoNum type="arabicParenR"/>
            </a:pPr>
            <a:r>
              <a:rPr lang="en-US" altLang="en-US" dirty="0">
                <a:solidFill>
                  <a:srgbClr val="000099"/>
                </a:solidFill>
              </a:rPr>
              <a:t>No experimental procedures or treatments</a:t>
            </a:r>
            <a:r>
              <a:rPr lang="en-US" altLang="en-US" dirty="0">
                <a:solidFill>
                  <a:srgbClr val="540000"/>
                </a:solidFill>
              </a:rPr>
              <a:t>.</a:t>
            </a:r>
            <a:endParaRPr lang="en-US" altLang="en-US" sz="2800" dirty="0">
              <a:solidFill>
                <a:srgbClr val="FF9933"/>
              </a:solidFill>
            </a:endParaRPr>
          </a:p>
          <a:p>
            <a:pPr>
              <a:spcAft>
                <a:spcPts val="1200"/>
              </a:spcAft>
              <a:buClr>
                <a:srgbClr val="540000"/>
              </a:buClr>
              <a:buSzPct val="100000"/>
              <a:buFont typeface="Arial" panose="020B0604020202020204" pitchFamily="34" charset="0"/>
              <a:buAutoNum type="arabicParenR"/>
            </a:pPr>
            <a:r>
              <a:rPr lang="en-US" altLang="en-US" sz="2800" dirty="0">
                <a:solidFill>
                  <a:srgbClr val="000099"/>
                </a:solidFill>
              </a:rPr>
              <a:t>No Custodial Care / Long-term Care </a:t>
            </a:r>
            <a:r>
              <a:rPr lang="en-US" altLang="en-US" sz="2800" dirty="0"/>
              <a:t>(like help with dressing, bathing or using the bathroom), except when you are also getting  skilled nursing or therapy care in a skilled nursing facility or at home or receiving hospice care.</a:t>
            </a:r>
          </a:p>
          <a:p>
            <a:pPr>
              <a:spcAft>
                <a:spcPts val="1200"/>
              </a:spcAft>
              <a:buClr>
                <a:srgbClr val="540000"/>
              </a:buClr>
              <a:buSzPct val="100000"/>
              <a:buFont typeface="Arial" panose="020B0604020202020204" pitchFamily="34" charset="0"/>
              <a:buAutoNum type="arabicParenR"/>
            </a:pPr>
            <a:endParaRPr lang="en-US" altLang="en-US" sz="2800" dirty="0">
              <a:solidFill>
                <a:srgbClr val="540000"/>
              </a:solidFill>
            </a:endParaRPr>
          </a:p>
        </p:txBody>
      </p:sp>
      <p:sp>
        <p:nvSpPr>
          <p:cNvPr id="50179" name="Title 1"/>
          <p:cNvSpPr>
            <a:spLocks noGrp="1"/>
          </p:cNvSpPr>
          <p:nvPr>
            <p:ph type="title"/>
          </p:nvPr>
        </p:nvSpPr>
        <p:spPr/>
        <p:txBody>
          <a:bodyPr/>
          <a:lstStyle/>
          <a:p>
            <a:r>
              <a:rPr lang="en-US" altLang="en-US" sz="4800" dirty="0"/>
              <a:t>Not Covered by Medicare</a:t>
            </a:r>
          </a:p>
        </p:txBody>
      </p:sp>
      <p:sp>
        <p:nvSpPr>
          <p:cNvPr id="2" name="Slide Number Placeholder 1">
            <a:extLst>
              <a:ext uri="{FF2B5EF4-FFF2-40B4-BE49-F238E27FC236}">
                <a16:creationId xmlns:a16="http://schemas.microsoft.com/office/drawing/2014/main" id="{743247BF-C500-BD23-6F64-2DE3A143C26F}"/>
              </a:ext>
            </a:extLst>
          </p:cNvPr>
          <p:cNvSpPr>
            <a:spLocks noGrp="1"/>
          </p:cNvSpPr>
          <p:nvPr>
            <p:ph type="sldNum" sz="quarter" idx="4"/>
          </p:nvPr>
        </p:nvSpPr>
        <p:spPr/>
        <p:txBody>
          <a:bodyPr/>
          <a:lstStyle/>
          <a:p>
            <a:fld id="{612C9336-A718-4A9C-A61A-5379812194CD}" type="slidenum">
              <a:rPr lang="en-US" smtClean="0"/>
              <a:t>30</a:t>
            </a:fld>
            <a:endParaRPr lang="en-US" dirty="0"/>
          </a:p>
        </p:txBody>
      </p:sp>
    </p:spTree>
    <p:extLst>
      <p:ext uri="{BB962C8B-B14F-4D97-AF65-F5344CB8AC3E}">
        <p14:creationId xmlns:p14="http://schemas.microsoft.com/office/powerpoint/2010/main" val="1461967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fade">
                                      <p:cBhvr>
                                        <p:cTn id="7" dur="5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fade">
                                      <p:cBhvr>
                                        <p:cTn id="12" dur="500"/>
                                        <p:tgtEl>
                                          <p:spTgt spid="50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78">
                                            <p:txEl>
                                              <p:pRg st="2" end="2"/>
                                            </p:txEl>
                                          </p:spTgt>
                                        </p:tgtEl>
                                        <p:attrNameLst>
                                          <p:attrName>style.visibility</p:attrName>
                                        </p:attrNameLst>
                                      </p:cBhvr>
                                      <p:to>
                                        <p:strVal val="visible"/>
                                      </p:to>
                                    </p:set>
                                    <p:animEffect transition="in" filter="fade">
                                      <p:cBhvr>
                                        <p:cTn id="17" dur="500"/>
                                        <p:tgtEl>
                                          <p:spTgt spid="501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685800" y="1676400"/>
            <a:ext cx="9753600" cy="4343400"/>
          </a:xfrm>
          <a:extLst>
            <a:ext uri="{909E8E84-426E-40DD-AFC4-6F175D3DCCD1}">
              <a14:hiddenFill xmlns:a14="http://schemas.microsoft.com/office/drawing/2010/main">
                <a:solidFill>
                  <a:schemeClr val="tx1"/>
                </a:solidFill>
              </a14:hiddenFill>
            </a:ext>
          </a:extLst>
        </p:spPr>
        <p:txBody>
          <a:bodyPr/>
          <a:lstStyle/>
          <a:p>
            <a:pPr>
              <a:spcAft>
                <a:spcPts val="1200"/>
              </a:spcAft>
              <a:buClr>
                <a:srgbClr val="540000"/>
              </a:buClr>
              <a:buSzPct val="100000"/>
              <a:buFont typeface="Arial" panose="020B0604020202020204" pitchFamily="34" charset="0"/>
              <a:buAutoNum type="arabicParenR" startAt="4"/>
            </a:pPr>
            <a:r>
              <a:rPr lang="en-US" altLang="en-US" sz="2800" dirty="0">
                <a:solidFill>
                  <a:srgbClr val="000099"/>
                </a:solidFill>
              </a:rPr>
              <a:t>No dental care or dentures unless related to a Medicare covered service. </a:t>
            </a:r>
            <a:r>
              <a:rPr lang="en-US" altLang="en-US" sz="2800" dirty="0"/>
              <a:t> Example, dental reconstruction because of and after removal of a tumor. </a:t>
            </a:r>
          </a:p>
          <a:p>
            <a:pPr>
              <a:spcAft>
                <a:spcPts val="1200"/>
              </a:spcAft>
              <a:buClr>
                <a:srgbClr val="540000"/>
              </a:buClr>
              <a:buSzPct val="100000"/>
              <a:buFont typeface="Arial" panose="020B0604020202020204" pitchFamily="34" charset="0"/>
              <a:buAutoNum type="arabicParenR" startAt="4"/>
            </a:pPr>
            <a:r>
              <a:rPr lang="en-US" altLang="en-US" sz="2800" dirty="0">
                <a:solidFill>
                  <a:srgbClr val="000099"/>
                </a:solidFill>
              </a:rPr>
              <a:t>No eyeglasses</a:t>
            </a:r>
            <a:r>
              <a:rPr lang="en-US" altLang="en-US" sz="2800" dirty="0">
                <a:solidFill>
                  <a:srgbClr val="540000"/>
                </a:solidFill>
              </a:rPr>
              <a:t>. </a:t>
            </a:r>
            <a:r>
              <a:rPr lang="en-US" altLang="en-US" sz="2800" dirty="0">
                <a:solidFill>
                  <a:prstClr val="black"/>
                </a:solidFill>
              </a:rPr>
              <a:t>(Exception: one pair of eyeglasses with standard frames or one set of contact lenses after cataract surgery that implants an intraocular lens.)</a:t>
            </a:r>
          </a:p>
          <a:p>
            <a:pPr>
              <a:spcAft>
                <a:spcPts val="1200"/>
              </a:spcAft>
              <a:buClr>
                <a:srgbClr val="540000"/>
              </a:buClr>
              <a:buSzPct val="100000"/>
              <a:buFont typeface="Arial" panose="020B0604020202020204" pitchFamily="34" charset="0"/>
              <a:buAutoNum type="arabicParenR" startAt="4"/>
            </a:pPr>
            <a:r>
              <a:rPr lang="en-US" altLang="en-US" sz="2800" dirty="0">
                <a:solidFill>
                  <a:srgbClr val="000099"/>
                </a:solidFill>
              </a:rPr>
              <a:t>No hearing aids</a:t>
            </a:r>
          </a:p>
          <a:p>
            <a:pPr>
              <a:spcAft>
                <a:spcPts val="1200"/>
              </a:spcAft>
              <a:buClr>
                <a:srgbClr val="540000"/>
              </a:buClr>
              <a:buSzPct val="100000"/>
              <a:buFont typeface="+mj-lt"/>
              <a:buAutoNum type="arabicParenR" startAt="7"/>
            </a:pPr>
            <a:r>
              <a:rPr lang="en-US" altLang="en-US" sz="2800" dirty="0">
                <a:solidFill>
                  <a:srgbClr val="000099"/>
                </a:solidFill>
              </a:rPr>
              <a:t>Routine physical exams </a:t>
            </a:r>
            <a:r>
              <a:rPr lang="en-US" altLang="en-US" sz="2800" dirty="0"/>
              <a:t>(but you do get a yearly wellness visit)</a:t>
            </a:r>
          </a:p>
          <a:p>
            <a:pPr>
              <a:spcAft>
                <a:spcPts val="1200"/>
              </a:spcAft>
              <a:buClr>
                <a:srgbClr val="540000"/>
              </a:buClr>
              <a:buSzPct val="100000"/>
              <a:buFont typeface="Arial" panose="020B0604020202020204" pitchFamily="34" charset="0"/>
              <a:buAutoNum type="arabicParenR" startAt="4"/>
            </a:pPr>
            <a:endParaRPr lang="en-US" altLang="en-US" sz="2800" dirty="0">
              <a:solidFill>
                <a:prstClr val="black"/>
              </a:solidFill>
            </a:endParaRPr>
          </a:p>
          <a:p>
            <a:pPr>
              <a:spcAft>
                <a:spcPts val="1200"/>
              </a:spcAft>
              <a:buClr>
                <a:srgbClr val="540000"/>
              </a:buClr>
              <a:buSzPct val="100000"/>
              <a:buFont typeface="Arial" panose="020B0604020202020204" pitchFamily="34" charset="0"/>
              <a:buAutoNum type="arabicParenR" startAt="4"/>
            </a:pPr>
            <a:endParaRPr lang="en-US" altLang="en-US" sz="2800" dirty="0"/>
          </a:p>
        </p:txBody>
      </p:sp>
      <p:sp>
        <p:nvSpPr>
          <p:cNvPr id="51203" name="Title 1"/>
          <p:cNvSpPr>
            <a:spLocks noGrp="1"/>
          </p:cNvSpPr>
          <p:nvPr>
            <p:ph type="title"/>
          </p:nvPr>
        </p:nvSpPr>
        <p:spPr/>
        <p:txBody>
          <a:bodyPr/>
          <a:lstStyle/>
          <a:p>
            <a:r>
              <a:rPr lang="en-US" altLang="en-US" sz="4800" dirty="0"/>
              <a:t>Not Covered by Medicare</a:t>
            </a:r>
          </a:p>
        </p:txBody>
      </p:sp>
      <p:sp>
        <p:nvSpPr>
          <p:cNvPr id="2" name="Slide Number Placeholder 1">
            <a:extLst>
              <a:ext uri="{FF2B5EF4-FFF2-40B4-BE49-F238E27FC236}">
                <a16:creationId xmlns:a16="http://schemas.microsoft.com/office/drawing/2014/main" id="{FE752827-C125-86D1-F8FE-8EC687A36F18}"/>
              </a:ext>
            </a:extLst>
          </p:cNvPr>
          <p:cNvSpPr>
            <a:spLocks noGrp="1"/>
          </p:cNvSpPr>
          <p:nvPr>
            <p:ph type="sldNum" sz="quarter" idx="4"/>
          </p:nvPr>
        </p:nvSpPr>
        <p:spPr/>
        <p:txBody>
          <a:bodyPr/>
          <a:lstStyle/>
          <a:p>
            <a:fld id="{612C9336-A718-4A9C-A61A-5379812194CD}" type="slidenum">
              <a:rPr lang="en-US" smtClean="0"/>
              <a:t>31</a:t>
            </a:fld>
            <a:endParaRPr lang="en-US" dirty="0"/>
          </a:p>
        </p:txBody>
      </p:sp>
    </p:spTree>
    <p:extLst>
      <p:ext uri="{BB962C8B-B14F-4D97-AF65-F5344CB8AC3E}">
        <p14:creationId xmlns:p14="http://schemas.microsoft.com/office/powerpoint/2010/main" val="714333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fade">
                                      <p:cBhvr>
                                        <p:cTn id="7" dur="5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fade">
                                      <p:cBhvr>
                                        <p:cTn id="12" dur="500"/>
                                        <p:tgtEl>
                                          <p:spTgt spid="51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fade">
                                      <p:cBhvr>
                                        <p:cTn id="17" dur="500"/>
                                        <p:tgtEl>
                                          <p:spTgt spid="51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2">
                                            <p:txEl>
                                              <p:pRg st="3" end="3"/>
                                            </p:txEl>
                                          </p:spTgt>
                                        </p:tgtEl>
                                        <p:attrNameLst>
                                          <p:attrName>style.visibility</p:attrName>
                                        </p:attrNameLst>
                                      </p:cBhvr>
                                      <p:to>
                                        <p:strVal val="visible"/>
                                      </p:to>
                                    </p:set>
                                    <p:animEffect transition="in" filter="fade">
                                      <p:cBhvr>
                                        <p:cTn id="22" dur="500"/>
                                        <p:tgtEl>
                                          <p:spTgt spid="512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457200" y="1828800"/>
            <a:ext cx="9906000" cy="4953000"/>
          </a:xfrm>
          <a:extLst>
            <a:ext uri="{909E8E84-426E-40DD-AFC4-6F175D3DCCD1}">
              <a14:hiddenFill xmlns:a14="http://schemas.microsoft.com/office/drawing/2010/main">
                <a:solidFill>
                  <a:schemeClr val="tx1"/>
                </a:solidFill>
              </a14:hiddenFill>
            </a:ext>
          </a:extLst>
        </p:spPr>
        <p:txBody>
          <a:bodyPr/>
          <a:lstStyle/>
          <a:p>
            <a:pPr>
              <a:spcAft>
                <a:spcPts val="1200"/>
              </a:spcAft>
              <a:buClr>
                <a:srgbClr val="540000"/>
              </a:buClr>
              <a:buSzPct val="100000"/>
              <a:buFont typeface="+mj-lt"/>
              <a:buAutoNum type="arabicParenR" startAt="8"/>
            </a:pPr>
            <a:r>
              <a:rPr lang="en-US" altLang="en-US" sz="2800" dirty="0">
                <a:solidFill>
                  <a:srgbClr val="000099"/>
                </a:solidFill>
              </a:rPr>
              <a:t>Concierge care</a:t>
            </a:r>
          </a:p>
          <a:p>
            <a:pPr>
              <a:spcAft>
                <a:spcPts val="1200"/>
              </a:spcAft>
              <a:buClr>
                <a:srgbClr val="540000"/>
              </a:buClr>
              <a:buSzPct val="100000"/>
              <a:buFont typeface="+mj-lt"/>
              <a:buAutoNum type="arabicParenR" startAt="8"/>
            </a:pPr>
            <a:r>
              <a:rPr lang="en-US" altLang="en-US" sz="2800" dirty="0">
                <a:solidFill>
                  <a:srgbClr val="000099"/>
                </a:solidFill>
              </a:rPr>
              <a:t>Covered services from an opt-out doctor or provider except in case of emergency or urgent need.</a:t>
            </a:r>
          </a:p>
          <a:p>
            <a:pPr>
              <a:spcAft>
                <a:spcPts val="1200"/>
              </a:spcAft>
              <a:buClr>
                <a:srgbClr val="540000"/>
              </a:buClr>
              <a:buSzPct val="100000"/>
              <a:buFont typeface="Arial" panose="020B0604020202020204" pitchFamily="34" charset="0"/>
              <a:buAutoNum type="arabicParenR" startAt="8"/>
            </a:pPr>
            <a:r>
              <a:rPr lang="en-US" altLang="en-US" sz="2800" dirty="0">
                <a:solidFill>
                  <a:srgbClr val="000099"/>
                </a:solidFill>
              </a:rPr>
              <a:t>No Medicare Part A or B deductibles, coinsurance, or copayments</a:t>
            </a:r>
            <a:r>
              <a:rPr lang="en-US" altLang="en-US" sz="2800" dirty="0">
                <a:solidFill>
                  <a:srgbClr val="540000"/>
                </a:solidFill>
              </a:rPr>
              <a:t> </a:t>
            </a:r>
            <a:r>
              <a:rPr lang="en-US" altLang="en-US" sz="2800" dirty="0">
                <a:solidFill>
                  <a:prstClr val="black"/>
                </a:solidFill>
              </a:rPr>
              <a:t>when you get certain health care services.  Note that there are other programs that help low-income beneficiaries pay these items.</a:t>
            </a:r>
            <a:endParaRPr lang="en-US" altLang="en-US" sz="2800" i="1" dirty="0">
              <a:solidFill>
                <a:srgbClr val="540000"/>
              </a:solidFill>
            </a:endParaRPr>
          </a:p>
          <a:p>
            <a:pPr>
              <a:spcAft>
                <a:spcPts val="1200"/>
              </a:spcAft>
              <a:buClr>
                <a:srgbClr val="540000"/>
              </a:buClr>
              <a:buSzPct val="100000"/>
              <a:buFont typeface="Arial" panose="020B0604020202020204" pitchFamily="34" charset="0"/>
              <a:buAutoNum type="arabicParenR" startAt="6"/>
            </a:pPr>
            <a:endParaRPr lang="en-US" altLang="en-US" sz="2800" dirty="0">
              <a:solidFill>
                <a:srgbClr val="540000"/>
              </a:solidFill>
            </a:endParaRPr>
          </a:p>
        </p:txBody>
      </p:sp>
      <p:sp>
        <p:nvSpPr>
          <p:cNvPr id="52227" name="Title 1"/>
          <p:cNvSpPr>
            <a:spLocks noGrp="1"/>
          </p:cNvSpPr>
          <p:nvPr>
            <p:ph type="title"/>
          </p:nvPr>
        </p:nvSpPr>
        <p:spPr/>
        <p:txBody>
          <a:bodyPr/>
          <a:lstStyle/>
          <a:p>
            <a:r>
              <a:rPr lang="en-US" altLang="en-US" sz="4800" dirty="0"/>
              <a:t>Not Covered by Medicare</a:t>
            </a:r>
          </a:p>
        </p:txBody>
      </p:sp>
      <p:sp>
        <p:nvSpPr>
          <p:cNvPr id="2" name="Slide Number Placeholder 1">
            <a:extLst>
              <a:ext uri="{FF2B5EF4-FFF2-40B4-BE49-F238E27FC236}">
                <a16:creationId xmlns:a16="http://schemas.microsoft.com/office/drawing/2014/main" id="{003BA088-9A80-5912-BD61-3F9DFCD447B7}"/>
              </a:ext>
            </a:extLst>
          </p:cNvPr>
          <p:cNvSpPr>
            <a:spLocks noGrp="1"/>
          </p:cNvSpPr>
          <p:nvPr>
            <p:ph type="sldNum" sz="quarter" idx="4"/>
          </p:nvPr>
        </p:nvSpPr>
        <p:spPr/>
        <p:txBody>
          <a:bodyPr/>
          <a:lstStyle/>
          <a:p>
            <a:fld id="{612C9336-A718-4A9C-A61A-5379812194CD}" type="slidenum">
              <a:rPr lang="en-US" smtClean="0"/>
              <a:t>32</a:t>
            </a:fld>
            <a:endParaRPr lang="en-US" dirty="0"/>
          </a:p>
        </p:txBody>
      </p:sp>
    </p:spTree>
    <p:extLst>
      <p:ext uri="{BB962C8B-B14F-4D97-AF65-F5344CB8AC3E}">
        <p14:creationId xmlns:p14="http://schemas.microsoft.com/office/powerpoint/2010/main" val="1447706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500"/>
                                        <p:tgtEl>
                                          <p:spTgt spid="52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fade">
                                      <p:cBhvr>
                                        <p:cTn id="12" dur="500"/>
                                        <p:tgtEl>
                                          <p:spTgt spid="52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fade">
                                      <p:cBhvr>
                                        <p:cTn id="17" dur="500"/>
                                        <p:tgtEl>
                                          <p:spTgt spid="522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437583-964F-DD80-B838-B08A4EAA95CD}"/>
              </a:ext>
            </a:extLst>
          </p:cNvPr>
          <p:cNvPicPr>
            <a:picLocks noChangeAspect="1"/>
          </p:cNvPicPr>
          <p:nvPr/>
        </p:nvPicPr>
        <p:blipFill>
          <a:blip r:embed="rId3"/>
          <a:srcRect t="5555"/>
          <a:stretch/>
        </p:blipFill>
        <p:spPr>
          <a:xfrm>
            <a:off x="0" y="394952"/>
            <a:ext cx="10426249" cy="6477000"/>
          </a:xfrm>
          <a:prstGeom prst="rect">
            <a:avLst/>
          </a:prstGeom>
        </p:spPr>
      </p:pic>
      <p:sp>
        <p:nvSpPr>
          <p:cNvPr id="53250" name="Rectangle 2"/>
          <p:cNvSpPr>
            <a:spLocks noGrp="1" noChangeArrowheads="1"/>
          </p:cNvSpPr>
          <p:nvPr>
            <p:ph type="title"/>
          </p:nvPr>
        </p:nvSpPr>
        <p:spPr>
          <a:xfrm>
            <a:off x="6096000" y="2362200"/>
            <a:ext cx="5851031" cy="1066800"/>
          </a:xfrm>
        </p:spPr>
        <p:txBody>
          <a:bodyPr/>
          <a:lstStyle/>
          <a:p>
            <a:pPr eaLnBrk="1" hangingPunct="1"/>
            <a:r>
              <a:rPr lang="en-US" altLang="en-US" sz="2800" dirty="0">
                <a:solidFill>
                  <a:schemeClr val="tx1"/>
                </a:solidFill>
                <a:hlinkClick r:id="rId4"/>
              </a:rPr>
              <a:t>https://www.medicare.gov/coverage</a:t>
            </a:r>
            <a:r>
              <a:rPr lang="en-US" altLang="en-US" sz="2800" dirty="0">
                <a:solidFill>
                  <a:schemeClr val="tx1"/>
                </a:solidFill>
              </a:rPr>
              <a:t> </a:t>
            </a:r>
          </a:p>
        </p:txBody>
      </p:sp>
      <p:sp>
        <p:nvSpPr>
          <p:cNvPr id="53252" name="Line 4"/>
          <p:cNvSpPr>
            <a:spLocks noChangeShapeType="1"/>
          </p:cNvSpPr>
          <p:nvPr/>
        </p:nvSpPr>
        <p:spPr bwMode="auto">
          <a:xfrm>
            <a:off x="6248400" y="2667000"/>
            <a:ext cx="1524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Slide Number Placeholder 1">
            <a:extLst>
              <a:ext uri="{FF2B5EF4-FFF2-40B4-BE49-F238E27FC236}">
                <a16:creationId xmlns:a16="http://schemas.microsoft.com/office/drawing/2014/main" id="{A6B84F3F-41E8-BC08-E2F5-23B9B500785B}"/>
              </a:ext>
            </a:extLst>
          </p:cNvPr>
          <p:cNvSpPr>
            <a:spLocks noGrp="1"/>
          </p:cNvSpPr>
          <p:nvPr>
            <p:ph type="sldNum" sz="quarter" idx="4"/>
          </p:nvPr>
        </p:nvSpPr>
        <p:spPr/>
        <p:txBody>
          <a:bodyPr/>
          <a:lstStyle/>
          <a:p>
            <a:fld id="{612C9336-A718-4A9C-A61A-5379812194CD}" type="slidenum">
              <a:rPr lang="en-US" smtClean="0"/>
              <a:t>33</a:t>
            </a:fld>
            <a:endParaRPr lang="en-US" dirty="0"/>
          </a:p>
        </p:txBody>
      </p:sp>
    </p:spTree>
    <p:extLst>
      <p:ext uri="{BB962C8B-B14F-4D97-AF65-F5344CB8AC3E}">
        <p14:creationId xmlns:p14="http://schemas.microsoft.com/office/powerpoint/2010/main" val="16732965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25C3AA-74B5-21BB-0845-B7A940E36481}"/>
              </a:ext>
            </a:extLst>
          </p:cNvPr>
          <p:cNvSpPr>
            <a:spLocks noGrp="1"/>
          </p:cNvSpPr>
          <p:nvPr>
            <p:ph type="title"/>
          </p:nvPr>
        </p:nvSpPr>
        <p:spPr>
          <a:xfrm>
            <a:off x="9160691" y="838200"/>
            <a:ext cx="2794000" cy="685800"/>
          </a:xfrm>
        </p:spPr>
        <p:txBody>
          <a:bodyPr/>
          <a:lstStyle/>
          <a:p>
            <a:r>
              <a:rPr lang="en-US" dirty="0"/>
              <a:t>#1 Poll Slide</a:t>
            </a:r>
          </a:p>
        </p:txBody>
      </p:sp>
      <p:sp>
        <p:nvSpPr>
          <p:cNvPr id="2" name="Slide Number Placeholder 1">
            <a:extLst>
              <a:ext uri="{FF2B5EF4-FFF2-40B4-BE49-F238E27FC236}">
                <a16:creationId xmlns:a16="http://schemas.microsoft.com/office/drawing/2014/main" id="{14C7B05B-9870-9B52-719F-8F82C6211C31}"/>
              </a:ext>
            </a:extLst>
          </p:cNvPr>
          <p:cNvSpPr>
            <a:spLocks noGrp="1"/>
          </p:cNvSpPr>
          <p:nvPr>
            <p:ph type="sldNum" sz="quarter" idx="4"/>
          </p:nvPr>
        </p:nvSpPr>
        <p:spPr/>
        <p:txBody>
          <a:bodyPr/>
          <a:lstStyle/>
          <a:p>
            <a:pPr>
              <a:defRPr/>
            </a:pPr>
            <a:fld id="{15156574-C885-4E41-A56A-08A66312CA5D}" type="slidenum">
              <a:rPr lang="en-US" smtClean="0">
                <a:solidFill>
                  <a:prstClr val="black"/>
                </a:solidFill>
              </a:rPr>
              <a:pPr>
                <a:defRPr/>
              </a:pPr>
              <a:t>34</a:t>
            </a:fld>
            <a:endParaRPr lang="en-US" dirty="0">
              <a:solidFill>
                <a:prstClr val="black"/>
              </a:solidFill>
            </a:endParaRPr>
          </a:p>
        </p:txBody>
      </p:sp>
      <p:sp>
        <p:nvSpPr>
          <p:cNvPr id="10" name="TextBox 9">
            <a:extLst>
              <a:ext uri="{FF2B5EF4-FFF2-40B4-BE49-F238E27FC236}">
                <a16:creationId xmlns:a16="http://schemas.microsoft.com/office/drawing/2014/main" id="{37120D97-40E0-392C-FC1C-83515383DBEA}"/>
              </a:ext>
            </a:extLst>
          </p:cNvPr>
          <p:cNvSpPr txBox="1"/>
          <p:nvPr/>
        </p:nvSpPr>
        <p:spPr>
          <a:xfrm>
            <a:off x="9525000" y="3164681"/>
            <a:ext cx="2220685" cy="3693319"/>
          </a:xfrm>
          <a:prstGeom prst="rect">
            <a:avLst/>
          </a:prstGeom>
          <a:noFill/>
        </p:spPr>
        <p:txBody>
          <a:bodyPr wrap="square">
            <a:spAutoFit/>
          </a:bodyPr>
          <a:lstStyle/>
          <a:p>
            <a:pPr algn="l" fontAlgn="base"/>
            <a:r>
              <a:rPr lang="en-US" b="0" i="0" dirty="0">
                <a:solidFill>
                  <a:srgbClr val="000000"/>
                </a:solidFill>
                <a:effectLst/>
                <a:latin typeface="inherit"/>
              </a:rPr>
              <a:t>Address of John F. Kennedy at medical care for the aged rally, New York, 20 May 1962, </a:t>
            </a:r>
            <a:endParaRPr lang="en-US" dirty="0">
              <a:solidFill>
                <a:srgbClr val="A80E1B"/>
              </a:solidFill>
              <a:latin typeface="inherit"/>
            </a:endParaRPr>
          </a:p>
          <a:p>
            <a:pPr algn="l" fontAlgn="base"/>
            <a:endParaRPr lang="en-US" dirty="0">
              <a:solidFill>
                <a:srgbClr val="A80E1B"/>
              </a:solidFill>
              <a:latin typeface="inherit"/>
            </a:endParaRPr>
          </a:p>
          <a:p>
            <a:pPr algn="l" fontAlgn="base"/>
            <a:r>
              <a:rPr lang="en-US" b="0" i="0" dirty="0">
                <a:solidFill>
                  <a:srgbClr val="000000"/>
                </a:solidFill>
                <a:effectLst/>
                <a:latin typeface="inherit"/>
                <a:hlinkClick r:id="rId2"/>
              </a:rPr>
              <a:t>https://www.jfklibrary.org/asset-viewer/archives/jfkpof-038-023#?image_identifier=JFKPOF-038-023-p0007</a:t>
            </a:r>
            <a:r>
              <a:rPr lang="en-US" b="0" i="0" dirty="0">
                <a:solidFill>
                  <a:srgbClr val="A80E1B"/>
                </a:solidFill>
                <a:effectLst/>
                <a:latin typeface="inherit"/>
              </a:rPr>
              <a:t> </a:t>
            </a:r>
            <a:endParaRPr lang="en-US" b="0" i="0" dirty="0">
              <a:solidFill>
                <a:srgbClr val="000000"/>
              </a:solidFill>
              <a:effectLst/>
              <a:latin typeface="inherit"/>
            </a:endParaRPr>
          </a:p>
        </p:txBody>
      </p:sp>
      <p:pic>
        <p:nvPicPr>
          <p:cNvPr id="12" name="Picture 11">
            <a:extLst>
              <a:ext uri="{FF2B5EF4-FFF2-40B4-BE49-F238E27FC236}">
                <a16:creationId xmlns:a16="http://schemas.microsoft.com/office/drawing/2014/main" id="{7F738C19-657E-F227-FB6C-85D2402B8414}"/>
              </a:ext>
            </a:extLst>
          </p:cNvPr>
          <p:cNvPicPr>
            <a:picLocks noChangeAspect="1"/>
          </p:cNvPicPr>
          <p:nvPr/>
        </p:nvPicPr>
        <p:blipFill>
          <a:blip r:embed="rId3"/>
          <a:srcRect b="5501"/>
          <a:stretch/>
        </p:blipFill>
        <p:spPr>
          <a:xfrm>
            <a:off x="0" y="816402"/>
            <a:ext cx="4707412" cy="6063369"/>
          </a:xfrm>
          <a:prstGeom prst="rect">
            <a:avLst/>
          </a:prstGeom>
        </p:spPr>
      </p:pic>
      <p:pic>
        <p:nvPicPr>
          <p:cNvPr id="14" name="Picture 13">
            <a:extLst>
              <a:ext uri="{FF2B5EF4-FFF2-40B4-BE49-F238E27FC236}">
                <a16:creationId xmlns:a16="http://schemas.microsoft.com/office/drawing/2014/main" id="{B991ECB7-D209-739B-68BB-447E7F7B4A14}"/>
              </a:ext>
            </a:extLst>
          </p:cNvPr>
          <p:cNvPicPr>
            <a:picLocks noChangeAspect="1"/>
          </p:cNvPicPr>
          <p:nvPr/>
        </p:nvPicPr>
        <p:blipFill>
          <a:blip r:embed="rId4"/>
          <a:stretch>
            <a:fillRect/>
          </a:stretch>
        </p:blipFill>
        <p:spPr>
          <a:xfrm>
            <a:off x="4653170" y="816402"/>
            <a:ext cx="4344400" cy="6041598"/>
          </a:xfrm>
          <a:prstGeom prst="rect">
            <a:avLst/>
          </a:prstGeom>
        </p:spPr>
      </p:pic>
    </p:spTree>
    <p:extLst>
      <p:ext uri="{BB962C8B-B14F-4D97-AF65-F5344CB8AC3E}">
        <p14:creationId xmlns:p14="http://schemas.microsoft.com/office/powerpoint/2010/main" val="4078453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5400" dirty="0"/>
              <a:t>Medicare Part B Costs</a:t>
            </a:r>
          </a:p>
        </p:txBody>
      </p:sp>
      <p:sp>
        <p:nvSpPr>
          <p:cNvPr id="6147" name="Rectangle 3"/>
          <p:cNvSpPr>
            <a:spLocks noGrp="1" noChangeArrowheads="1"/>
          </p:cNvSpPr>
          <p:nvPr>
            <p:ph type="body" idx="1"/>
          </p:nvPr>
        </p:nvSpPr>
        <p:spPr>
          <a:xfrm>
            <a:off x="457200" y="1524000"/>
            <a:ext cx="11201400" cy="4876800"/>
          </a:xfrm>
        </p:spPr>
        <p:txBody>
          <a:bodyPr/>
          <a:lstStyle/>
          <a:p>
            <a:pPr marL="514350" lvl="1">
              <a:spcBef>
                <a:spcPts val="600"/>
              </a:spcBef>
              <a:spcAft>
                <a:spcPts val="600"/>
              </a:spcAft>
              <a:buClr>
                <a:srgbClr val="540000"/>
              </a:buClr>
              <a:buSzPct val="100000"/>
              <a:buFont typeface="+mj-lt"/>
              <a:buAutoNum type="arabicParenR"/>
              <a:defRPr/>
            </a:pPr>
            <a:r>
              <a:rPr lang="en-US" sz="3200" dirty="0"/>
              <a:t>Co-payments</a:t>
            </a:r>
            <a:endParaRPr lang="en-US" dirty="0"/>
          </a:p>
          <a:p>
            <a:pPr marL="914400" lvl="1" indent="-400050">
              <a:spcBef>
                <a:spcPts val="600"/>
              </a:spcBef>
              <a:spcAft>
                <a:spcPts val="600"/>
              </a:spcAft>
              <a:buClr>
                <a:srgbClr val="540000"/>
              </a:buClr>
              <a:buSzPct val="125000"/>
              <a:buFont typeface="Arial" pitchFamily="34" charset="0"/>
              <a:buChar char="•"/>
              <a:defRPr/>
            </a:pPr>
            <a:r>
              <a:rPr lang="en-US" dirty="0"/>
              <a:t>Medicare Part B pays 80% of the Medicare approved charge for a Part B service. Beneficiary pays remaining 20%.</a:t>
            </a:r>
          </a:p>
          <a:p>
            <a:pPr marL="1371600" lvl="2" indent="-400050">
              <a:spcBef>
                <a:spcPts val="600"/>
              </a:spcBef>
              <a:spcAft>
                <a:spcPts val="600"/>
              </a:spcAft>
              <a:buClr>
                <a:srgbClr val="540000"/>
              </a:buClr>
              <a:buSzPct val="125000"/>
              <a:buFont typeface="Arial" pitchFamily="34" charset="0"/>
              <a:buChar char="•"/>
              <a:defRPr/>
            </a:pPr>
            <a:r>
              <a:rPr lang="en-US" dirty="0"/>
              <a:t>The 20% co-payment may be substantial if the services are diagnostic tests, surgeon’s fees or outpatient hospital treatments (radiation, chemotherapy or dialysis treatments).</a:t>
            </a:r>
          </a:p>
          <a:p>
            <a:pPr marL="914400" lvl="1" indent="-400050">
              <a:spcBef>
                <a:spcPts val="600"/>
              </a:spcBef>
              <a:spcAft>
                <a:spcPts val="600"/>
              </a:spcAft>
              <a:buClr>
                <a:srgbClr val="540000"/>
              </a:buClr>
              <a:buSzPct val="125000"/>
              <a:buFont typeface="Arial" pitchFamily="34" charset="0"/>
              <a:buChar char="•"/>
              <a:defRPr/>
            </a:pPr>
            <a:r>
              <a:rPr lang="en-US" altLang="en-US" dirty="0"/>
              <a:t>The Part B deductible of $240 and monthly premium of $174.70 (2024) are indexed to increase each year by the annual cost increase of Part B program.</a:t>
            </a:r>
          </a:p>
          <a:p>
            <a:pPr marL="914400" lvl="1" indent="-400050">
              <a:spcBef>
                <a:spcPts val="600"/>
              </a:spcBef>
              <a:spcAft>
                <a:spcPts val="600"/>
              </a:spcAft>
              <a:buClr>
                <a:srgbClr val="540000"/>
              </a:buClr>
              <a:buSzPct val="125000"/>
              <a:buFont typeface="Arial" pitchFamily="34" charset="0"/>
              <a:buChar char="•"/>
              <a:defRPr/>
            </a:pPr>
            <a:endParaRPr lang="en-US" dirty="0"/>
          </a:p>
        </p:txBody>
      </p:sp>
      <p:sp>
        <p:nvSpPr>
          <p:cNvPr id="2" name="Slide Number Placeholder 1">
            <a:extLst>
              <a:ext uri="{FF2B5EF4-FFF2-40B4-BE49-F238E27FC236}">
                <a16:creationId xmlns:a16="http://schemas.microsoft.com/office/drawing/2014/main" id="{87D22580-E119-2838-99B5-A9F3ACB5AAAA}"/>
              </a:ext>
            </a:extLst>
          </p:cNvPr>
          <p:cNvSpPr>
            <a:spLocks noGrp="1"/>
          </p:cNvSpPr>
          <p:nvPr>
            <p:ph type="sldNum" sz="quarter" idx="4"/>
          </p:nvPr>
        </p:nvSpPr>
        <p:spPr/>
        <p:txBody>
          <a:bodyPr/>
          <a:lstStyle/>
          <a:p>
            <a:fld id="{612C9336-A718-4A9C-A61A-5379812194CD}" type="slidenum">
              <a:rPr lang="en-US" smtClean="0"/>
              <a:t>35</a:t>
            </a:fld>
            <a:endParaRPr lang="en-US" dirty="0"/>
          </a:p>
        </p:txBody>
      </p:sp>
    </p:spTree>
    <p:extLst>
      <p:ext uri="{BB962C8B-B14F-4D97-AF65-F5344CB8AC3E}">
        <p14:creationId xmlns:p14="http://schemas.microsoft.com/office/powerpoint/2010/main" val="327017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457200" y="1676400"/>
            <a:ext cx="11353800" cy="4343400"/>
          </a:xfrm>
          <a:extLst>
            <a:ext uri="{909E8E84-426E-40DD-AFC4-6F175D3DCCD1}">
              <a14:hiddenFill xmlns:a14="http://schemas.microsoft.com/office/drawing/2010/main">
                <a:solidFill>
                  <a:schemeClr val="tx1"/>
                </a:solidFill>
              </a14:hiddenFill>
            </a:ext>
          </a:extLst>
        </p:spPr>
        <p:txBody>
          <a:bodyPr/>
          <a:lstStyle/>
          <a:p>
            <a:pPr>
              <a:spcAft>
                <a:spcPts val="1200"/>
              </a:spcAft>
              <a:buClr>
                <a:srgbClr val="540000"/>
              </a:buClr>
              <a:buSzPct val="100000"/>
              <a:buFont typeface="Arial" panose="020B0604020202020204" pitchFamily="34" charset="0"/>
              <a:buAutoNum type="arabicParenR"/>
            </a:pPr>
            <a:r>
              <a:rPr lang="en-US" altLang="en-US" dirty="0"/>
              <a:t>Medicare Advantage Plans (MAPs) are managed care health plans that are approved by Medicare and run by private, for-profit companies.</a:t>
            </a:r>
          </a:p>
          <a:p>
            <a:pPr>
              <a:spcAft>
                <a:spcPts val="1200"/>
              </a:spcAft>
              <a:buClr>
                <a:srgbClr val="540000"/>
              </a:buClr>
              <a:buSzPct val="100000"/>
              <a:buFont typeface="Arial" panose="020B0604020202020204" pitchFamily="34" charset="0"/>
              <a:buAutoNum type="arabicParenR"/>
            </a:pPr>
            <a:r>
              <a:rPr lang="en-US" altLang="en-US" dirty="0"/>
              <a:t>Enrollment in a MAP is voluntary and in lieu of Original Medicare program Parts A and B, and sometimes Part D prescription drug coverage.</a:t>
            </a:r>
          </a:p>
          <a:p>
            <a:pPr>
              <a:spcAft>
                <a:spcPts val="1200"/>
              </a:spcAft>
              <a:buClr>
                <a:srgbClr val="540000"/>
              </a:buClr>
              <a:buSzPct val="100000"/>
              <a:buFont typeface="Arial" panose="020B0604020202020204" pitchFamily="34" charset="0"/>
              <a:buAutoNum type="arabicParenR"/>
            </a:pPr>
            <a:endParaRPr lang="en-US" altLang="en-US" dirty="0"/>
          </a:p>
        </p:txBody>
      </p:sp>
      <p:sp>
        <p:nvSpPr>
          <p:cNvPr id="65539" name="Title 1"/>
          <p:cNvSpPr>
            <a:spLocks noGrp="1"/>
          </p:cNvSpPr>
          <p:nvPr>
            <p:ph type="title"/>
          </p:nvPr>
        </p:nvSpPr>
        <p:spPr/>
        <p:txBody>
          <a:bodyPr/>
          <a:lstStyle/>
          <a:p>
            <a:r>
              <a:rPr lang="en-US" altLang="en-US" sz="4400" dirty="0"/>
              <a:t>Part C Medicare Advantage Plans (MAPs)</a:t>
            </a:r>
          </a:p>
        </p:txBody>
      </p:sp>
      <p:sp>
        <p:nvSpPr>
          <p:cNvPr id="2" name="Slide Number Placeholder 1">
            <a:extLst>
              <a:ext uri="{FF2B5EF4-FFF2-40B4-BE49-F238E27FC236}">
                <a16:creationId xmlns:a16="http://schemas.microsoft.com/office/drawing/2014/main" id="{7010C95B-1172-85D0-EE77-99AA406BEB78}"/>
              </a:ext>
            </a:extLst>
          </p:cNvPr>
          <p:cNvSpPr>
            <a:spLocks noGrp="1"/>
          </p:cNvSpPr>
          <p:nvPr>
            <p:ph type="sldNum" sz="quarter" idx="4"/>
          </p:nvPr>
        </p:nvSpPr>
        <p:spPr/>
        <p:txBody>
          <a:bodyPr/>
          <a:lstStyle/>
          <a:p>
            <a:fld id="{612C9336-A718-4A9C-A61A-5379812194CD}" type="slidenum">
              <a:rPr lang="en-US" smtClean="0"/>
              <a:t>36</a:t>
            </a:fld>
            <a:endParaRPr lang="en-US" dirty="0"/>
          </a:p>
        </p:txBody>
      </p:sp>
    </p:spTree>
    <p:extLst>
      <p:ext uri="{BB962C8B-B14F-4D97-AF65-F5344CB8AC3E}">
        <p14:creationId xmlns:p14="http://schemas.microsoft.com/office/powerpoint/2010/main" val="214907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500"/>
                                        <p:tgtEl>
                                          <p:spTgt spid="655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fade">
                                      <p:cBhvr>
                                        <p:cTn id="12" dur="500"/>
                                        <p:tgtEl>
                                          <p:spTgt spid="655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685800" y="1676400"/>
            <a:ext cx="10515600" cy="4343400"/>
          </a:xfrm>
          <a:extLst>
            <a:ext uri="{909E8E84-426E-40DD-AFC4-6F175D3DCCD1}">
              <a14:hiddenFill xmlns:a14="http://schemas.microsoft.com/office/drawing/2010/main">
                <a:solidFill>
                  <a:schemeClr val="tx1"/>
                </a:solidFill>
              </a14:hiddenFill>
            </a:ext>
          </a:extLst>
        </p:spPr>
        <p:txBody>
          <a:bodyPr/>
          <a:lstStyle/>
          <a:p>
            <a:pPr>
              <a:spcAft>
                <a:spcPts val="1800"/>
              </a:spcAft>
              <a:buClr>
                <a:srgbClr val="540000"/>
              </a:buClr>
              <a:buSzPct val="100000"/>
              <a:buFont typeface="Arial" panose="020B0604020202020204" pitchFamily="34" charset="0"/>
              <a:buAutoNum type="arabicParenR" startAt="3"/>
            </a:pPr>
            <a:r>
              <a:rPr lang="en-US" altLang="en-US" dirty="0"/>
              <a:t>All Medicare managed care options must provide beneficiaries with same medical coverage available under Original Medicare Part A and B.</a:t>
            </a:r>
          </a:p>
          <a:p>
            <a:pPr>
              <a:spcAft>
                <a:spcPts val="1800"/>
              </a:spcAft>
              <a:buClr>
                <a:srgbClr val="540000"/>
              </a:buClr>
              <a:buSzPct val="100000"/>
              <a:buFont typeface="Arial" panose="020B0604020202020204" pitchFamily="34" charset="0"/>
              <a:buAutoNum type="arabicParenR" startAt="3"/>
            </a:pPr>
            <a:r>
              <a:rPr lang="en-US" altLang="en-US" dirty="0"/>
              <a:t>Enrollees must get all their Medicare-covered services through the MAP which can include prescription drug coverage.</a:t>
            </a:r>
          </a:p>
          <a:p>
            <a:pPr>
              <a:spcAft>
                <a:spcPts val="1200"/>
              </a:spcAft>
              <a:buClr>
                <a:srgbClr val="540000"/>
              </a:buClr>
              <a:buSzPct val="100000"/>
              <a:buFont typeface="Arial" panose="020B0604020202020204" pitchFamily="34" charset="0"/>
              <a:buAutoNum type="arabicParenR" startAt="3"/>
            </a:pPr>
            <a:endParaRPr lang="en-US" altLang="en-US" dirty="0"/>
          </a:p>
        </p:txBody>
      </p:sp>
      <p:sp>
        <p:nvSpPr>
          <p:cNvPr id="66563" name="Title 1"/>
          <p:cNvSpPr>
            <a:spLocks noGrp="1"/>
          </p:cNvSpPr>
          <p:nvPr>
            <p:ph type="title"/>
          </p:nvPr>
        </p:nvSpPr>
        <p:spPr/>
        <p:txBody>
          <a:bodyPr/>
          <a:lstStyle/>
          <a:p>
            <a:r>
              <a:rPr lang="en-US" altLang="en-US" sz="4800" dirty="0"/>
              <a:t>Medicare Advantage Plans</a:t>
            </a:r>
            <a:br>
              <a:rPr lang="en-US" altLang="en-US" sz="4800" dirty="0"/>
            </a:br>
            <a:endParaRPr lang="en-US" altLang="en-US" sz="4800" dirty="0"/>
          </a:p>
        </p:txBody>
      </p:sp>
      <p:sp>
        <p:nvSpPr>
          <p:cNvPr id="2" name="Slide Number Placeholder 1">
            <a:extLst>
              <a:ext uri="{FF2B5EF4-FFF2-40B4-BE49-F238E27FC236}">
                <a16:creationId xmlns:a16="http://schemas.microsoft.com/office/drawing/2014/main" id="{679E8419-B028-21A8-366B-A81B032853DB}"/>
              </a:ext>
            </a:extLst>
          </p:cNvPr>
          <p:cNvSpPr>
            <a:spLocks noGrp="1"/>
          </p:cNvSpPr>
          <p:nvPr>
            <p:ph type="sldNum" sz="quarter" idx="4"/>
          </p:nvPr>
        </p:nvSpPr>
        <p:spPr/>
        <p:txBody>
          <a:bodyPr/>
          <a:lstStyle/>
          <a:p>
            <a:fld id="{612C9336-A718-4A9C-A61A-5379812194CD}" type="slidenum">
              <a:rPr lang="en-US" smtClean="0"/>
              <a:t>37</a:t>
            </a:fld>
            <a:endParaRPr lang="en-US" dirty="0"/>
          </a:p>
        </p:txBody>
      </p:sp>
    </p:spTree>
    <p:extLst>
      <p:ext uri="{BB962C8B-B14F-4D97-AF65-F5344CB8AC3E}">
        <p14:creationId xmlns:p14="http://schemas.microsoft.com/office/powerpoint/2010/main" val="751752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fade">
                                      <p:cBhvr>
                                        <p:cTn id="7" dur="500"/>
                                        <p:tgtEl>
                                          <p:spTgt spid="66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562">
                                            <p:txEl>
                                              <p:pRg st="1" end="1"/>
                                            </p:txEl>
                                          </p:spTgt>
                                        </p:tgtEl>
                                        <p:attrNameLst>
                                          <p:attrName>style.visibility</p:attrName>
                                        </p:attrNameLst>
                                      </p:cBhvr>
                                      <p:to>
                                        <p:strVal val="visible"/>
                                      </p:to>
                                    </p:set>
                                    <p:animEffect transition="in" filter="fade">
                                      <p:cBhvr>
                                        <p:cTn id="12" dur="500"/>
                                        <p:tgtEl>
                                          <p:spTgt spid="665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762000" y="1524000"/>
            <a:ext cx="10820400" cy="4495800"/>
          </a:xfrm>
          <a:extLst>
            <a:ext uri="{909E8E84-426E-40DD-AFC4-6F175D3DCCD1}">
              <a14:hiddenFill xmlns:a14="http://schemas.microsoft.com/office/drawing/2010/main">
                <a:solidFill>
                  <a:schemeClr val="tx1"/>
                </a:solidFill>
              </a14:hiddenFill>
            </a:ext>
          </a:extLst>
        </p:spPr>
        <p:txBody>
          <a:bodyPr/>
          <a:lstStyle/>
          <a:p>
            <a:pPr>
              <a:spcAft>
                <a:spcPts val="1800"/>
              </a:spcAft>
              <a:buClr>
                <a:srgbClr val="540000"/>
              </a:buClr>
              <a:buSzPct val="100000"/>
              <a:buFont typeface="+mj-lt"/>
              <a:buAutoNum type="arabicParenR" startAt="5"/>
              <a:defRPr/>
            </a:pPr>
            <a:r>
              <a:rPr lang="en-US" dirty="0">
                <a:latin typeface="+mj-lt"/>
              </a:rPr>
              <a:t>Some MAPs require enrollees to see network doctors, be admitted only to network hospitals, </a:t>
            </a:r>
            <a:r>
              <a:rPr lang="en-US" dirty="0"/>
              <a:t>get prior approval from the plan before seeing a specialist, having surgery or being hospitalized unless an emergency.</a:t>
            </a:r>
            <a:endParaRPr lang="en-US" dirty="0">
              <a:latin typeface="Tahoma" charset="0"/>
            </a:endParaRPr>
          </a:p>
          <a:p>
            <a:pPr>
              <a:spcAft>
                <a:spcPts val="1800"/>
              </a:spcAft>
              <a:buClr>
                <a:srgbClr val="540000"/>
              </a:buClr>
              <a:buSzPct val="100000"/>
              <a:buFont typeface="+mj-lt"/>
              <a:buAutoNum type="arabicParenR" startAt="5"/>
              <a:defRPr/>
            </a:pPr>
            <a:r>
              <a:rPr lang="en-US" dirty="0">
                <a:latin typeface="+mj-lt"/>
              </a:rPr>
              <a:t>However, out-of-network emergency care must be covered anywhere in the U.S.</a:t>
            </a:r>
          </a:p>
          <a:p>
            <a:pPr marL="0" indent="0">
              <a:spcAft>
                <a:spcPts val="1200"/>
              </a:spcAft>
              <a:buClr>
                <a:srgbClr val="540000"/>
              </a:buClr>
              <a:buSzPct val="100000"/>
              <a:buNone/>
              <a:defRPr/>
            </a:pPr>
            <a:endParaRPr lang="en-US" dirty="0"/>
          </a:p>
        </p:txBody>
      </p:sp>
      <p:sp>
        <p:nvSpPr>
          <p:cNvPr id="67587"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D318AE3D-766D-9D62-1EE2-AC141D1DFA11}"/>
              </a:ext>
            </a:extLst>
          </p:cNvPr>
          <p:cNvSpPr>
            <a:spLocks noGrp="1"/>
          </p:cNvSpPr>
          <p:nvPr>
            <p:ph type="sldNum" sz="quarter" idx="4"/>
          </p:nvPr>
        </p:nvSpPr>
        <p:spPr/>
        <p:txBody>
          <a:bodyPr/>
          <a:lstStyle/>
          <a:p>
            <a:fld id="{612C9336-A718-4A9C-A61A-5379812194CD}" type="slidenum">
              <a:rPr lang="en-US" smtClean="0"/>
              <a:t>38</a:t>
            </a:fld>
            <a:endParaRPr lang="en-US" dirty="0"/>
          </a:p>
        </p:txBody>
      </p:sp>
    </p:spTree>
    <p:extLst>
      <p:ext uri="{BB962C8B-B14F-4D97-AF65-F5344CB8AC3E}">
        <p14:creationId xmlns:p14="http://schemas.microsoft.com/office/powerpoint/2010/main" val="3389123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fade">
                                      <p:cBhvr>
                                        <p:cTn id="7" dur="500"/>
                                        <p:tgtEl>
                                          <p:spTgt spid="272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387">
                                            <p:txEl>
                                              <p:pRg st="1" end="1"/>
                                            </p:txEl>
                                          </p:spTgt>
                                        </p:tgtEl>
                                        <p:attrNameLst>
                                          <p:attrName>style.visibility</p:attrName>
                                        </p:attrNameLst>
                                      </p:cBhvr>
                                      <p:to>
                                        <p:strVal val="visible"/>
                                      </p:to>
                                    </p:set>
                                    <p:animEffect transition="in" filter="fade">
                                      <p:cBhvr>
                                        <p:cTn id="12" dur="500"/>
                                        <p:tgtEl>
                                          <p:spTgt spid="272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914400" y="1447800"/>
            <a:ext cx="10363200" cy="5029200"/>
          </a:xfrm>
          <a:extLst>
            <a:ext uri="{909E8E84-426E-40DD-AFC4-6F175D3DCCD1}">
              <a14:hiddenFill xmlns:a14="http://schemas.microsoft.com/office/drawing/2010/main">
                <a:solidFill>
                  <a:schemeClr val="tx1"/>
                </a:solidFill>
              </a14:hiddenFill>
            </a:ext>
          </a:extLst>
        </p:spPr>
        <p:txBody>
          <a:bodyPr/>
          <a:lstStyle/>
          <a:p>
            <a:pPr>
              <a:spcAft>
                <a:spcPts val="1800"/>
              </a:spcAft>
              <a:buClr>
                <a:srgbClr val="540000"/>
              </a:buClr>
              <a:buSzPct val="100000"/>
              <a:buFont typeface="Wingdings" panose="05000000000000000000" pitchFamily="2" charset="2"/>
              <a:buChar char="ü"/>
              <a:defRPr/>
            </a:pPr>
            <a:r>
              <a:rPr lang="en-US" sz="2400" u="sng" dirty="0">
                <a:solidFill>
                  <a:srgbClr val="540000"/>
                </a:solidFill>
              </a:rPr>
              <a:t>Health Maintenance Organization</a:t>
            </a:r>
            <a:r>
              <a:rPr lang="en-US" sz="2400" dirty="0">
                <a:solidFill>
                  <a:srgbClr val="540000"/>
                </a:solidFill>
              </a:rPr>
              <a:t> (HMO) </a:t>
            </a:r>
            <a:r>
              <a:rPr lang="en-US" sz="2400" dirty="0"/>
              <a:t>– charge the least in premiums but must see only HMO’s providers unless emergency. You need a primary care physician and referrals to see specialists. </a:t>
            </a:r>
          </a:p>
          <a:p>
            <a:pPr>
              <a:spcAft>
                <a:spcPts val="1800"/>
              </a:spcAft>
              <a:buClr>
                <a:srgbClr val="540000"/>
              </a:buClr>
              <a:buSzPct val="100000"/>
              <a:buFont typeface="Wingdings" panose="05000000000000000000" pitchFamily="2" charset="2"/>
              <a:buChar char="ü"/>
              <a:defRPr/>
            </a:pPr>
            <a:r>
              <a:rPr lang="en-US" sz="2400" u="sng" dirty="0">
                <a:solidFill>
                  <a:srgbClr val="540000"/>
                </a:solidFill>
              </a:rPr>
              <a:t>Preferred Provider Organization</a:t>
            </a:r>
            <a:r>
              <a:rPr lang="en-US" sz="2400" dirty="0">
                <a:solidFill>
                  <a:srgbClr val="540000"/>
                </a:solidFill>
              </a:rPr>
              <a:t> (PPO) </a:t>
            </a:r>
            <a:r>
              <a:rPr lang="en-US" sz="2400" dirty="0"/>
              <a:t>– discounts for seeing network providers but permits out-of-network services at greater costs to patient.</a:t>
            </a:r>
          </a:p>
          <a:p>
            <a:pPr>
              <a:spcAft>
                <a:spcPts val="1800"/>
              </a:spcAft>
              <a:buClr>
                <a:srgbClr val="540000"/>
              </a:buClr>
              <a:buSzPct val="100000"/>
              <a:buFont typeface="Wingdings" panose="05000000000000000000" pitchFamily="2" charset="2"/>
              <a:buChar char="ü"/>
              <a:defRPr/>
            </a:pPr>
            <a:r>
              <a:rPr lang="en-US" sz="2400" u="sng" dirty="0">
                <a:solidFill>
                  <a:srgbClr val="540000"/>
                </a:solidFill>
              </a:rPr>
              <a:t>Private Fee-for-Service</a:t>
            </a:r>
            <a:r>
              <a:rPr lang="en-US" sz="2400" dirty="0">
                <a:solidFill>
                  <a:srgbClr val="540000"/>
                </a:solidFill>
              </a:rPr>
              <a:t> (PFFS) </a:t>
            </a:r>
            <a:r>
              <a:rPr lang="en-US" sz="2400" dirty="0"/>
              <a:t>– no network of providers, but medical provider must agree to accept plan’s terms and conditions. Beneficiary must show card before each service. Provider may accept or reject card on service by service basis.</a:t>
            </a:r>
          </a:p>
          <a:p>
            <a:pPr marL="0" indent="0">
              <a:spcAft>
                <a:spcPts val="1200"/>
              </a:spcAft>
              <a:buClr>
                <a:srgbClr val="540000"/>
              </a:buClr>
              <a:buSzPct val="100000"/>
              <a:buNone/>
              <a:defRPr/>
            </a:pPr>
            <a:endParaRPr lang="en-US" dirty="0"/>
          </a:p>
        </p:txBody>
      </p:sp>
      <p:sp>
        <p:nvSpPr>
          <p:cNvPr id="68611"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A0931522-F805-EF34-7D14-BD93ECA64AA5}"/>
              </a:ext>
            </a:extLst>
          </p:cNvPr>
          <p:cNvSpPr>
            <a:spLocks noGrp="1"/>
          </p:cNvSpPr>
          <p:nvPr>
            <p:ph type="sldNum" sz="quarter" idx="4"/>
          </p:nvPr>
        </p:nvSpPr>
        <p:spPr/>
        <p:txBody>
          <a:bodyPr/>
          <a:lstStyle/>
          <a:p>
            <a:fld id="{612C9336-A718-4A9C-A61A-5379812194CD}" type="slidenum">
              <a:rPr lang="en-US" smtClean="0"/>
              <a:t>39</a:t>
            </a:fld>
            <a:endParaRPr lang="en-US" dirty="0"/>
          </a:p>
        </p:txBody>
      </p:sp>
    </p:spTree>
    <p:extLst>
      <p:ext uri="{BB962C8B-B14F-4D97-AF65-F5344CB8AC3E}">
        <p14:creationId xmlns:p14="http://schemas.microsoft.com/office/powerpoint/2010/main" val="3750603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fade">
                                      <p:cBhvr>
                                        <p:cTn id="7" dur="500"/>
                                        <p:tgtEl>
                                          <p:spTgt spid="272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387">
                                            <p:txEl>
                                              <p:pRg st="1" end="1"/>
                                            </p:txEl>
                                          </p:spTgt>
                                        </p:tgtEl>
                                        <p:attrNameLst>
                                          <p:attrName>style.visibility</p:attrName>
                                        </p:attrNameLst>
                                      </p:cBhvr>
                                      <p:to>
                                        <p:strVal val="visible"/>
                                      </p:to>
                                    </p:set>
                                    <p:animEffect transition="in" filter="fade">
                                      <p:cBhvr>
                                        <p:cTn id="12" dur="500"/>
                                        <p:tgtEl>
                                          <p:spTgt spid="272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87">
                                            <p:txEl>
                                              <p:pRg st="2" end="2"/>
                                            </p:txEl>
                                          </p:spTgt>
                                        </p:tgtEl>
                                        <p:attrNameLst>
                                          <p:attrName>style.visibility</p:attrName>
                                        </p:attrNameLst>
                                      </p:cBhvr>
                                      <p:to>
                                        <p:strVal val="visible"/>
                                      </p:to>
                                    </p:set>
                                    <p:animEffect transition="in" filter="fade">
                                      <p:cBhvr>
                                        <p:cTn id="17" dur="500"/>
                                        <p:tgtEl>
                                          <p:spTgt spid="272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4</a:t>
            </a:fld>
            <a:endParaRPr lang="en-US" dirty="0">
              <a:solidFill>
                <a:prstClr val="black">
                  <a:tint val="75000"/>
                </a:prstClr>
              </a:solidFill>
            </a:endParaRPr>
          </a:p>
        </p:txBody>
      </p:sp>
      <p:sp>
        <p:nvSpPr>
          <p:cNvPr id="4" name="Rectangle 3"/>
          <p:cNvSpPr txBox="1">
            <a:spLocks noChangeArrowheads="1"/>
          </p:cNvSpPr>
          <p:nvPr/>
        </p:nvSpPr>
        <p:spPr>
          <a:xfrm>
            <a:off x="762000" y="1463676"/>
            <a:ext cx="83058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r>
              <a:rPr lang="en-US" b="1" kern="0" dirty="0">
                <a:solidFill>
                  <a:srgbClr val="000000"/>
                </a:solidFill>
                <a:latin typeface="Arial"/>
              </a:rPr>
              <a:t>Ohio Senior Medicare Patrol (SMP)</a:t>
            </a:r>
          </a:p>
          <a:p>
            <a:pPr marL="0" indent="0" eaLnBrk="0" fontAlgn="base" hangingPunct="0">
              <a:spcAft>
                <a:spcPct val="0"/>
              </a:spcAft>
              <a:buClr>
                <a:srgbClr val="09677B"/>
              </a:buClr>
              <a:buSzPct val="80000"/>
              <a:buNone/>
            </a:pPr>
            <a:endParaRPr lang="en-US" sz="1400" b="1"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Our volunteers stop Medicare fraud &amp; scams by educating others to recognize the tell-tale signs. If your Medicare number has been compromised, or you suspect you have been scammed, we may be able to help! </a:t>
            </a:r>
          </a:p>
          <a:p>
            <a:pPr marL="0" indent="0" eaLnBrk="0" fontAlgn="base" hangingPunct="0">
              <a:spcAft>
                <a:spcPct val="0"/>
              </a:spcAft>
              <a:buClr>
                <a:srgbClr val="09677B"/>
              </a:buClr>
              <a:buSzPct val="80000"/>
              <a:buNone/>
            </a:pPr>
            <a:endParaRPr lang="en-US" sz="1400"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Give us a call at </a:t>
            </a:r>
            <a:r>
              <a:rPr lang="en-US" b="1" dirty="0"/>
              <a:t>1</a:t>
            </a:r>
            <a:r>
              <a:rPr lang="en-US" dirty="0"/>
              <a:t>-</a:t>
            </a:r>
            <a:r>
              <a:rPr lang="en-US" b="1" dirty="0">
                <a:latin typeface="Arial" panose="020B0604020202020204" pitchFamily="34" charset="0"/>
                <a:ea typeface="Calibri" panose="020F0502020204030204" pitchFamily="34" charset="0"/>
                <a:cs typeface="Arial" panose="020B0604020202020204" pitchFamily="34" charset="0"/>
              </a:rPr>
              <a:t>800-293-4767</a:t>
            </a:r>
            <a:r>
              <a:rPr lang="en-US" altLang="en-US" b="1" kern="0" dirty="0">
                <a:solidFill>
                  <a:prstClr val="black"/>
                </a:solidFill>
                <a:latin typeface="Arial"/>
              </a:rPr>
              <a:t>.</a:t>
            </a:r>
          </a:p>
          <a:p>
            <a:pPr marL="0" indent="0" eaLnBrk="0" fontAlgn="base" hangingPunct="0">
              <a:spcAft>
                <a:spcPct val="0"/>
              </a:spcAft>
              <a:buClr>
                <a:srgbClr val="09677B"/>
              </a:buClr>
              <a:buSzPct val="80000"/>
              <a:buNone/>
            </a:pPr>
            <a:r>
              <a:rPr lang="en-US" altLang="en-US" b="1" kern="0" dirty="0">
                <a:solidFill>
                  <a:prstClr val="black"/>
                </a:solidFill>
                <a:latin typeface="Arial"/>
              </a:rPr>
              <a:t>www.proseniors.org/</a:t>
            </a:r>
            <a:r>
              <a:rPr lang="en-US" altLang="en-US" b="1" kern="0" dirty="0">
                <a:solidFill>
                  <a:srgbClr val="002060"/>
                </a:solidFill>
                <a:latin typeface="Arial"/>
              </a:rPr>
              <a:t>Ohio-SMP</a:t>
            </a:r>
            <a:r>
              <a:rPr lang="en-US" altLang="en-US" b="1" kern="0" dirty="0">
                <a:solidFill>
                  <a:prstClr val="black"/>
                </a:solidFill>
                <a:latin typeface="Arial"/>
              </a:rPr>
              <a:t>/</a:t>
            </a:r>
          </a:p>
        </p:txBody>
      </p:sp>
      <p:pic>
        <p:nvPicPr>
          <p:cNvPr id="6" name="Picture 5">
            <a:extLst>
              <a:ext uri="{FF2B5EF4-FFF2-40B4-BE49-F238E27FC236}">
                <a16:creationId xmlns:a16="http://schemas.microsoft.com/office/drawing/2014/main" id="{6554C2E2-F0E2-4893-88B3-EB466F766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2700846"/>
            <a:ext cx="2447441" cy="2310384"/>
          </a:xfrm>
          <a:prstGeom prst="rect">
            <a:avLst/>
          </a:prstGeom>
        </p:spPr>
      </p:pic>
    </p:spTree>
    <p:extLst>
      <p:ext uri="{BB962C8B-B14F-4D97-AF65-F5344CB8AC3E}">
        <p14:creationId xmlns:p14="http://schemas.microsoft.com/office/powerpoint/2010/main" val="12751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838200" y="1676400"/>
            <a:ext cx="10439400" cy="4343400"/>
          </a:xfrm>
          <a:extLst>
            <a:ext uri="{909E8E84-426E-40DD-AFC4-6F175D3DCCD1}">
              <a14:hiddenFill xmlns:a14="http://schemas.microsoft.com/office/drawing/2010/main">
                <a:solidFill>
                  <a:schemeClr val="tx1"/>
                </a:solidFill>
              </a14:hiddenFill>
            </a:ext>
          </a:extLst>
        </p:spPr>
        <p:txBody>
          <a:bodyPr/>
          <a:lstStyle/>
          <a:p>
            <a:pPr>
              <a:spcAft>
                <a:spcPts val="1800"/>
              </a:spcAft>
              <a:buClr>
                <a:srgbClr val="540000"/>
              </a:buClr>
              <a:buSzPct val="100000"/>
              <a:buFont typeface="Arial" panose="020B0604020202020204" pitchFamily="34" charset="0"/>
              <a:buAutoNum type="arabicParenR" startAt="7"/>
            </a:pPr>
            <a:r>
              <a:rPr lang="en-US" altLang="en-US" dirty="0"/>
              <a:t>MAP enrollees continue to pay their Part B monthly premium.  In addition, they may have to pay an extra monthly premium to the MAP. </a:t>
            </a:r>
          </a:p>
          <a:p>
            <a:pPr>
              <a:spcAft>
                <a:spcPts val="1800"/>
              </a:spcAft>
              <a:buClr>
                <a:srgbClr val="540000"/>
              </a:buClr>
              <a:buSzPct val="100000"/>
              <a:buFont typeface="Arial" panose="020B0604020202020204" pitchFamily="34" charset="0"/>
              <a:buAutoNum type="arabicParenR" startAt="7"/>
            </a:pPr>
            <a:r>
              <a:rPr lang="en-US" altLang="en-US" dirty="0"/>
              <a:t>However, the MAP premium is usually less than that of a Medicare Supplemental Insurance Plan.</a:t>
            </a:r>
          </a:p>
          <a:p>
            <a:pPr>
              <a:spcAft>
                <a:spcPts val="1200"/>
              </a:spcAft>
              <a:buClr>
                <a:srgbClr val="540000"/>
              </a:buClr>
              <a:buSzPct val="100000"/>
              <a:buFont typeface="Arial" panose="020B0604020202020204" pitchFamily="34" charset="0"/>
              <a:buAutoNum type="arabicParenR" startAt="7"/>
            </a:pPr>
            <a:endParaRPr lang="en-US" altLang="en-US" dirty="0"/>
          </a:p>
        </p:txBody>
      </p:sp>
      <p:sp>
        <p:nvSpPr>
          <p:cNvPr id="69635"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693711A7-5AE0-4D7A-0CB9-66490EE77188}"/>
              </a:ext>
            </a:extLst>
          </p:cNvPr>
          <p:cNvSpPr>
            <a:spLocks noGrp="1"/>
          </p:cNvSpPr>
          <p:nvPr>
            <p:ph type="sldNum" sz="quarter" idx="4"/>
          </p:nvPr>
        </p:nvSpPr>
        <p:spPr/>
        <p:txBody>
          <a:bodyPr/>
          <a:lstStyle/>
          <a:p>
            <a:fld id="{612C9336-A718-4A9C-A61A-5379812194CD}" type="slidenum">
              <a:rPr lang="en-US" smtClean="0"/>
              <a:t>40</a:t>
            </a:fld>
            <a:endParaRPr lang="en-US" dirty="0"/>
          </a:p>
        </p:txBody>
      </p:sp>
    </p:spTree>
    <p:extLst>
      <p:ext uri="{BB962C8B-B14F-4D97-AF65-F5344CB8AC3E}">
        <p14:creationId xmlns:p14="http://schemas.microsoft.com/office/powerpoint/2010/main" val="163031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fade">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fade">
                                      <p:cBhvr>
                                        <p:cTn id="12" dur="500"/>
                                        <p:tgtEl>
                                          <p:spTgt spid="696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762000" y="1676400"/>
            <a:ext cx="10439400" cy="4343400"/>
          </a:xfrm>
          <a:extLst>
            <a:ext uri="{909E8E84-426E-40DD-AFC4-6F175D3DCCD1}">
              <a14:hiddenFill xmlns:a14="http://schemas.microsoft.com/office/drawing/2010/main">
                <a:solidFill>
                  <a:schemeClr val="tx1"/>
                </a:solidFill>
              </a14:hiddenFill>
            </a:ext>
          </a:extLst>
        </p:spPr>
        <p:txBody>
          <a:bodyPr/>
          <a:lstStyle/>
          <a:p>
            <a:pPr marL="798513" indent="-798513">
              <a:spcAft>
                <a:spcPts val="1200"/>
              </a:spcAft>
              <a:buClr>
                <a:srgbClr val="540000"/>
              </a:buClr>
              <a:buSzPct val="100000"/>
              <a:buFont typeface="Arial" panose="020B0604020202020204" pitchFamily="34" charset="0"/>
              <a:buAutoNum type="arabicParenR" startAt="9"/>
            </a:pPr>
            <a:r>
              <a:rPr lang="en-US" altLang="en-US" dirty="0"/>
              <a:t>MAP contracts are for twelve months. </a:t>
            </a:r>
            <a:br>
              <a:rPr lang="en-US" altLang="en-US" dirty="0"/>
            </a:br>
            <a:r>
              <a:rPr lang="en-US" altLang="en-US" dirty="0"/>
              <a:t>MAP benefits and cost sharing may change dramatically from year to year.</a:t>
            </a:r>
          </a:p>
          <a:p>
            <a:pPr marL="798513" indent="-798513">
              <a:spcAft>
                <a:spcPts val="1200"/>
              </a:spcAft>
              <a:buClr>
                <a:srgbClr val="540000"/>
              </a:buClr>
              <a:buSzPct val="100000"/>
              <a:buFont typeface="Arial" panose="020B0604020202020204" pitchFamily="34" charset="0"/>
              <a:buAutoNum type="arabicParenR" startAt="9"/>
            </a:pPr>
            <a:r>
              <a:rPr lang="en-US" altLang="en-US" dirty="0"/>
              <a:t>While MAP benefits are required to be actuarially better than traditional Medicare, they may be structured very differently and may result in more out-of-pocket costs than traditional Medicare.</a:t>
            </a:r>
          </a:p>
        </p:txBody>
      </p:sp>
      <p:sp>
        <p:nvSpPr>
          <p:cNvPr id="70659"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286F4808-8B24-2A4F-BC88-DF2A7A048879}"/>
              </a:ext>
            </a:extLst>
          </p:cNvPr>
          <p:cNvSpPr>
            <a:spLocks noGrp="1"/>
          </p:cNvSpPr>
          <p:nvPr>
            <p:ph type="sldNum" sz="quarter" idx="4"/>
          </p:nvPr>
        </p:nvSpPr>
        <p:spPr/>
        <p:txBody>
          <a:bodyPr/>
          <a:lstStyle/>
          <a:p>
            <a:fld id="{612C9336-A718-4A9C-A61A-5379812194CD}" type="slidenum">
              <a:rPr lang="en-US" smtClean="0"/>
              <a:t>41</a:t>
            </a:fld>
            <a:endParaRPr lang="en-US" dirty="0"/>
          </a:p>
        </p:txBody>
      </p:sp>
    </p:spTree>
    <p:extLst>
      <p:ext uri="{BB962C8B-B14F-4D97-AF65-F5344CB8AC3E}">
        <p14:creationId xmlns:p14="http://schemas.microsoft.com/office/powerpoint/2010/main" val="862276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fade">
                                      <p:cBhvr>
                                        <p:cTn id="7" dur="500"/>
                                        <p:tgtEl>
                                          <p:spTgt spid="7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58">
                                            <p:txEl>
                                              <p:pRg st="1" end="1"/>
                                            </p:txEl>
                                          </p:spTgt>
                                        </p:tgtEl>
                                        <p:attrNameLst>
                                          <p:attrName>style.visibility</p:attrName>
                                        </p:attrNameLst>
                                      </p:cBhvr>
                                      <p:to>
                                        <p:strVal val="visible"/>
                                      </p:to>
                                    </p:set>
                                    <p:animEffect transition="in" filter="fade">
                                      <p:cBhvr>
                                        <p:cTn id="12" dur="500"/>
                                        <p:tgtEl>
                                          <p:spTgt spid="706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762000" y="1447800"/>
            <a:ext cx="10972800" cy="4800600"/>
          </a:xfrm>
          <a:extLst>
            <a:ext uri="{909E8E84-426E-40DD-AFC4-6F175D3DCCD1}">
              <a14:hiddenFill xmlns:a14="http://schemas.microsoft.com/office/drawing/2010/main">
                <a:solidFill>
                  <a:schemeClr val="tx1"/>
                </a:solidFill>
              </a14:hiddenFill>
            </a:ext>
          </a:extLst>
        </p:spPr>
        <p:txBody>
          <a:bodyPr/>
          <a:lstStyle/>
          <a:p>
            <a:pPr marL="798513" indent="-798513">
              <a:spcAft>
                <a:spcPts val="1200"/>
              </a:spcAft>
              <a:buClr>
                <a:srgbClr val="540000"/>
              </a:buClr>
              <a:buSzPct val="100000"/>
              <a:buFont typeface="Arial" panose="020B0604020202020204" pitchFamily="34" charset="0"/>
              <a:buAutoNum type="arabicParenR" startAt="11"/>
            </a:pPr>
            <a:r>
              <a:rPr lang="en-US" altLang="en-US" dirty="0"/>
              <a:t>MAPs charge differently: </a:t>
            </a:r>
          </a:p>
          <a:p>
            <a:pPr lvl="1">
              <a:spcAft>
                <a:spcPts val="1200"/>
              </a:spcAft>
              <a:buClr>
                <a:srgbClr val="540000"/>
              </a:buClr>
              <a:buSzPct val="100000"/>
              <a:buAutoNum type="alphaLcPeriod"/>
            </a:pPr>
            <a:r>
              <a:rPr lang="en-US" altLang="en-US" sz="2400" u="sng" dirty="0"/>
              <a:t>Hypo MAP 1</a:t>
            </a:r>
            <a:r>
              <a:rPr lang="en-US" altLang="en-US" sz="2400" dirty="0"/>
              <a:t>: co-pay of $310 for days 1 to 7 of an inpatient in-network hospital, $0.00 for days after that with a $4,600 cap on all in-network out-of-pocket beneficiary costs. No medical deductible.</a:t>
            </a:r>
          </a:p>
          <a:p>
            <a:pPr lvl="1">
              <a:spcAft>
                <a:spcPts val="1200"/>
              </a:spcAft>
              <a:buClr>
                <a:srgbClr val="540000"/>
              </a:buClr>
              <a:buSzPct val="100000"/>
              <a:buAutoNum type="alphaLcPeriod"/>
            </a:pPr>
            <a:r>
              <a:rPr lang="en-US" altLang="en-US" sz="2400" u="sng" dirty="0"/>
              <a:t>Hypo MAP 2</a:t>
            </a:r>
            <a:r>
              <a:rPr lang="en-US" altLang="en-US" sz="2400" dirty="0"/>
              <a:t>: co-pay of $440 for days 1-4 of an in-network hospital, $0 for days after that, with a $6,500 cap on in-network out-of-pocket costs.  This plan has less expensive Part B co-pays.  No medical deductible. </a:t>
            </a:r>
          </a:p>
          <a:p>
            <a:pPr lvl="1">
              <a:spcAft>
                <a:spcPts val="1200"/>
              </a:spcAft>
              <a:buClr>
                <a:srgbClr val="540000"/>
              </a:buClr>
              <a:buSzPct val="100000"/>
              <a:buAutoNum type="alphaLcPeriod"/>
            </a:pPr>
            <a:r>
              <a:rPr lang="en-US" altLang="en-US" sz="2400" u="sng" dirty="0"/>
              <a:t>Hypo MAP 3</a:t>
            </a:r>
            <a:r>
              <a:rPr lang="en-US" altLang="en-US" sz="2400" dirty="0"/>
              <a:t>: co-pay of $375 for days 1-5 of an in-network hospital admission, $0 for days after that with a $4,700 inpatient care only cap on a beneficiary’s annual in-network out-of-pocket costs. No medical deductible.</a:t>
            </a:r>
          </a:p>
          <a:p>
            <a:pPr marL="0" indent="0">
              <a:spcAft>
                <a:spcPts val="1200"/>
              </a:spcAft>
              <a:buClr>
                <a:srgbClr val="540000"/>
              </a:buClr>
              <a:buSzPct val="100000"/>
              <a:buNone/>
            </a:pPr>
            <a:endParaRPr lang="en-US" altLang="en-US" dirty="0"/>
          </a:p>
        </p:txBody>
      </p:sp>
      <p:sp>
        <p:nvSpPr>
          <p:cNvPr id="71683"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1B7DD020-FD72-A60F-A5C3-8898093B78BC}"/>
              </a:ext>
            </a:extLst>
          </p:cNvPr>
          <p:cNvSpPr>
            <a:spLocks noGrp="1"/>
          </p:cNvSpPr>
          <p:nvPr>
            <p:ph type="sldNum" sz="quarter" idx="4"/>
          </p:nvPr>
        </p:nvSpPr>
        <p:spPr/>
        <p:txBody>
          <a:bodyPr/>
          <a:lstStyle/>
          <a:p>
            <a:fld id="{612C9336-A718-4A9C-A61A-5379812194CD}" type="slidenum">
              <a:rPr lang="en-US" smtClean="0"/>
              <a:t>42</a:t>
            </a:fld>
            <a:endParaRPr lang="en-US" dirty="0"/>
          </a:p>
        </p:txBody>
      </p:sp>
    </p:spTree>
    <p:extLst>
      <p:ext uri="{BB962C8B-B14F-4D97-AF65-F5344CB8AC3E}">
        <p14:creationId xmlns:p14="http://schemas.microsoft.com/office/powerpoint/2010/main" val="2605022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fade">
                                      <p:cBhvr>
                                        <p:cTn id="7" dur="500"/>
                                        <p:tgtEl>
                                          <p:spTgt spid="71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2">
                                            <p:txEl>
                                              <p:pRg st="1" end="1"/>
                                            </p:txEl>
                                          </p:spTgt>
                                        </p:tgtEl>
                                        <p:attrNameLst>
                                          <p:attrName>style.visibility</p:attrName>
                                        </p:attrNameLst>
                                      </p:cBhvr>
                                      <p:to>
                                        <p:strVal val="visible"/>
                                      </p:to>
                                    </p:set>
                                    <p:animEffect transition="in" filter="fade">
                                      <p:cBhvr>
                                        <p:cTn id="12" dur="500"/>
                                        <p:tgtEl>
                                          <p:spTgt spid="716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82">
                                            <p:txEl>
                                              <p:pRg st="2" end="2"/>
                                            </p:txEl>
                                          </p:spTgt>
                                        </p:tgtEl>
                                        <p:attrNameLst>
                                          <p:attrName>style.visibility</p:attrName>
                                        </p:attrNameLst>
                                      </p:cBhvr>
                                      <p:to>
                                        <p:strVal val="visible"/>
                                      </p:to>
                                    </p:set>
                                    <p:animEffect transition="in" filter="fade">
                                      <p:cBhvr>
                                        <p:cTn id="17" dur="500"/>
                                        <p:tgtEl>
                                          <p:spTgt spid="716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682">
                                            <p:txEl>
                                              <p:pRg st="3" end="3"/>
                                            </p:txEl>
                                          </p:spTgt>
                                        </p:tgtEl>
                                        <p:attrNameLst>
                                          <p:attrName>style.visibility</p:attrName>
                                        </p:attrNameLst>
                                      </p:cBhvr>
                                      <p:to>
                                        <p:strVal val="visible"/>
                                      </p:to>
                                    </p:set>
                                    <p:animEffect transition="in" filter="fade">
                                      <p:cBhvr>
                                        <p:cTn id="22" dur="500"/>
                                        <p:tgtEl>
                                          <p:spTgt spid="716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533400" y="1676400"/>
            <a:ext cx="10820400" cy="5029200"/>
          </a:xfrm>
          <a:extLst>
            <a:ext uri="{909E8E84-426E-40DD-AFC4-6F175D3DCCD1}">
              <a14:hiddenFill xmlns:a14="http://schemas.microsoft.com/office/drawing/2010/main">
                <a:solidFill>
                  <a:schemeClr val="tx1"/>
                </a:solidFill>
              </a14:hiddenFill>
            </a:ext>
          </a:extLst>
        </p:spPr>
        <p:txBody>
          <a:bodyPr/>
          <a:lstStyle/>
          <a:p>
            <a:pPr marL="798513" indent="-798513">
              <a:spcAft>
                <a:spcPts val="1200"/>
              </a:spcAft>
              <a:buClr>
                <a:srgbClr val="540000"/>
              </a:buClr>
              <a:buSzPct val="100000"/>
              <a:buFont typeface="Arial" panose="020B0604020202020204" pitchFamily="34" charset="0"/>
              <a:buAutoNum type="arabicParenR" startAt="12"/>
            </a:pPr>
            <a:r>
              <a:rPr lang="en-US" altLang="en-US" dirty="0"/>
              <a:t>When selecting a MAP, beneficiaries must pay attention to co-pays, deductibles, and caps on out-of-pocket costs.</a:t>
            </a:r>
          </a:p>
          <a:p>
            <a:pPr marL="798513" indent="-798513">
              <a:spcAft>
                <a:spcPts val="1200"/>
              </a:spcAft>
              <a:buClr>
                <a:srgbClr val="540000"/>
              </a:buClr>
              <a:buSzPct val="100000"/>
              <a:buFont typeface="Arial" panose="020B0604020202020204" pitchFamily="34" charset="0"/>
              <a:buAutoNum type="arabicParenR" startAt="12"/>
            </a:pPr>
            <a:r>
              <a:rPr lang="en-US" altLang="en-US" dirty="0"/>
              <a:t>There can be hospital in-patient out-of-pocket caps as well as total beneficiary out-of-pocket caps.</a:t>
            </a:r>
          </a:p>
          <a:p>
            <a:pPr marL="798513" indent="-798513">
              <a:spcAft>
                <a:spcPts val="1200"/>
              </a:spcAft>
              <a:buClr>
                <a:srgbClr val="540000"/>
              </a:buClr>
              <a:buSzPct val="100000"/>
              <a:buFont typeface="Arial" panose="020B0604020202020204" pitchFamily="34" charset="0"/>
              <a:buAutoNum type="arabicParenR" startAt="12"/>
            </a:pPr>
            <a:r>
              <a:rPr lang="en-US" altLang="en-US" dirty="0"/>
              <a:t>In 2021, half of Medicare beneficiaries have Original Medicare, and most of those have some form of additional coverage, such as a supplement plan, or retiree benefits.  The other half of Medicare beneficiaries are in a MAP and lack insurance to cover out-of-pocket costs.  </a:t>
            </a:r>
          </a:p>
        </p:txBody>
      </p:sp>
      <p:sp>
        <p:nvSpPr>
          <p:cNvPr id="73731"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63B6D21A-A00D-A068-7391-6148F540F747}"/>
              </a:ext>
            </a:extLst>
          </p:cNvPr>
          <p:cNvSpPr>
            <a:spLocks noGrp="1"/>
          </p:cNvSpPr>
          <p:nvPr>
            <p:ph type="sldNum" sz="quarter" idx="4"/>
          </p:nvPr>
        </p:nvSpPr>
        <p:spPr/>
        <p:txBody>
          <a:bodyPr/>
          <a:lstStyle/>
          <a:p>
            <a:fld id="{612C9336-A718-4A9C-A61A-5379812194CD}" type="slidenum">
              <a:rPr lang="en-US" smtClean="0"/>
              <a:t>43</a:t>
            </a:fld>
            <a:endParaRPr lang="en-US" dirty="0"/>
          </a:p>
        </p:txBody>
      </p:sp>
    </p:spTree>
    <p:extLst>
      <p:ext uri="{BB962C8B-B14F-4D97-AF65-F5344CB8AC3E}">
        <p14:creationId xmlns:p14="http://schemas.microsoft.com/office/powerpoint/2010/main" val="679896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fade">
                                      <p:cBhvr>
                                        <p:cTn id="7" dur="500"/>
                                        <p:tgtEl>
                                          <p:spTgt spid="73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0">
                                            <p:txEl>
                                              <p:pRg st="1" end="1"/>
                                            </p:txEl>
                                          </p:spTgt>
                                        </p:tgtEl>
                                        <p:attrNameLst>
                                          <p:attrName>style.visibility</p:attrName>
                                        </p:attrNameLst>
                                      </p:cBhvr>
                                      <p:to>
                                        <p:strVal val="visible"/>
                                      </p:to>
                                    </p:set>
                                    <p:animEffect transition="in" filter="fade">
                                      <p:cBhvr>
                                        <p:cTn id="12" dur="500"/>
                                        <p:tgtEl>
                                          <p:spTgt spid="737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0">
                                            <p:txEl>
                                              <p:pRg st="2" end="2"/>
                                            </p:txEl>
                                          </p:spTgt>
                                        </p:tgtEl>
                                        <p:attrNameLst>
                                          <p:attrName>style.visibility</p:attrName>
                                        </p:attrNameLst>
                                      </p:cBhvr>
                                      <p:to>
                                        <p:strVal val="visible"/>
                                      </p:to>
                                    </p:set>
                                    <p:animEffect transition="in" filter="fade">
                                      <p:cBhvr>
                                        <p:cTn id="17" dur="500"/>
                                        <p:tgtEl>
                                          <p:spTgt spid="737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533400" y="1676400"/>
            <a:ext cx="10972800" cy="4343400"/>
          </a:xfrm>
          <a:extLst>
            <a:ext uri="{909E8E84-426E-40DD-AFC4-6F175D3DCCD1}">
              <a14:hiddenFill xmlns:a14="http://schemas.microsoft.com/office/drawing/2010/main">
                <a:solidFill>
                  <a:schemeClr val="tx1"/>
                </a:solidFill>
              </a14:hiddenFill>
            </a:ext>
          </a:extLst>
        </p:spPr>
        <p:txBody>
          <a:bodyPr/>
          <a:lstStyle/>
          <a:p>
            <a:pPr>
              <a:spcAft>
                <a:spcPts val="1200"/>
              </a:spcAft>
              <a:buClr>
                <a:srgbClr val="540000"/>
              </a:buClr>
              <a:buSzPct val="100000"/>
              <a:buFont typeface="+mj-lt"/>
              <a:buAutoNum type="arabicParenR" startAt="15"/>
            </a:pPr>
            <a:r>
              <a:rPr lang="en-US" altLang="en-US" dirty="0"/>
              <a:t>Maximum out-of-pocket costs on Medicare Advantage Plans for Part A &amp; B services (MOOP Limits):</a:t>
            </a:r>
          </a:p>
          <a:p>
            <a:pPr lvl="1">
              <a:spcAft>
                <a:spcPts val="1200"/>
              </a:spcAft>
              <a:buClr>
                <a:srgbClr val="540000"/>
              </a:buClr>
              <a:buSzPct val="100000"/>
            </a:pPr>
            <a:r>
              <a:rPr lang="en-US" altLang="en-US" dirty="0"/>
              <a:t>In-network: $8,850.00 (2024)</a:t>
            </a:r>
          </a:p>
          <a:p>
            <a:pPr lvl="1">
              <a:spcAft>
                <a:spcPts val="1200"/>
              </a:spcAft>
              <a:buClr>
                <a:srgbClr val="540000"/>
              </a:buClr>
              <a:buSzPct val="100000"/>
            </a:pPr>
            <a:r>
              <a:rPr lang="en-US" altLang="en-US" dirty="0"/>
              <a:t>Catastrophic limit for combined in-network and out-of-network: $13,300.00 (2024)  (note that this does not apply to HMOs because they do not cover out-of-network providers)</a:t>
            </a:r>
          </a:p>
          <a:p>
            <a:pPr lvl="1">
              <a:spcAft>
                <a:spcPts val="1200"/>
              </a:spcAft>
              <a:buClr>
                <a:srgbClr val="540000"/>
              </a:buClr>
              <a:buSzPct val="100000"/>
            </a:pPr>
            <a:r>
              <a:rPr lang="en-US" altLang="en-US" dirty="0"/>
              <a:t>Plans can set lower limits</a:t>
            </a:r>
          </a:p>
          <a:p>
            <a:pPr marL="1255713" lvl="1" indent="-798513">
              <a:spcAft>
                <a:spcPts val="1200"/>
              </a:spcAft>
              <a:buClr>
                <a:srgbClr val="540000"/>
              </a:buClr>
              <a:buSzPct val="100000"/>
              <a:buFont typeface="Arial" panose="020B0604020202020204" pitchFamily="34" charset="0"/>
              <a:buAutoNum type="arabicParenR" startAt="17"/>
            </a:pPr>
            <a:endParaRPr lang="en-US" altLang="en-US" dirty="0"/>
          </a:p>
        </p:txBody>
      </p:sp>
      <p:sp>
        <p:nvSpPr>
          <p:cNvPr id="74755"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6EB15EB9-1234-009C-173D-F204E5C73616}"/>
              </a:ext>
            </a:extLst>
          </p:cNvPr>
          <p:cNvSpPr>
            <a:spLocks noGrp="1"/>
          </p:cNvSpPr>
          <p:nvPr>
            <p:ph type="sldNum" sz="quarter" idx="4"/>
          </p:nvPr>
        </p:nvSpPr>
        <p:spPr/>
        <p:txBody>
          <a:bodyPr/>
          <a:lstStyle/>
          <a:p>
            <a:fld id="{612C9336-A718-4A9C-A61A-5379812194CD}" type="slidenum">
              <a:rPr lang="en-US" smtClean="0"/>
              <a:t>44</a:t>
            </a:fld>
            <a:endParaRPr lang="en-US" dirty="0"/>
          </a:p>
        </p:txBody>
      </p:sp>
    </p:spTree>
    <p:extLst>
      <p:ext uri="{BB962C8B-B14F-4D97-AF65-F5344CB8AC3E}">
        <p14:creationId xmlns:p14="http://schemas.microsoft.com/office/powerpoint/2010/main" val="4182572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fade">
                                      <p:cBhvr>
                                        <p:cTn id="7" dur="500"/>
                                        <p:tgtEl>
                                          <p:spTgt spid="74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4">
                                            <p:txEl>
                                              <p:pRg st="1" end="1"/>
                                            </p:txEl>
                                          </p:spTgt>
                                        </p:tgtEl>
                                        <p:attrNameLst>
                                          <p:attrName>style.visibility</p:attrName>
                                        </p:attrNameLst>
                                      </p:cBhvr>
                                      <p:to>
                                        <p:strVal val="visible"/>
                                      </p:to>
                                    </p:set>
                                    <p:animEffect transition="in" filter="fade">
                                      <p:cBhvr>
                                        <p:cTn id="12" dur="500"/>
                                        <p:tgtEl>
                                          <p:spTgt spid="747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4">
                                            <p:txEl>
                                              <p:pRg st="2" end="2"/>
                                            </p:txEl>
                                          </p:spTgt>
                                        </p:tgtEl>
                                        <p:attrNameLst>
                                          <p:attrName>style.visibility</p:attrName>
                                        </p:attrNameLst>
                                      </p:cBhvr>
                                      <p:to>
                                        <p:strVal val="visible"/>
                                      </p:to>
                                    </p:set>
                                    <p:animEffect transition="in" filter="fade">
                                      <p:cBhvr>
                                        <p:cTn id="17" dur="500"/>
                                        <p:tgtEl>
                                          <p:spTgt spid="747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754">
                                            <p:txEl>
                                              <p:pRg st="3" end="3"/>
                                            </p:txEl>
                                          </p:spTgt>
                                        </p:tgtEl>
                                        <p:attrNameLst>
                                          <p:attrName>style.visibility</p:attrName>
                                        </p:attrNameLst>
                                      </p:cBhvr>
                                      <p:to>
                                        <p:strVal val="visible"/>
                                      </p:to>
                                    </p:set>
                                    <p:animEffect transition="in" filter="fade">
                                      <p:cBhvr>
                                        <p:cTn id="22" dur="500"/>
                                        <p:tgtEl>
                                          <p:spTgt spid="747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0BCB-0D35-E687-B4F5-CB0C3E87A3CD}"/>
              </a:ext>
            </a:extLst>
          </p:cNvPr>
          <p:cNvSpPr>
            <a:spLocks noGrp="1"/>
          </p:cNvSpPr>
          <p:nvPr>
            <p:ph type="title"/>
          </p:nvPr>
        </p:nvSpPr>
        <p:spPr>
          <a:xfrm>
            <a:off x="203200" y="533400"/>
            <a:ext cx="11785600" cy="1143000"/>
          </a:xfrm>
        </p:spPr>
        <p:txBody>
          <a:bodyPr/>
          <a:lstStyle/>
          <a:p>
            <a:r>
              <a:rPr lang="en-US" dirty="0"/>
              <a:t>Medicare Advantage Plans - Hospitalizations</a:t>
            </a:r>
          </a:p>
        </p:txBody>
      </p:sp>
      <p:sp>
        <p:nvSpPr>
          <p:cNvPr id="3" name="Content Placeholder 2">
            <a:extLst>
              <a:ext uri="{FF2B5EF4-FFF2-40B4-BE49-F238E27FC236}">
                <a16:creationId xmlns:a16="http://schemas.microsoft.com/office/drawing/2014/main" id="{C408870A-B603-D989-683E-5725F8A4AFB6}"/>
              </a:ext>
            </a:extLst>
          </p:cNvPr>
          <p:cNvSpPr>
            <a:spLocks noGrp="1"/>
          </p:cNvSpPr>
          <p:nvPr>
            <p:ph idx="1"/>
          </p:nvPr>
        </p:nvSpPr>
        <p:spPr>
          <a:xfrm>
            <a:off x="609600" y="1852780"/>
            <a:ext cx="10972800" cy="4525963"/>
          </a:xfrm>
        </p:spPr>
        <p:txBody>
          <a:bodyPr/>
          <a:lstStyle/>
          <a:p>
            <a:pPr>
              <a:buFont typeface="+mj-lt"/>
              <a:buAutoNum type="arabicParenR" startAt="16"/>
            </a:pPr>
            <a:r>
              <a:rPr lang="en-US" dirty="0"/>
              <a:t>MAPs are required to cover medically necessary hospitalizations when they would be covered by Original Medicare.  </a:t>
            </a:r>
          </a:p>
          <a:p>
            <a:pPr>
              <a:buAutoNum type="arabicParenR" startAt="16"/>
            </a:pPr>
            <a:r>
              <a:rPr lang="en-US" dirty="0"/>
              <a:t>If you are in a MAP that has a network, you may be required  to go to an in-network hospital or you could pay more if you go to a hospital that is out-of-network. </a:t>
            </a:r>
          </a:p>
          <a:p>
            <a:pPr>
              <a:buAutoNum type="arabicParenR" startAt="16"/>
            </a:pPr>
            <a:r>
              <a:rPr lang="en-US" dirty="0"/>
              <a:t> You may need to obtain prior authorization for non- emergency hospitalization from your MAP.</a:t>
            </a:r>
          </a:p>
          <a:p>
            <a:pPr>
              <a:buAutoNum type="arabicParenR" startAt="16"/>
            </a:pPr>
            <a:endParaRPr lang="en-US" dirty="0"/>
          </a:p>
        </p:txBody>
      </p:sp>
      <p:sp>
        <p:nvSpPr>
          <p:cNvPr id="4" name="Slide Number Placeholder 3">
            <a:extLst>
              <a:ext uri="{FF2B5EF4-FFF2-40B4-BE49-F238E27FC236}">
                <a16:creationId xmlns:a16="http://schemas.microsoft.com/office/drawing/2014/main" id="{3935BF70-3016-A91F-EF91-A1ED0317C520}"/>
              </a:ext>
            </a:extLst>
          </p:cNvPr>
          <p:cNvSpPr>
            <a:spLocks noGrp="1"/>
          </p:cNvSpPr>
          <p:nvPr>
            <p:ph type="sldNum" sz="quarter" idx="4"/>
          </p:nvPr>
        </p:nvSpPr>
        <p:spPr/>
        <p:txBody>
          <a:bodyPr/>
          <a:lstStyle/>
          <a:p>
            <a:fld id="{612C9336-A718-4A9C-A61A-5379812194CD}" type="slidenum">
              <a:rPr lang="en-US" smtClean="0"/>
              <a:t>45</a:t>
            </a:fld>
            <a:endParaRPr lang="en-US" dirty="0"/>
          </a:p>
        </p:txBody>
      </p:sp>
    </p:spTree>
    <p:extLst>
      <p:ext uri="{BB962C8B-B14F-4D97-AF65-F5344CB8AC3E}">
        <p14:creationId xmlns:p14="http://schemas.microsoft.com/office/powerpoint/2010/main" val="2361045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685800" y="1676400"/>
            <a:ext cx="10744200" cy="4343400"/>
          </a:xfrm>
          <a:extLst>
            <a:ext uri="{909E8E84-426E-40DD-AFC4-6F175D3DCCD1}">
              <a14:hiddenFill xmlns:a14="http://schemas.microsoft.com/office/drawing/2010/main">
                <a:solidFill>
                  <a:schemeClr val="tx1"/>
                </a:solidFill>
              </a14:hiddenFill>
            </a:ext>
          </a:extLst>
        </p:spPr>
        <p:txBody>
          <a:bodyPr/>
          <a:lstStyle/>
          <a:p>
            <a:pPr>
              <a:spcAft>
                <a:spcPts val="1200"/>
              </a:spcAft>
              <a:buClr>
                <a:srgbClr val="540000"/>
              </a:buClr>
              <a:buSzPct val="100000"/>
              <a:buFont typeface="+mj-lt"/>
              <a:buAutoNum type="arabicParenR" startAt="25"/>
            </a:pPr>
            <a:r>
              <a:rPr lang="en-US" altLang="en-US" dirty="0"/>
              <a:t> MAP eligibility requirements:</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Must live in MAP’s service area.</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Entitled to Medicare Part A</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Enrolled in Medicare Part B</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Beneficiaries with End Stage Renal Disease join MAPs as of 2021.</a:t>
            </a:r>
          </a:p>
        </p:txBody>
      </p:sp>
      <p:sp>
        <p:nvSpPr>
          <p:cNvPr id="75779"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7BB7769E-6975-ACA8-33BD-C2194C89EA05}"/>
              </a:ext>
            </a:extLst>
          </p:cNvPr>
          <p:cNvSpPr>
            <a:spLocks noGrp="1"/>
          </p:cNvSpPr>
          <p:nvPr>
            <p:ph type="sldNum" sz="quarter" idx="4"/>
          </p:nvPr>
        </p:nvSpPr>
        <p:spPr/>
        <p:txBody>
          <a:bodyPr/>
          <a:lstStyle/>
          <a:p>
            <a:fld id="{612C9336-A718-4A9C-A61A-5379812194CD}" type="slidenum">
              <a:rPr lang="en-US" smtClean="0"/>
              <a:t>46</a:t>
            </a:fld>
            <a:endParaRPr lang="en-US" dirty="0"/>
          </a:p>
        </p:txBody>
      </p:sp>
    </p:spTree>
    <p:extLst>
      <p:ext uri="{BB962C8B-B14F-4D97-AF65-F5344CB8AC3E}">
        <p14:creationId xmlns:p14="http://schemas.microsoft.com/office/powerpoint/2010/main" val="2389633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animEffect transition="in" filter="fade">
                                      <p:cBhvr>
                                        <p:cTn id="7" dur="500"/>
                                        <p:tgtEl>
                                          <p:spTgt spid="757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8">
                                            <p:txEl>
                                              <p:pRg st="2" end="2"/>
                                            </p:txEl>
                                          </p:spTgt>
                                        </p:tgtEl>
                                        <p:attrNameLst>
                                          <p:attrName>style.visibility</p:attrName>
                                        </p:attrNameLst>
                                      </p:cBhvr>
                                      <p:to>
                                        <p:strVal val="visible"/>
                                      </p:to>
                                    </p:set>
                                    <p:animEffect transition="in" filter="fade">
                                      <p:cBhvr>
                                        <p:cTn id="12" dur="500"/>
                                        <p:tgtEl>
                                          <p:spTgt spid="757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78">
                                            <p:txEl>
                                              <p:pRg st="3" end="3"/>
                                            </p:txEl>
                                          </p:spTgt>
                                        </p:tgtEl>
                                        <p:attrNameLst>
                                          <p:attrName>style.visibility</p:attrName>
                                        </p:attrNameLst>
                                      </p:cBhvr>
                                      <p:to>
                                        <p:strVal val="visible"/>
                                      </p:to>
                                    </p:set>
                                    <p:animEffect transition="in" filter="fade">
                                      <p:cBhvr>
                                        <p:cTn id="17" dur="500"/>
                                        <p:tgtEl>
                                          <p:spTgt spid="7577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778">
                                            <p:txEl>
                                              <p:pRg st="4" end="4"/>
                                            </p:txEl>
                                          </p:spTgt>
                                        </p:tgtEl>
                                        <p:attrNameLst>
                                          <p:attrName>style.visibility</p:attrName>
                                        </p:attrNameLst>
                                      </p:cBhvr>
                                      <p:to>
                                        <p:strVal val="visible"/>
                                      </p:to>
                                    </p:set>
                                    <p:animEffect transition="in" filter="fade">
                                      <p:cBhvr>
                                        <p:cTn id="22" dur="500"/>
                                        <p:tgtEl>
                                          <p:spTgt spid="757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533400" y="1676400"/>
            <a:ext cx="11455400" cy="5029200"/>
          </a:xfrm>
          <a:extLst>
            <a:ext uri="{909E8E84-426E-40DD-AFC4-6F175D3DCCD1}">
              <a14:hiddenFill xmlns:a14="http://schemas.microsoft.com/office/drawing/2010/main">
                <a:solidFill>
                  <a:schemeClr val="tx1"/>
                </a:solidFill>
              </a14:hiddenFill>
            </a:ext>
          </a:extLst>
        </p:spPr>
        <p:txBody>
          <a:bodyPr/>
          <a:lstStyle/>
          <a:p>
            <a:pPr>
              <a:spcAft>
                <a:spcPts val="1200"/>
              </a:spcAft>
              <a:buClr>
                <a:srgbClr val="540000"/>
              </a:buClr>
              <a:buSzPct val="100000"/>
              <a:buFont typeface="+mj-lt"/>
              <a:buAutoNum type="arabicParenR" startAt="26"/>
              <a:defRPr/>
            </a:pPr>
            <a:r>
              <a:rPr lang="en-US" sz="2800" dirty="0"/>
              <a:t> Enrollment for MAPs:</a:t>
            </a:r>
          </a:p>
          <a:p>
            <a:pPr>
              <a:spcAft>
                <a:spcPts val="1200"/>
              </a:spcAft>
              <a:buClr>
                <a:srgbClr val="540000"/>
              </a:buClr>
              <a:buSzPct val="100000"/>
              <a:buAutoNum type="alphaLcParenR"/>
              <a:defRPr/>
            </a:pPr>
            <a:r>
              <a:rPr lang="en-US" sz="2800" dirty="0"/>
              <a:t>Initial Medicare Enrollment Period.</a:t>
            </a:r>
          </a:p>
          <a:p>
            <a:pPr>
              <a:spcAft>
                <a:spcPts val="1200"/>
              </a:spcAft>
              <a:buClr>
                <a:srgbClr val="540000"/>
              </a:buClr>
              <a:buSzPct val="100000"/>
              <a:buAutoNum type="alphaLcParenR"/>
              <a:defRPr/>
            </a:pPr>
            <a:r>
              <a:rPr lang="en-US" sz="2800" dirty="0"/>
              <a:t>Annual Open Enrollment Period: October 15th to December 7th</a:t>
            </a:r>
          </a:p>
          <a:p>
            <a:pPr>
              <a:spcAft>
                <a:spcPts val="1200"/>
              </a:spcAft>
              <a:buClr>
                <a:srgbClr val="540000"/>
              </a:buClr>
              <a:buSzPct val="100000"/>
              <a:buAutoNum type="alphaLcParenR"/>
              <a:defRPr/>
            </a:pPr>
            <a:r>
              <a:rPr lang="en-US" sz="2800" dirty="0"/>
              <a:t>Medicare Advantage Open Enrollment (switch plans or return to Original Medicare:</a:t>
            </a:r>
          </a:p>
          <a:p>
            <a:pPr lvl="1">
              <a:spcAft>
                <a:spcPts val="1200"/>
              </a:spcAft>
              <a:buClr>
                <a:srgbClr val="540000"/>
              </a:buClr>
              <a:buSzPct val="100000"/>
              <a:defRPr/>
            </a:pPr>
            <a:r>
              <a:rPr lang="en-US" dirty="0"/>
              <a:t>January 1 to March 31</a:t>
            </a:r>
          </a:p>
          <a:p>
            <a:pPr lvl="1">
              <a:spcAft>
                <a:spcPts val="1200"/>
              </a:spcAft>
              <a:buClr>
                <a:srgbClr val="540000"/>
              </a:buClr>
              <a:buSzPct val="100000"/>
              <a:defRPr/>
            </a:pPr>
            <a:r>
              <a:rPr lang="en-US" dirty="0"/>
              <a:t>Within the first the 3 months after you qualify for Medicare   </a:t>
            </a:r>
            <a:br>
              <a:rPr lang="en-US" dirty="0"/>
            </a:br>
            <a:r>
              <a:rPr lang="en-US" dirty="0"/>
              <a:t>    </a:t>
            </a:r>
          </a:p>
        </p:txBody>
      </p:sp>
      <p:sp>
        <p:nvSpPr>
          <p:cNvPr id="76803"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3331ACE4-42CE-F787-4948-0ACD5B32581C}"/>
              </a:ext>
            </a:extLst>
          </p:cNvPr>
          <p:cNvSpPr>
            <a:spLocks noGrp="1"/>
          </p:cNvSpPr>
          <p:nvPr>
            <p:ph type="sldNum" sz="quarter" idx="4"/>
          </p:nvPr>
        </p:nvSpPr>
        <p:spPr/>
        <p:txBody>
          <a:bodyPr/>
          <a:lstStyle/>
          <a:p>
            <a:fld id="{612C9336-A718-4A9C-A61A-5379812194CD}" type="slidenum">
              <a:rPr lang="en-US" smtClean="0"/>
              <a:t>47</a:t>
            </a:fld>
            <a:endParaRPr lang="en-US" dirty="0"/>
          </a:p>
        </p:txBody>
      </p:sp>
    </p:spTree>
    <p:extLst>
      <p:ext uri="{BB962C8B-B14F-4D97-AF65-F5344CB8AC3E}">
        <p14:creationId xmlns:p14="http://schemas.microsoft.com/office/powerpoint/2010/main" val="236460181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609600" y="1676400"/>
            <a:ext cx="11125200" cy="4343400"/>
          </a:xfrm>
          <a:extLst>
            <a:ext uri="{909E8E84-426E-40DD-AFC4-6F175D3DCCD1}">
              <a14:hiddenFill xmlns:a14="http://schemas.microsoft.com/office/drawing/2010/main">
                <a:solidFill>
                  <a:schemeClr val="tx1"/>
                </a:solidFill>
              </a14:hiddenFill>
            </a:ext>
          </a:extLst>
        </p:spPr>
        <p:txBody>
          <a:bodyPr/>
          <a:lstStyle/>
          <a:p>
            <a:pPr>
              <a:spcAft>
                <a:spcPts val="1200"/>
              </a:spcAft>
              <a:buClr>
                <a:srgbClr val="540000"/>
              </a:buClr>
              <a:buSzPct val="100000"/>
              <a:buFont typeface="+mj-lt"/>
              <a:buAutoNum type="arabicParenR" startAt="27"/>
            </a:pPr>
            <a:r>
              <a:rPr lang="en-US" altLang="en-US" dirty="0"/>
              <a:t>Special Election Periods: may return to Original Medicare or elect a different MAP due to circumstances such as </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Change in address outside of service area of plan</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Enroll or disenroll is employer sponsored MA plan</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Disenrolling in employer sponsored coverage (including COBRA) to elect an MA plan</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Terminating a Supplement Plan during the trial period</a:t>
            </a:r>
          </a:p>
          <a:p>
            <a:pPr marL="914400" lvl="1" indent="-400050">
              <a:spcBef>
                <a:spcPts val="600"/>
              </a:spcBef>
              <a:spcAft>
                <a:spcPts val="600"/>
              </a:spcAft>
              <a:buClr>
                <a:srgbClr val="540000"/>
              </a:buClr>
              <a:buSzPct val="125000"/>
              <a:buFont typeface="Arial" panose="020B0604020202020204" pitchFamily="34" charset="0"/>
              <a:buChar char="•"/>
            </a:pPr>
            <a:r>
              <a:rPr lang="en-US" altLang="en-US" dirty="0"/>
              <a:t>Effected by a natural disaster</a:t>
            </a:r>
          </a:p>
        </p:txBody>
      </p:sp>
      <p:sp>
        <p:nvSpPr>
          <p:cNvPr id="78851"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1B5863DE-DA88-2375-F865-CCE7EA001612}"/>
              </a:ext>
            </a:extLst>
          </p:cNvPr>
          <p:cNvSpPr>
            <a:spLocks noGrp="1"/>
          </p:cNvSpPr>
          <p:nvPr>
            <p:ph type="sldNum" sz="quarter" idx="4"/>
          </p:nvPr>
        </p:nvSpPr>
        <p:spPr/>
        <p:txBody>
          <a:bodyPr/>
          <a:lstStyle/>
          <a:p>
            <a:fld id="{612C9336-A718-4A9C-A61A-5379812194CD}" type="slidenum">
              <a:rPr lang="en-US" smtClean="0"/>
              <a:t>48</a:t>
            </a:fld>
            <a:endParaRPr lang="en-US" dirty="0"/>
          </a:p>
        </p:txBody>
      </p:sp>
    </p:spTree>
    <p:extLst>
      <p:ext uri="{BB962C8B-B14F-4D97-AF65-F5344CB8AC3E}">
        <p14:creationId xmlns:p14="http://schemas.microsoft.com/office/powerpoint/2010/main" val="3355412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850">
                                            <p:txEl>
                                              <p:pRg st="2" end="2"/>
                                            </p:txEl>
                                          </p:spTgt>
                                        </p:tgtEl>
                                        <p:attrNameLst>
                                          <p:attrName>style.visibility</p:attrName>
                                        </p:attrNameLst>
                                      </p:cBhvr>
                                      <p:to>
                                        <p:strVal val="visible"/>
                                      </p:to>
                                    </p:set>
                                    <p:animEffect transition="in" filter="fade">
                                      <p:cBhvr>
                                        <p:cTn id="7" dur="500"/>
                                        <p:tgtEl>
                                          <p:spTgt spid="7885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850">
                                            <p:txEl>
                                              <p:pRg st="3" end="3"/>
                                            </p:txEl>
                                          </p:spTgt>
                                        </p:tgtEl>
                                        <p:attrNameLst>
                                          <p:attrName>style.visibility</p:attrName>
                                        </p:attrNameLst>
                                      </p:cBhvr>
                                      <p:to>
                                        <p:strVal val="visible"/>
                                      </p:to>
                                    </p:set>
                                    <p:animEffect transition="in" filter="fade">
                                      <p:cBhvr>
                                        <p:cTn id="12" dur="500"/>
                                        <p:tgtEl>
                                          <p:spTgt spid="7885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850">
                                            <p:txEl>
                                              <p:pRg st="4" end="4"/>
                                            </p:txEl>
                                          </p:spTgt>
                                        </p:tgtEl>
                                        <p:attrNameLst>
                                          <p:attrName>style.visibility</p:attrName>
                                        </p:attrNameLst>
                                      </p:cBhvr>
                                      <p:to>
                                        <p:strVal val="visible"/>
                                      </p:to>
                                    </p:set>
                                    <p:animEffect transition="in" filter="fade">
                                      <p:cBhvr>
                                        <p:cTn id="17" dur="500"/>
                                        <p:tgtEl>
                                          <p:spTgt spid="7885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850">
                                            <p:txEl>
                                              <p:pRg st="5" end="5"/>
                                            </p:txEl>
                                          </p:spTgt>
                                        </p:tgtEl>
                                        <p:attrNameLst>
                                          <p:attrName>style.visibility</p:attrName>
                                        </p:attrNameLst>
                                      </p:cBhvr>
                                      <p:to>
                                        <p:strVal val="visible"/>
                                      </p:to>
                                    </p:set>
                                    <p:animEffect transition="in" filter="fade">
                                      <p:cBhvr>
                                        <p:cTn id="22" dur="500"/>
                                        <p:tgtEl>
                                          <p:spTgt spid="788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381000" y="1676400"/>
            <a:ext cx="10972800" cy="4343400"/>
          </a:xfrm>
          <a:extLst>
            <a:ext uri="{909E8E84-426E-40DD-AFC4-6F175D3DCCD1}">
              <a14:hiddenFill xmlns:a14="http://schemas.microsoft.com/office/drawing/2010/main">
                <a:solidFill>
                  <a:schemeClr val="tx1"/>
                </a:solidFill>
              </a14:hiddenFill>
            </a:ext>
          </a:extLst>
        </p:spPr>
        <p:txBody>
          <a:bodyPr/>
          <a:lstStyle/>
          <a:p>
            <a:pPr>
              <a:spcAft>
                <a:spcPts val="1200"/>
              </a:spcAft>
              <a:buClr>
                <a:srgbClr val="540000"/>
              </a:buClr>
              <a:buSzPct val="100000"/>
              <a:buFont typeface="+mj-lt"/>
              <a:buAutoNum type="arabicParenR" startAt="28"/>
            </a:pPr>
            <a:r>
              <a:rPr lang="en-US" altLang="en-US" dirty="0"/>
              <a:t> Open Enrollment for institutionalized individuals.</a:t>
            </a:r>
          </a:p>
          <a:p>
            <a:pPr lvl="1">
              <a:spcAft>
                <a:spcPts val="1200"/>
              </a:spcAft>
              <a:buClr>
                <a:srgbClr val="540000"/>
              </a:buClr>
              <a:buSzPct val="100000"/>
            </a:pPr>
            <a:r>
              <a:rPr lang="en-US" altLang="en-US" dirty="0"/>
              <a:t>At any time may elect an MAP or change their election from a MAP to Original Medicare.</a:t>
            </a:r>
          </a:p>
          <a:p>
            <a:pPr lvl="1">
              <a:spcAft>
                <a:spcPts val="1200"/>
              </a:spcAft>
              <a:buClr>
                <a:srgbClr val="540000"/>
              </a:buClr>
              <a:buSzPct val="100000"/>
            </a:pPr>
            <a:r>
              <a:rPr lang="en-US" altLang="en-US" dirty="0"/>
              <a:t>Open enrollment ends the last day of the second month after the month the individual ceases to reside in a long-term care facility setting.</a:t>
            </a:r>
          </a:p>
        </p:txBody>
      </p:sp>
      <p:sp>
        <p:nvSpPr>
          <p:cNvPr id="79875" name="Title 1"/>
          <p:cNvSpPr>
            <a:spLocks noGrp="1"/>
          </p:cNvSpPr>
          <p:nvPr>
            <p:ph type="title"/>
          </p:nvPr>
        </p:nvSpPr>
        <p:spPr/>
        <p:txBody>
          <a:bodyPr/>
          <a:lstStyle/>
          <a:p>
            <a:r>
              <a:rPr lang="en-US" altLang="en-US" sz="4800" dirty="0"/>
              <a:t>Medicare Advantage Plans</a:t>
            </a:r>
          </a:p>
        </p:txBody>
      </p:sp>
      <p:sp>
        <p:nvSpPr>
          <p:cNvPr id="2" name="Slide Number Placeholder 1">
            <a:extLst>
              <a:ext uri="{FF2B5EF4-FFF2-40B4-BE49-F238E27FC236}">
                <a16:creationId xmlns:a16="http://schemas.microsoft.com/office/drawing/2014/main" id="{6A412B6A-0863-2567-D891-BED306BED497}"/>
              </a:ext>
            </a:extLst>
          </p:cNvPr>
          <p:cNvSpPr>
            <a:spLocks noGrp="1"/>
          </p:cNvSpPr>
          <p:nvPr>
            <p:ph type="sldNum" sz="quarter" idx="4"/>
          </p:nvPr>
        </p:nvSpPr>
        <p:spPr/>
        <p:txBody>
          <a:bodyPr/>
          <a:lstStyle/>
          <a:p>
            <a:fld id="{612C9336-A718-4A9C-A61A-5379812194CD}" type="slidenum">
              <a:rPr lang="en-US" smtClean="0"/>
              <a:t>49</a:t>
            </a:fld>
            <a:endParaRPr lang="en-US" dirty="0"/>
          </a:p>
        </p:txBody>
      </p:sp>
    </p:spTree>
    <p:extLst>
      <p:ext uri="{BB962C8B-B14F-4D97-AF65-F5344CB8AC3E}">
        <p14:creationId xmlns:p14="http://schemas.microsoft.com/office/powerpoint/2010/main" val="5045670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Veterans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5</a:t>
            </a:fld>
            <a:endParaRPr lang="en-US" dirty="0">
              <a:solidFill>
                <a:prstClr val="black">
                  <a:tint val="75000"/>
                </a:prstClr>
              </a:solidFill>
            </a:endParaRPr>
          </a:p>
        </p:txBody>
      </p:sp>
      <p:sp>
        <p:nvSpPr>
          <p:cNvPr id="4" name="Rectangle 3"/>
          <p:cNvSpPr txBox="1">
            <a:spLocks noChangeArrowheads="1"/>
          </p:cNvSpPr>
          <p:nvPr/>
        </p:nvSpPr>
        <p:spPr>
          <a:xfrm>
            <a:off x="762000" y="1463676"/>
            <a:ext cx="108204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endParaRPr lang="en-US" sz="1400" b="1" kern="0" dirty="0">
              <a:solidFill>
                <a:srgbClr val="000000"/>
              </a:solidFill>
              <a:latin typeface="Arial"/>
            </a:endParaRPr>
          </a:p>
          <a:p>
            <a:pPr marL="457200" indent="-457200" eaLnBrk="0" fontAlgn="base" hangingPunct="0">
              <a:spcAft>
                <a:spcPct val="0"/>
              </a:spcAft>
              <a:buClr>
                <a:srgbClr val="09677B"/>
              </a:buClr>
              <a:buSzPct val="80000"/>
              <a:buFont typeface="Wingdings" panose="05000000000000000000" pitchFamily="2" charset="2"/>
              <a:buChar char="§"/>
            </a:pPr>
            <a:r>
              <a:rPr lang="en-US" kern="0" dirty="0">
                <a:solidFill>
                  <a:srgbClr val="000000"/>
                </a:solidFill>
                <a:latin typeface="Arial"/>
              </a:rPr>
              <a:t>Veterans age 60 and older are eligible for Pro Seniors services </a:t>
            </a:r>
          </a:p>
          <a:p>
            <a:pPr marL="457200" indent="-457200" eaLnBrk="0" fontAlgn="base" hangingPunct="0">
              <a:spcAft>
                <a:spcPct val="0"/>
              </a:spcAft>
              <a:buClr>
                <a:srgbClr val="09677B"/>
              </a:buClr>
              <a:buSzPct val="80000"/>
              <a:buFont typeface="Wingdings" panose="05000000000000000000" pitchFamily="2" charset="2"/>
              <a:buChar char="§"/>
            </a:pPr>
            <a:r>
              <a:rPr lang="en-US" altLang="en-US" kern="0" dirty="0">
                <a:solidFill>
                  <a:srgbClr val="000000"/>
                </a:solidFill>
                <a:latin typeface="Arial"/>
              </a:rPr>
              <a:t>Pro Seniors emphasizes services to veterans</a:t>
            </a:r>
          </a:p>
          <a:p>
            <a:pPr marL="457200" indent="-457200" eaLnBrk="0" fontAlgn="base" hangingPunct="0">
              <a:spcAft>
                <a:spcPct val="0"/>
              </a:spcAft>
              <a:buClr>
                <a:srgbClr val="09677B"/>
              </a:buClr>
              <a:buSzPct val="80000"/>
              <a:buFont typeface="Wingdings" panose="05000000000000000000" pitchFamily="2" charset="2"/>
              <a:buChar char="§"/>
            </a:pPr>
            <a:r>
              <a:rPr lang="en-US" altLang="en-US" kern="0" dirty="0">
                <a:solidFill>
                  <a:srgbClr val="000000"/>
                </a:solidFill>
                <a:latin typeface="Arial"/>
              </a:rPr>
              <a:t>We successfully advocated with the Ohio Department of Veterans Services to change a policy which discriminated against disabled veterans </a:t>
            </a:r>
          </a:p>
          <a:p>
            <a:pPr marL="457200" indent="-457200" eaLnBrk="0" fontAlgn="base" hangingPunct="0">
              <a:spcAft>
                <a:spcPct val="0"/>
              </a:spcAft>
              <a:buClr>
                <a:srgbClr val="09677B"/>
              </a:buClr>
              <a:buSzPct val="80000"/>
              <a:buFont typeface="Wingdings" panose="05000000000000000000" pitchFamily="2" charset="2"/>
              <a:buChar char="§"/>
            </a:pPr>
            <a:r>
              <a:rPr lang="en-US" altLang="en-US" kern="0" dirty="0">
                <a:solidFill>
                  <a:srgbClr val="000000"/>
                </a:solidFill>
                <a:latin typeface="Arial"/>
              </a:rPr>
              <a:t>We participate in a local Veteran Legal Clinic</a:t>
            </a:r>
            <a:endParaRPr lang="en-US" altLang="en-US" kern="0" dirty="0">
              <a:solidFill>
                <a:prstClr val="black"/>
              </a:solidFill>
              <a:latin typeface="Arial"/>
            </a:endParaRPr>
          </a:p>
        </p:txBody>
      </p:sp>
    </p:spTree>
    <p:extLst>
      <p:ext uri="{BB962C8B-B14F-4D97-AF65-F5344CB8AC3E}">
        <p14:creationId xmlns:p14="http://schemas.microsoft.com/office/powerpoint/2010/main" val="290326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381000" y="2286000"/>
            <a:ext cx="10972800" cy="41148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Clr>
                <a:srgbClr val="540000"/>
              </a:buClr>
              <a:buSzPct val="100000"/>
              <a:buNone/>
            </a:pPr>
            <a:r>
              <a:rPr lang="en-US" altLang="en-US" sz="2800" dirty="0"/>
              <a:t>CMS received feedback that </a:t>
            </a:r>
            <a:r>
              <a:rPr lang="en-US" sz="2800" dirty="0"/>
              <a:t>prior authorizations “can sometimes create a barrier to patients accessing medically necessary care.” Concerns were reported about: </a:t>
            </a:r>
          </a:p>
          <a:p>
            <a:pPr marL="457200" indent="-457200">
              <a:spcAft>
                <a:spcPts val="1200"/>
              </a:spcAft>
              <a:buClr>
                <a:srgbClr val="540000"/>
              </a:buClr>
              <a:buSzPct val="100000"/>
              <a:buFontTx/>
              <a:buChar char="-"/>
            </a:pPr>
            <a:r>
              <a:rPr lang="en-US" sz="2000" dirty="0"/>
              <a:t>the quality of MA plans' prior authorization decisions (e.g. denials made by plan clinicians without expertise in the field of medicine applicable to the requested service) and</a:t>
            </a:r>
          </a:p>
          <a:p>
            <a:pPr marL="457200" indent="-457200">
              <a:spcAft>
                <a:spcPts val="1200"/>
              </a:spcAft>
              <a:buClr>
                <a:srgbClr val="540000"/>
              </a:buClr>
              <a:buSzPct val="100000"/>
              <a:buFontTx/>
              <a:buChar char="-"/>
            </a:pPr>
            <a:r>
              <a:rPr lang="en-US" sz="2000" dirty="0"/>
              <a:t>process challenges (for example, repetitive prior approvals for needed services for enrollees that have a previously-approved plan of care).</a:t>
            </a:r>
          </a:p>
          <a:p>
            <a:pPr marL="457200" indent="-457200">
              <a:spcAft>
                <a:spcPts val="1200"/>
              </a:spcAft>
              <a:buClr>
                <a:srgbClr val="540000"/>
              </a:buClr>
              <a:buSzPct val="100000"/>
              <a:buFontTx/>
              <a:buChar char="-"/>
            </a:pPr>
            <a:r>
              <a:rPr lang="en-US" sz="2000" dirty="0"/>
              <a:t>OIG studied prior authorizations and found denials for services that met coverage guidelines</a:t>
            </a:r>
          </a:p>
          <a:p>
            <a:pPr marL="0" indent="0">
              <a:spcAft>
                <a:spcPts val="1200"/>
              </a:spcAft>
              <a:buClr>
                <a:srgbClr val="540000"/>
              </a:buClr>
              <a:buSzPct val="100000"/>
              <a:buNone/>
            </a:pPr>
            <a:r>
              <a:rPr lang="en-US" altLang="en-US" sz="2800" dirty="0"/>
              <a:t>88 Fed. Reg. 22185, 22186 (Apr. 12, 2023)</a:t>
            </a:r>
          </a:p>
        </p:txBody>
      </p:sp>
      <p:sp>
        <p:nvSpPr>
          <p:cNvPr id="79875" name="Title 1"/>
          <p:cNvSpPr>
            <a:spLocks noGrp="1"/>
          </p:cNvSpPr>
          <p:nvPr>
            <p:ph type="title"/>
          </p:nvPr>
        </p:nvSpPr>
        <p:spPr/>
        <p:txBody>
          <a:bodyPr/>
          <a:lstStyle/>
          <a:p>
            <a:r>
              <a:rPr lang="en-US" altLang="en-US" sz="4800" dirty="0"/>
              <a:t>Medicare Advantage Plans: </a:t>
            </a:r>
            <a:br>
              <a:rPr lang="en-US" altLang="en-US" sz="4800" dirty="0"/>
            </a:br>
            <a:r>
              <a:rPr lang="en-US" altLang="en-US" sz="4800" dirty="0"/>
              <a:t>Prior Authorizations</a:t>
            </a:r>
          </a:p>
        </p:txBody>
      </p:sp>
      <p:sp>
        <p:nvSpPr>
          <p:cNvPr id="2" name="Slide Number Placeholder 1">
            <a:extLst>
              <a:ext uri="{FF2B5EF4-FFF2-40B4-BE49-F238E27FC236}">
                <a16:creationId xmlns:a16="http://schemas.microsoft.com/office/drawing/2014/main" id="{9EF816CD-219C-7A77-A019-3A1A54050400}"/>
              </a:ext>
            </a:extLst>
          </p:cNvPr>
          <p:cNvSpPr>
            <a:spLocks noGrp="1"/>
          </p:cNvSpPr>
          <p:nvPr>
            <p:ph type="sldNum" sz="quarter" idx="4"/>
          </p:nvPr>
        </p:nvSpPr>
        <p:spPr/>
        <p:txBody>
          <a:bodyPr/>
          <a:lstStyle/>
          <a:p>
            <a:fld id="{612C9336-A718-4A9C-A61A-5379812194CD}" type="slidenum">
              <a:rPr lang="en-US" smtClean="0"/>
              <a:t>50</a:t>
            </a:fld>
            <a:endParaRPr lang="en-US" dirty="0"/>
          </a:p>
        </p:txBody>
      </p:sp>
    </p:spTree>
    <p:extLst>
      <p:ext uri="{BB962C8B-B14F-4D97-AF65-F5344CB8AC3E}">
        <p14:creationId xmlns:p14="http://schemas.microsoft.com/office/powerpoint/2010/main" val="222092441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381000" y="2286000"/>
            <a:ext cx="10972800" cy="41148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Clr>
                <a:srgbClr val="540000"/>
              </a:buClr>
              <a:buSzPct val="100000"/>
              <a:buNone/>
            </a:pPr>
            <a:r>
              <a:rPr lang="en-US" altLang="en-US" sz="2800" dirty="0"/>
              <a:t>2023 Regulatory Changes: </a:t>
            </a:r>
          </a:p>
          <a:p>
            <a:pPr marL="457200" indent="-457200">
              <a:spcAft>
                <a:spcPts val="1200"/>
              </a:spcAft>
              <a:buClr>
                <a:srgbClr val="540000"/>
              </a:buClr>
              <a:buSzPct val="100000"/>
              <a:buFontTx/>
              <a:buChar char="-"/>
            </a:pPr>
            <a:r>
              <a:rPr lang="en-US" altLang="en-US" sz="2800" dirty="0"/>
              <a:t>Prior authorization policies for coordinated care plans may only be used to confirm diagnoses and ensure that an item or services is medically necessary based on CMS standards.</a:t>
            </a:r>
          </a:p>
          <a:p>
            <a:pPr marL="457200" indent="-457200">
              <a:spcAft>
                <a:spcPts val="1200"/>
              </a:spcAft>
              <a:buClr>
                <a:srgbClr val="540000"/>
              </a:buClr>
              <a:buSzPct val="100000"/>
              <a:buFontTx/>
              <a:buChar char="-"/>
            </a:pPr>
            <a:r>
              <a:rPr lang="en-US" altLang="en-US" sz="2800" dirty="0"/>
              <a:t>Prior authorizations must be valid for as long as medically necessary to avoid disruptions in care.</a:t>
            </a:r>
          </a:p>
          <a:p>
            <a:pPr marL="457200" indent="-457200">
              <a:spcAft>
                <a:spcPts val="1200"/>
              </a:spcAft>
              <a:buClr>
                <a:srgbClr val="540000"/>
              </a:buClr>
              <a:buSzPct val="100000"/>
              <a:buFontTx/>
              <a:buChar char="-"/>
            </a:pPr>
            <a:r>
              <a:rPr lang="en-US" altLang="en-US" sz="2800" dirty="0"/>
              <a:t>MAPs must follow Original Medicare coverage criteria where established.</a:t>
            </a:r>
          </a:p>
        </p:txBody>
      </p:sp>
      <p:sp>
        <p:nvSpPr>
          <p:cNvPr id="79875" name="Title 1"/>
          <p:cNvSpPr>
            <a:spLocks noGrp="1"/>
          </p:cNvSpPr>
          <p:nvPr>
            <p:ph type="title"/>
          </p:nvPr>
        </p:nvSpPr>
        <p:spPr/>
        <p:txBody>
          <a:bodyPr/>
          <a:lstStyle/>
          <a:p>
            <a:r>
              <a:rPr lang="en-US" altLang="en-US" sz="4800" dirty="0"/>
              <a:t>Medicare Advantage Plans: </a:t>
            </a:r>
            <a:br>
              <a:rPr lang="en-US" altLang="en-US" sz="4800" dirty="0"/>
            </a:br>
            <a:r>
              <a:rPr lang="en-US" altLang="en-US" sz="4800" dirty="0"/>
              <a:t>Prior Authorizations</a:t>
            </a:r>
          </a:p>
        </p:txBody>
      </p:sp>
      <p:sp>
        <p:nvSpPr>
          <p:cNvPr id="3" name="TextBox 2">
            <a:extLst>
              <a:ext uri="{FF2B5EF4-FFF2-40B4-BE49-F238E27FC236}">
                <a16:creationId xmlns:a16="http://schemas.microsoft.com/office/drawing/2014/main" id="{E9E7BCC6-9C33-C585-0CCD-4E917AAF611C}"/>
              </a:ext>
            </a:extLst>
          </p:cNvPr>
          <p:cNvSpPr txBox="1"/>
          <p:nvPr/>
        </p:nvSpPr>
        <p:spPr>
          <a:xfrm>
            <a:off x="8077200" y="6139934"/>
            <a:ext cx="6108568" cy="369332"/>
          </a:xfrm>
          <a:prstGeom prst="rect">
            <a:avLst/>
          </a:prstGeom>
          <a:noFill/>
        </p:spPr>
        <p:txBody>
          <a:bodyPr wrap="square">
            <a:spAutoFit/>
          </a:bodyPr>
          <a:lstStyle/>
          <a:p>
            <a:pPr marL="0" indent="0">
              <a:spcAft>
                <a:spcPts val="1200"/>
              </a:spcAft>
              <a:buClr>
                <a:srgbClr val="540000"/>
              </a:buClr>
              <a:buSzPct val="100000"/>
              <a:buNone/>
            </a:pPr>
            <a:r>
              <a:rPr lang="en-US" altLang="en-US" sz="1800" dirty="0"/>
              <a:t>88 Fed. Reg. 22122 (Apr. 12, 2023)</a:t>
            </a:r>
          </a:p>
        </p:txBody>
      </p:sp>
      <p:sp>
        <p:nvSpPr>
          <p:cNvPr id="4" name="Slide Number Placeholder 3">
            <a:extLst>
              <a:ext uri="{FF2B5EF4-FFF2-40B4-BE49-F238E27FC236}">
                <a16:creationId xmlns:a16="http://schemas.microsoft.com/office/drawing/2014/main" id="{6F4CD007-55BB-5F54-E834-570A939EA4DA}"/>
              </a:ext>
            </a:extLst>
          </p:cNvPr>
          <p:cNvSpPr>
            <a:spLocks noGrp="1"/>
          </p:cNvSpPr>
          <p:nvPr>
            <p:ph type="sldNum" sz="quarter" idx="4"/>
          </p:nvPr>
        </p:nvSpPr>
        <p:spPr/>
        <p:txBody>
          <a:bodyPr/>
          <a:lstStyle/>
          <a:p>
            <a:fld id="{612C9336-A718-4A9C-A61A-5379812194CD}" type="slidenum">
              <a:rPr lang="en-US" smtClean="0"/>
              <a:t>51</a:t>
            </a:fld>
            <a:endParaRPr lang="en-US" dirty="0"/>
          </a:p>
        </p:txBody>
      </p:sp>
    </p:spTree>
    <p:extLst>
      <p:ext uri="{BB962C8B-B14F-4D97-AF65-F5344CB8AC3E}">
        <p14:creationId xmlns:p14="http://schemas.microsoft.com/office/powerpoint/2010/main" val="15962969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381000" y="2057400"/>
            <a:ext cx="10972800" cy="41148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Clr>
                <a:srgbClr val="540000"/>
              </a:buClr>
              <a:buSzPct val="100000"/>
              <a:buNone/>
            </a:pPr>
            <a:r>
              <a:rPr lang="en-US" altLang="en-US" sz="2800" dirty="0"/>
              <a:t>2023 Regulatory Changes: </a:t>
            </a:r>
          </a:p>
          <a:p>
            <a:pPr marL="457200" indent="-457200">
              <a:spcAft>
                <a:spcPts val="1200"/>
              </a:spcAft>
              <a:buClr>
                <a:srgbClr val="540000"/>
              </a:buClr>
              <a:buSzPct val="100000"/>
              <a:buFontTx/>
              <a:buChar char="-"/>
            </a:pPr>
            <a:r>
              <a:rPr lang="en-US" altLang="en-US" sz="2800" dirty="0"/>
              <a:t>When coverage criteria are not fully established Medicare in a statute, regulation, NCD, or LCD, MAPs can specify criteria, but must make the criteria publicly accessible.  Unspecified criteria can only be used when the MAP demonstrates that the additional criteria provide clinical benefits that are highly likely to outweigh clinical harms, including from delayed access to services.</a:t>
            </a:r>
          </a:p>
          <a:p>
            <a:pPr marL="457200" indent="-457200">
              <a:spcAft>
                <a:spcPts val="1200"/>
              </a:spcAft>
              <a:buClr>
                <a:srgbClr val="540000"/>
              </a:buClr>
              <a:buSzPct val="100000"/>
              <a:buFontTx/>
              <a:buChar char="-"/>
            </a:pPr>
            <a:r>
              <a:rPr lang="en-US" altLang="en-US" sz="2800" dirty="0"/>
              <a:t>MAPs must establish Utilization Management Committee to review prior authorization policies annually and insurance their consistency with coverage requirements, including Original Medicare. </a:t>
            </a:r>
          </a:p>
          <a:p>
            <a:pPr marL="0" indent="0">
              <a:spcAft>
                <a:spcPts val="1200"/>
              </a:spcAft>
              <a:buClr>
                <a:srgbClr val="540000"/>
              </a:buClr>
              <a:buSzPct val="100000"/>
              <a:buNone/>
            </a:pPr>
            <a:endParaRPr lang="en-US" altLang="en-US" sz="2800" dirty="0"/>
          </a:p>
          <a:p>
            <a:pPr marL="0" indent="0">
              <a:spcAft>
                <a:spcPts val="1200"/>
              </a:spcAft>
              <a:buClr>
                <a:srgbClr val="540000"/>
              </a:buClr>
              <a:buSzPct val="100000"/>
              <a:buNone/>
            </a:pPr>
            <a:r>
              <a:rPr lang="en-US" altLang="en-US" sz="2800" dirty="0"/>
              <a:t>88 Fed. Reg. 22185 (Apr. 12, 2023)</a:t>
            </a:r>
          </a:p>
        </p:txBody>
      </p:sp>
      <p:sp>
        <p:nvSpPr>
          <p:cNvPr id="79875" name="Title 1"/>
          <p:cNvSpPr>
            <a:spLocks noGrp="1"/>
          </p:cNvSpPr>
          <p:nvPr>
            <p:ph type="title"/>
          </p:nvPr>
        </p:nvSpPr>
        <p:spPr/>
        <p:txBody>
          <a:bodyPr/>
          <a:lstStyle/>
          <a:p>
            <a:r>
              <a:rPr lang="en-US" altLang="en-US" sz="4800" dirty="0"/>
              <a:t>Medicare Advantage Plans: </a:t>
            </a:r>
            <a:br>
              <a:rPr lang="en-US" altLang="en-US" sz="4800" dirty="0"/>
            </a:br>
            <a:r>
              <a:rPr lang="en-US" altLang="en-US" sz="4800" dirty="0"/>
              <a:t>Prior Authorizations</a:t>
            </a:r>
          </a:p>
        </p:txBody>
      </p:sp>
      <p:sp>
        <p:nvSpPr>
          <p:cNvPr id="2" name="Slide Number Placeholder 1">
            <a:extLst>
              <a:ext uri="{FF2B5EF4-FFF2-40B4-BE49-F238E27FC236}">
                <a16:creationId xmlns:a16="http://schemas.microsoft.com/office/drawing/2014/main" id="{344B7517-0514-7676-EFDC-E0B600EF0164}"/>
              </a:ext>
            </a:extLst>
          </p:cNvPr>
          <p:cNvSpPr>
            <a:spLocks noGrp="1"/>
          </p:cNvSpPr>
          <p:nvPr>
            <p:ph type="sldNum" sz="quarter" idx="4"/>
          </p:nvPr>
        </p:nvSpPr>
        <p:spPr/>
        <p:txBody>
          <a:bodyPr/>
          <a:lstStyle/>
          <a:p>
            <a:fld id="{612C9336-A718-4A9C-A61A-5379812194CD}" type="slidenum">
              <a:rPr lang="en-US" smtClean="0"/>
              <a:t>52</a:t>
            </a:fld>
            <a:endParaRPr lang="en-US" dirty="0"/>
          </a:p>
        </p:txBody>
      </p:sp>
    </p:spTree>
    <p:extLst>
      <p:ext uri="{BB962C8B-B14F-4D97-AF65-F5344CB8AC3E}">
        <p14:creationId xmlns:p14="http://schemas.microsoft.com/office/powerpoint/2010/main" val="312032063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Medicare Advantage Plans</a:t>
            </a: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v"/>
            </a:pPr>
            <a:r>
              <a:rPr lang="en-US" dirty="0"/>
              <a:t>If patients have questions traditional Medicare, Medicare supplemental policies, prescription drug plans, or Medicare Advantage Plans, the Ohio Senior Health Insurance Information Program (OSHIIP) is a good place to start.</a:t>
            </a:r>
          </a:p>
          <a:p>
            <a:pPr marL="457200" indent="-457200">
              <a:buFont typeface="Wingdings" panose="05000000000000000000" pitchFamily="2" charset="2"/>
              <a:buChar char="v"/>
            </a:pPr>
            <a:r>
              <a:rPr lang="en-US" dirty="0"/>
              <a:t> 1-800-686-1578</a:t>
            </a:r>
          </a:p>
          <a:p>
            <a:pPr marL="457200" indent="-457200">
              <a:buFont typeface="Wingdings" panose="05000000000000000000" pitchFamily="2" charset="2"/>
              <a:buChar char="v"/>
            </a:pPr>
            <a:endParaRPr lang="en-US" dirty="0"/>
          </a:p>
          <a:p>
            <a:pPr marL="457200" indent="-457200">
              <a:buFont typeface="Wingdings" panose="05000000000000000000" pitchFamily="2" charset="2"/>
              <a:buChar char="v"/>
            </a:pPr>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53</a:t>
            </a:fld>
            <a:endParaRPr lang="en-US" dirty="0"/>
          </a:p>
        </p:txBody>
      </p:sp>
    </p:spTree>
    <p:extLst>
      <p:ext uri="{BB962C8B-B14F-4D97-AF65-F5344CB8AC3E}">
        <p14:creationId xmlns:p14="http://schemas.microsoft.com/office/powerpoint/2010/main" val="547999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25C3AA-74B5-21BB-0845-B7A940E36481}"/>
              </a:ext>
            </a:extLst>
          </p:cNvPr>
          <p:cNvSpPr>
            <a:spLocks noGrp="1"/>
          </p:cNvSpPr>
          <p:nvPr>
            <p:ph type="title"/>
          </p:nvPr>
        </p:nvSpPr>
        <p:spPr>
          <a:xfrm>
            <a:off x="203200" y="1143000"/>
            <a:ext cx="11785600" cy="685800"/>
          </a:xfrm>
        </p:spPr>
        <p:txBody>
          <a:bodyPr/>
          <a:lstStyle/>
          <a:p>
            <a:r>
              <a:rPr lang="en-US" dirty="0"/>
              <a:t>#2 Poll Slide</a:t>
            </a:r>
          </a:p>
        </p:txBody>
      </p:sp>
      <p:sp>
        <p:nvSpPr>
          <p:cNvPr id="2" name="Slide Number Placeholder 1">
            <a:extLst>
              <a:ext uri="{FF2B5EF4-FFF2-40B4-BE49-F238E27FC236}">
                <a16:creationId xmlns:a16="http://schemas.microsoft.com/office/drawing/2014/main" id="{14C7B05B-9870-9B52-719F-8F82C6211C31}"/>
              </a:ext>
            </a:extLst>
          </p:cNvPr>
          <p:cNvSpPr>
            <a:spLocks noGrp="1"/>
          </p:cNvSpPr>
          <p:nvPr>
            <p:ph type="sldNum" sz="quarter" idx="4"/>
          </p:nvPr>
        </p:nvSpPr>
        <p:spPr/>
        <p:txBody>
          <a:bodyPr/>
          <a:lstStyle/>
          <a:p>
            <a:pPr>
              <a:defRPr/>
            </a:pPr>
            <a:fld id="{15156574-C885-4E41-A56A-08A66312CA5D}" type="slidenum">
              <a:rPr lang="en-US" smtClean="0">
                <a:solidFill>
                  <a:prstClr val="black"/>
                </a:solidFill>
              </a:rPr>
              <a:pPr>
                <a:defRPr/>
              </a:pPr>
              <a:t>54</a:t>
            </a:fld>
            <a:endParaRPr lang="en-US" dirty="0">
              <a:solidFill>
                <a:prstClr val="black"/>
              </a:solidFill>
            </a:endParaRPr>
          </a:p>
        </p:txBody>
      </p:sp>
      <p:pic>
        <p:nvPicPr>
          <p:cNvPr id="9" name="Picture 8">
            <a:extLst>
              <a:ext uri="{FF2B5EF4-FFF2-40B4-BE49-F238E27FC236}">
                <a16:creationId xmlns:a16="http://schemas.microsoft.com/office/drawing/2014/main" id="{3CF33486-4DBF-B8BB-F1EC-642DAF18A132}"/>
              </a:ext>
            </a:extLst>
          </p:cNvPr>
          <p:cNvPicPr>
            <a:picLocks noChangeAspect="1"/>
          </p:cNvPicPr>
          <p:nvPr/>
        </p:nvPicPr>
        <p:blipFill>
          <a:blip r:embed="rId2"/>
          <a:stretch>
            <a:fillRect/>
          </a:stretch>
        </p:blipFill>
        <p:spPr>
          <a:xfrm>
            <a:off x="3581400" y="1848465"/>
            <a:ext cx="5600700" cy="3590925"/>
          </a:xfrm>
          <a:prstGeom prst="rect">
            <a:avLst/>
          </a:prstGeom>
        </p:spPr>
      </p:pic>
      <p:sp>
        <p:nvSpPr>
          <p:cNvPr id="10" name="TextBox 9">
            <a:extLst>
              <a:ext uri="{FF2B5EF4-FFF2-40B4-BE49-F238E27FC236}">
                <a16:creationId xmlns:a16="http://schemas.microsoft.com/office/drawing/2014/main" id="{530F2955-E1F4-A251-5767-D1D7D39138C6}"/>
              </a:ext>
            </a:extLst>
          </p:cNvPr>
          <p:cNvSpPr txBox="1"/>
          <p:nvPr/>
        </p:nvSpPr>
        <p:spPr>
          <a:xfrm>
            <a:off x="1181100" y="5569546"/>
            <a:ext cx="9829800" cy="923330"/>
          </a:xfrm>
          <a:prstGeom prst="rect">
            <a:avLst/>
          </a:prstGeom>
          <a:noFill/>
        </p:spPr>
        <p:txBody>
          <a:bodyPr wrap="square">
            <a:spAutoFit/>
          </a:bodyPr>
          <a:lstStyle/>
          <a:p>
            <a:r>
              <a:rPr lang="en-US" dirty="0"/>
              <a:t>President Lyndon Johnson signing the Medicare program into law on July 30, 1965. Those shown include Lady Bird Johnson, the First Lady; former President Harry Truman; Vice-President Hubert Humphrey; and former First Lady Bess Truman. </a:t>
            </a:r>
            <a:r>
              <a:rPr lang="en-US" dirty="0">
                <a:hlinkClick r:id="rId3"/>
              </a:rPr>
              <a:t>https://www.ssa.gov/history/lbjsm.html</a:t>
            </a:r>
            <a:r>
              <a:rPr lang="en-US" dirty="0"/>
              <a:t> </a:t>
            </a:r>
          </a:p>
        </p:txBody>
      </p:sp>
    </p:spTree>
    <p:extLst>
      <p:ext uri="{BB962C8B-B14F-4D97-AF65-F5344CB8AC3E}">
        <p14:creationId xmlns:p14="http://schemas.microsoft.com/office/powerpoint/2010/main" val="2624973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4400" dirty="0"/>
              <a:t>Medicare Part A Coverage for Hospital Stays</a:t>
            </a:r>
          </a:p>
        </p:txBody>
      </p:sp>
      <p:sp>
        <p:nvSpPr>
          <p:cNvPr id="6147" name="Rectangle 3"/>
          <p:cNvSpPr>
            <a:spLocks noGrp="1" noChangeArrowheads="1"/>
          </p:cNvSpPr>
          <p:nvPr>
            <p:ph type="body" idx="1"/>
          </p:nvPr>
        </p:nvSpPr>
        <p:spPr>
          <a:xfrm>
            <a:off x="1828800" y="1752600"/>
            <a:ext cx="8534400" cy="4800600"/>
          </a:xfrm>
        </p:spPr>
        <p:txBody>
          <a:bodyPr/>
          <a:lstStyle/>
          <a:p>
            <a:pPr>
              <a:spcBef>
                <a:spcPts val="600"/>
              </a:spcBef>
              <a:spcAft>
                <a:spcPts val="600"/>
              </a:spcAft>
              <a:buClr>
                <a:srgbClr val="540000"/>
              </a:buClr>
              <a:buSzPct val="100000"/>
              <a:defRPr/>
            </a:pPr>
            <a:r>
              <a:rPr lang="en-US" sz="2800" dirty="0"/>
              <a:t>Original Medicare Deductible</a:t>
            </a:r>
          </a:p>
          <a:p>
            <a:pPr marL="1028700" lvl="1">
              <a:spcBef>
                <a:spcPts val="600"/>
              </a:spcBef>
              <a:spcAft>
                <a:spcPts val="1200"/>
              </a:spcAft>
              <a:buClr>
                <a:srgbClr val="540000"/>
              </a:buClr>
              <a:buSzPct val="125000"/>
              <a:buFont typeface="Arial" panose="020B0604020202020204" pitchFamily="34" charset="0"/>
              <a:buChar char="•"/>
              <a:defRPr/>
            </a:pPr>
            <a:r>
              <a:rPr lang="en-US" dirty="0"/>
              <a:t>$1,632 per benefit period (2024)</a:t>
            </a:r>
          </a:p>
          <a:p>
            <a:pPr>
              <a:spcBef>
                <a:spcPts val="600"/>
              </a:spcBef>
              <a:spcAft>
                <a:spcPts val="600"/>
              </a:spcAft>
              <a:buClr>
                <a:srgbClr val="540000"/>
              </a:buClr>
              <a:buSzPct val="100000"/>
              <a:defRPr/>
            </a:pPr>
            <a:r>
              <a:rPr lang="en-US" sz="2800" dirty="0"/>
              <a:t>Original Medicare Co-payments</a:t>
            </a:r>
          </a:p>
          <a:p>
            <a:pPr marL="914400" lvl="1" indent="-400050">
              <a:spcBef>
                <a:spcPts val="600"/>
              </a:spcBef>
              <a:spcAft>
                <a:spcPts val="1200"/>
              </a:spcAft>
              <a:buClr>
                <a:srgbClr val="540000"/>
              </a:buClr>
              <a:buSzPct val="125000"/>
              <a:buFont typeface="Arial" pitchFamily="34" charset="0"/>
              <a:buChar char="•"/>
              <a:defRPr/>
            </a:pPr>
            <a:r>
              <a:rPr lang="en-US" dirty="0"/>
              <a:t>Days 0 - 60:  No co-pay</a:t>
            </a:r>
          </a:p>
          <a:p>
            <a:pPr marL="914400" lvl="1" indent="-400050">
              <a:spcBef>
                <a:spcPts val="600"/>
              </a:spcBef>
              <a:spcAft>
                <a:spcPts val="1200"/>
              </a:spcAft>
              <a:buClr>
                <a:srgbClr val="540000"/>
              </a:buClr>
              <a:buSzPct val="125000"/>
              <a:buFont typeface="Arial" pitchFamily="34" charset="0"/>
              <a:buChar char="•"/>
              <a:defRPr/>
            </a:pPr>
            <a:r>
              <a:rPr lang="en-US" dirty="0"/>
              <a:t>Days 61-90:  $408 per day</a:t>
            </a:r>
          </a:p>
          <a:p>
            <a:pPr marL="914400" lvl="1" indent="-400050">
              <a:spcBef>
                <a:spcPts val="600"/>
              </a:spcBef>
              <a:spcAft>
                <a:spcPts val="1200"/>
              </a:spcAft>
              <a:buClr>
                <a:srgbClr val="540000"/>
              </a:buClr>
              <a:buSzPct val="125000"/>
              <a:buFont typeface="Arial" pitchFamily="34" charset="0"/>
              <a:buChar char="•"/>
              <a:defRPr/>
            </a:pPr>
            <a:r>
              <a:rPr lang="en-US" dirty="0"/>
              <a:t>Days 91-150 (60 Lifetime Reserve Days):  $816 per day</a:t>
            </a:r>
          </a:p>
          <a:p>
            <a:pPr marL="914400" lvl="1" indent="-400050">
              <a:spcBef>
                <a:spcPts val="600"/>
              </a:spcBef>
              <a:spcAft>
                <a:spcPts val="1200"/>
              </a:spcAft>
              <a:buClr>
                <a:srgbClr val="540000"/>
              </a:buClr>
              <a:buSzPct val="125000"/>
              <a:buFont typeface="Arial" pitchFamily="34" charset="0"/>
              <a:buChar char="•"/>
              <a:defRPr/>
            </a:pPr>
            <a:r>
              <a:rPr lang="en-US" dirty="0"/>
              <a:t>Days 151 and beyond:  No Medicare Coverage</a:t>
            </a:r>
          </a:p>
        </p:txBody>
      </p:sp>
      <p:sp>
        <p:nvSpPr>
          <p:cNvPr id="2" name="Slide Number Placeholder 1">
            <a:extLst>
              <a:ext uri="{FF2B5EF4-FFF2-40B4-BE49-F238E27FC236}">
                <a16:creationId xmlns:a16="http://schemas.microsoft.com/office/drawing/2014/main" id="{424B6508-1779-D1EE-0EB6-5102A0509249}"/>
              </a:ext>
            </a:extLst>
          </p:cNvPr>
          <p:cNvSpPr>
            <a:spLocks noGrp="1"/>
          </p:cNvSpPr>
          <p:nvPr>
            <p:ph type="sldNum" sz="quarter" idx="4"/>
          </p:nvPr>
        </p:nvSpPr>
        <p:spPr/>
        <p:txBody>
          <a:bodyPr/>
          <a:lstStyle/>
          <a:p>
            <a:fld id="{612C9336-A718-4A9C-A61A-5379812194CD}" type="slidenum">
              <a:rPr lang="en-US" smtClean="0"/>
              <a:t>55</a:t>
            </a:fld>
            <a:endParaRPr lang="en-US" dirty="0"/>
          </a:p>
        </p:txBody>
      </p:sp>
    </p:spTree>
    <p:extLst>
      <p:ext uri="{BB962C8B-B14F-4D97-AF65-F5344CB8AC3E}">
        <p14:creationId xmlns:p14="http://schemas.microsoft.com/office/powerpoint/2010/main" val="234925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381000" y="1600200"/>
            <a:ext cx="11430000" cy="51816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defRPr/>
            </a:pPr>
            <a:r>
              <a:rPr lang="en-US" sz="3600" dirty="0"/>
              <a:t>1) Hospice Care Eligibility:</a:t>
            </a:r>
          </a:p>
          <a:p>
            <a:pPr marL="571500" indent="-571500">
              <a:spcAft>
                <a:spcPts val="1200"/>
              </a:spcAft>
              <a:buFontTx/>
              <a:buChar char="-"/>
              <a:defRPr/>
            </a:pPr>
            <a:r>
              <a:rPr lang="en-US" sz="3600" dirty="0"/>
              <a:t>Entitled to Part A</a:t>
            </a:r>
          </a:p>
          <a:p>
            <a:pPr marL="571500" indent="-571500">
              <a:spcAft>
                <a:spcPts val="1200"/>
              </a:spcAft>
              <a:buFontTx/>
              <a:buChar char="-"/>
              <a:defRPr/>
            </a:pPr>
            <a:r>
              <a:rPr lang="en-US" sz="3600" dirty="0"/>
              <a:t>Certified as terminally ill with 6 months or less to live if the illness runs its normal course:</a:t>
            </a:r>
          </a:p>
          <a:p>
            <a:pPr marL="571500" indent="-571500">
              <a:spcAft>
                <a:spcPts val="1200"/>
              </a:spcAft>
              <a:buFontTx/>
              <a:buChar char="-"/>
              <a:defRPr/>
            </a:pPr>
            <a:r>
              <a:rPr lang="en-US" sz="3600" dirty="0"/>
              <a:t>Elect hospice coverage by waiving all rights to Medicare payments for Medicare services related to the treatment of the terminal condition other than services provided by the hospice and the attending physician. </a:t>
            </a:r>
            <a:endParaRPr lang="en-US" sz="1400" dirty="0"/>
          </a:p>
        </p:txBody>
      </p:sp>
      <p:sp>
        <p:nvSpPr>
          <p:cNvPr id="29699" name="Title 1"/>
          <p:cNvSpPr>
            <a:spLocks noGrp="1"/>
          </p:cNvSpPr>
          <p:nvPr>
            <p:ph type="title"/>
          </p:nvPr>
        </p:nvSpPr>
        <p:spPr/>
        <p:txBody>
          <a:bodyPr/>
          <a:lstStyle/>
          <a:p>
            <a:r>
              <a:rPr lang="en-US" altLang="en-US" sz="4800" dirty="0"/>
              <a:t>Medicare Coverage of Hospice</a:t>
            </a:r>
          </a:p>
        </p:txBody>
      </p:sp>
      <p:sp>
        <p:nvSpPr>
          <p:cNvPr id="2" name="Slide Number Placeholder 1">
            <a:extLst>
              <a:ext uri="{FF2B5EF4-FFF2-40B4-BE49-F238E27FC236}">
                <a16:creationId xmlns:a16="http://schemas.microsoft.com/office/drawing/2014/main" id="{4A9C1BE0-E6F1-0728-00BD-098EFD4E2B13}"/>
              </a:ext>
            </a:extLst>
          </p:cNvPr>
          <p:cNvSpPr>
            <a:spLocks noGrp="1"/>
          </p:cNvSpPr>
          <p:nvPr>
            <p:ph type="sldNum" sz="quarter" idx="4"/>
          </p:nvPr>
        </p:nvSpPr>
        <p:spPr/>
        <p:txBody>
          <a:bodyPr/>
          <a:lstStyle/>
          <a:p>
            <a:fld id="{612C9336-A718-4A9C-A61A-5379812194CD}" type="slidenum">
              <a:rPr lang="en-US" smtClean="0"/>
              <a:t>56</a:t>
            </a:fld>
            <a:endParaRPr lang="en-US" dirty="0"/>
          </a:p>
        </p:txBody>
      </p:sp>
    </p:spTree>
    <p:extLst>
      <p:ext uri="{BB962C8B-B14F-4D97-AF65-F5344CB8AC3E}">
        <p14:creationId xmlns:p14="http://schemas.microsoft.com/office/powerpoint/2010/main" val="199181528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609600" y="1752600"/>
            <a:ext cx="10972800" cy="40386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Clr>
                <a:srgbClr val="540000"/>
              </a:buClr>
              <a:buSzPct val="100000"/>
              <a:buNone/>
              <a:defRPr/>
            </a:pPr>
            <a:r>
              <a:rPr lang="en-US" sz="2800" dirty="0"/>
              <a:t>2) Facility room and board is not covered. However, there is coverage of:</a:t>
            </a:r>
          </a:p>
          <a:p>
            <a:pPr lvl="1">
              <a:spcAft>
                <a:spcPts val="1200"/>
              </a:spcAft>
              <a:buClr>
                <a:srgbClr val="540000"/>
              </a:buClr>
              <a:buSzPct val="100000"/>
              <a:defRPr/>
            </a:pPr>
            <a:r>
              <a:rPr lang="en-US" sz="2400" dirty="0"/>
              <a:t>respite care for relief of the patient’s caregivers, and </a:t>
            </a:r>
          </a:p>
          <a:p>
            <a:pPr lvl="1">
              <a:spcAft>
                <a:spcPts val="1200"/>
              </a:spcAft>
              <a:buClr>
                <a:srgbClr val="540000"/>
              </a:buClr>
              <a:buSzPct val="100000"/>
              <a:defRPr/>
            </a:pPr>
            <a:r>
              <a:rPr lang="en-US" sz="2400" dirty="0"/>
              <a:t>general inpatient care for pain control and symptom management </a:t>
            </a:r>
          </a:p>
          <a:p>
            <a:pPr>
              <a:spcAft>
                <a:spcPts val="1200"/>
              </a:spcAft>
              <a:buClr>
                <a:srgbClr val="540000"/>
              </a:buClr>
              <a:buSzPct val="100000"/>
              <a:buFont typeface="+mj-lt"/>
              <a:buAutoNum type="arabicParenR" startAt="3"/>
              <a:defRPr/>
            </a:pPr>
            <a:r>
              <a:rPr lang="en-US" sz="2800" dirty="0"/>
              <a:t>Medicare will still pay covered benefits for health problems that are not part of your terminal illness and related conditions</a:t>
            </a:r>
          </a:p>
          <a:p>
            <a:pPr>
              <a:spcAft>
                <a:spcPts val="1200"/>
              </a:spcAft>
              <a:buClr>
                <a:srgbClr val="540000"/>
              </a:buClr>
              <a:buSzPct val="100000"/>
              <a:buFont typeface="+mj-lt"/>
              <a:buAutoNum type="arabicParenR" startAt="3"/>
              <a:defRPr/>
            </a:pPr>
            <a:r>
              <a:rPr lang="en-US" sz="2800" dirty="0"/>
              <a:t>If you are on MAP, your MAP will cover services that are not part of your terminal illness and Original Medicare will cover everything related to your terminal illness.</a:t>
            </a:r>
          </a:p>
        </p:txBody>
      </p:sp>
      <p:sp>
        <p:nvSpPr>
          <p:cNvPr id="30723" name="Title 1"/>
          <p:cNvSpPr>
            <a:spLocks noGrp="1"/>
          </p:cNvSpPr>
          <p:nvPr>
            <p:ph type="title"/>
          </p:nvPr>
        </p:nvSpPr>
        <p:spPr/>
        <p:txBody>
          <a:bodyPr/>
          <a:lstStyle/>
          <a:p>
            <a:r>
              <a:rPr lang="en-US" altLang="en-US" sz="4800" dirty="0"/>
              <a:t>Medicare Coverage of Hospice</a:t>
            </a:r>
            <a:endParaRPr lang="en-US" altLang="en-US" sz="5400" dirty="0"/>
          </a:p>
        </p:txBody>
      </p:sp>
      <p:sp>
        <p:nvSpPr>
          <p:cNvPr id="2" name="Slide Number Placeholder 1">
            <a:extLst>
              <a:ext uri="{FF2B5EF4-FFF2-40B4-BE49-F238E27FC236}">
                <a16:creationId xmlns:a16="http://schemas.microsoft.com/office/drawing/2014/main" id="{4D5AC8BD-B9D7-9D67-B213-D85846BA4EB1}"/>
              </a:ext>
            </a:extLst>
          </p:cNvPr>
          <p:cNvSpPr>
            <a:spLocks noGrp="1"/>
          </p:cNvSpPr>
          <p:nvPr>
            <p:ph type="sldNum" sz="quarter" idx="4"/>
          </p:nvPr>
        </p:nvSpPr>
        <p:spPr/>
        <p:txBody>
          <a:bodyPr/>
          <a:lstStyle/>
          <a:p>
            <a:fld id="{612C9336-A718-4A9C-A61A-5379812194CD}" type="slidenum">
              <a:rPr lang="en-US" smtClean="0"/>
              <a:t>57</a:t>
            </a:fld>
            <a:endParaRPr lang="en-US" dirty="0"/>
          </a:p>
        </p:txBody>
      </p:sp>
    </p:spTree>
    <p:extLst>
      <p:ext uri="{BB962C8B-B14F-4D97-AF65-F5344CB8AC3E}">
        <p14:creationId xmlns:p14="http://schemas.microsoft.com/office/powerpoint/2010/main" val="586025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fade">
                                      <p:cBhvr>
                                        <p:cTn id="7" dur="500"/>
                                        <p:tgtEl>
                                          <p:spTgt spid="272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387">
                                            <p:txEl>
                                              <p:pRg st="1" end="1"/>
                                            </p:txEl>
                                          </p:spTgt>
                                        </p:tgtEl>
                                        <p:attrNameLst>
                                          <p:attrName>style.visibility</p:attrName>
                                        </p:attrNameLst>
                                      </p:cBhvr>
                                      <p:to>
                                        <p:strVal val="visible"/>
                                      </p:to>
                                    </p:set>
                                    <p:animEffect transition="in" filter="fade">
                                      <p:cBhvr>
                                        <p:cTn id="12" dur="500"/>
                                        <p:tgtEl>
                                          <p:spTgt spid="272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87">
                                            <p:txEl>
                                              <p:pRg st="2" end="2"/>
                                            </p:txEl>
                                          </p:spTgt>
                                        </p:tgtEl>
                                        <p:attrNameLst>
                                          <p:attrName>style.visibility</p:attrName>
                                        </p:attrNameLst>
                                      </p:cBhvr>
                                      <p:to>
                                        <p:strVal val="visible"/>
                                      </p:to>
                                    </p:set>
                                    <p:animEffect transition="in" filter="fade">
                                      <p:cBhvr>
                                        <p:cTn id="17" dur="500"/>
                                        <p:tgtEl>
                                          <p:spTgt spid="272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2387">
                                            <p:txEl>
                                              <p:pRg st="3" end="3"/>
                                            </p:txEl>
                                          </p:spTgt>
                                        </p:tgtEl>
                                        <p:attrNameLst>
                                          <p:attrName>style.visibility</p:attrName>
                                        </p:attrNameLst>
                                      </p:cBhvr>
                                      <p:to>
                                        <p:strVal val="visible"/>
                                      </p:to>
                                    </p:set>
                                    <p:animEffect transition="in" filter="fade">
                                      <p:cBhvr>
                                        <p:cTn id="22" dur="500"/>
                                        <p:tgtEl>
                                          <p:spTgt spid="272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2387">
                                            <p:txEl>
                                              <p:pRg st="4" end="4"/>
                                            </p:txEl>
                                          </p:spTgt>
                                        </p:tgtEl>
                                        <p:attrNameLst>
                                          <p:attrName>style.visibility</p:attrName>
                                        </p:attrNameLst>
                                      </p:cBhvr>
                                      <p:to>
                                        <p:strVal val="visible"/>
                                      </p:to>
                                    </p:set>
                                    <p:animEffect transition="in" filter="fade">
                                      <p:cBhvr>
                                        <p:cTn id="27" dur="500"/>
                                        <p:tgtEl>
                                          <p:spTgt spid="272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533400" y="1524000"/>
            <a:ext cx="11201400" cy="53340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defRPr/>
            </a:pPr>
            <a:r>
              <a:rPr lang="en-US" sz="3600" dirty="0"/>
              <a:t>Benefit Eligibility Criteria include:</a:t>
            </a:r>
          </a:p>
          <a:p>
            <a:r>
              <a:rPr lang="en-US" dirty="0"/>
              <a:t>Admission to a SNF within 30 calendar days after the date of discharge from an inpatient hospitalization of at least 3 consecutive days, not counting the day of discharge. </a:t>
            </a:r>
          </a:p>
          <a:p>
            <a:pPr lvl="1"/>
            <a:r>
              <a:rPr lang="en-US" dirty="0"/>
              <a:t>MAPS can elect to cover in the absence of the prior hospital stay</a:t>
            </a:r>
          </a:p>
          <a:p>
            <a:r>
              <a:rPr lang="en-US" dirty="0"/>
              <a:t>Receipt of either skilled nursing services on a daily basis or skilled rehabilitation services 5 or more days a week.</a:t>
            </a:r>
          </a:p>
          <a:p>
            <a:r>
              <a:rPr lang="en-US" dirty="0"/>
              <a:t> Require care for a condition treated during the qualifying hospital stay or that occurred in the SNF while you were being treated for a condition that arose during the hospital stay</a:t>
            </a:r>
            <a:endParaRPr lang="en-US" sz="3600" dirty="0"/>
          </a:p>
        </p:txBody>
      </p:sp>
      <p:sp>
        <p:nvSpPr>
          <p:cNvPr id="33795" name="Title 1"/>
          <p:cNvSpPr>
            <a:spLocks noGrp="1"/>
          </p:cNvSpPr>
          <p:nvPr>
            <p:ph type="title"/>
          </p:nvPr>
        </p:nvSpPr>
        <p:spPr/>
        <p:txBody>
          <a:bodyPr/>
          <a:lstStyle/>
          <a:p>
            <a:r>
              <a:rPr lang="en-US" altLang="en-US" sz="5400" dirty="0"/>
              <a:t>Medicare Coverage of SNFs</a:t>
            </a:r>
          </a:p>
        </p:txBody>
      </p:sp>
      <p:sp>
        <p:nvSpPr>
          <p:cNvPr id="2" name="Slide Number Placeholder 1">
            <a:extLst>
              <a:ext uri="{FF2B5EF4-FFF2-40B4-BE49-F238E27FC236}">
                <a16:creationId xmlns:a16="http://schemas.microsoft.com/office/drawing/2014/main" id="{60FF4FEA-15AC-E6D4-D057-F7406452B98D}"/>
              </a:ext>
            </a:extLst>
          </p:cNvPr>
          <p:cNvSpPr>
            <a:spLocks noGrp="1"/>
          </p:cNvSpPr>
          <p:nvPr>
            <p:ph type="sldNum" sz="quarter" idx="4"/>
          </p:nvPr>
        </p:nvSpPr>
        <p:spPr/>
        <p:txBody>
          <a:bodyPr/>
          <a:lstStyle/>
          <a:p>
            <a:fld id="{612C9336-A718-4A9C-A61A-5379812194CD}" type="slidenum">
              <a:rPr lang="en-US" smtClean="0"/>
              <a:t>58</a:t>
            </a:fld>
            <a:endParaRPr lang="en-US" dirty="0"/>
          </a:p>
        </p:txBody>
      </p:sp>
    </p:spTree>
    <p:extLst>
      <p:ext uri="{BB962C8B-B14F-4D97-AF65-F5344CB8AC3E}">
        <p14:creationId xmlns:p14="http://schemas.microsoft.com/office/powerpoint/2010/main" val="317822631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381000" y="1524000"/>
            <a:ext cx="11277600" cy="51816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defRPr/>
            </a:pPr>
            <a:r>
              <a:rPr lang="en-US" sz="3600" dirty="0"/>
              <a:t>Skilled Nursing Facility Coverage Includes:</a:t>
            </a:r>
          </a:p>
          <a:p>
            <a:r>
              <a:rPr lang="en-US" sz="2300" dirty="0"/>
              <a:t>Semi-private room</a:t>
            </a:r>
          </a:p>
          <a:p>
            <a:r>
              <a:rPr lang="en-US" sz="2300" dirty="0"/>
              <a:t>Meals </a:t>
            </a:r>
          </a:p>
          <a:p>
            <a:r>
              <a:rPr lang="en-US" sz="2300" dirty="0"/>
              <a:t>Skilled nursing care </a:t>
            </a:r>
          </a:p>
          <a:p>
            <a:r>
              <a:rPr lang="en-US" sz="2300" dirty="0"/>
              <a:t>Skilled rehabilitation services (Physical therapy, Occupational therapy, Speech-language pathology)</a:t>
            </a:r>
          </a:p>
          <a:p>
            <a:r>
              <a:rPr lang="en-US" sz="2300" dirty="0"/>
              <a:t>Medical social services </a:t>
            </a:r>
          </a:p>
          <a:p>
            <a:r>
              <a:rPr lang="en-US" sz="2300" dirty="0"/>
              <a:t>Drugs and biologicals </a:t>
            </a:r>
          </a:p>
          <a:p>
            <a:r>
              <a:rPr lang="en-US" sz="2300" dirty="0"/>
              <a:t>Medical supplies and equipment used in the facility </a:t>
            </a:r>
          </a:p>
          <a:p>
            <a:r>
              <a:rPr lang="en-US" sz="2300" dirty="0"/>
              <a:t>Ambulance transportation (when other transportation endangers health) to the nearest supplier of needed services that aren’t available at the SNF </a:t>
            </a:r>
          </a:p>
          <a:p>
            <a:r>
              <a:rPr lang="en-US" sz="2300" dirty="0"/>
              <a:t>Dietary counseling </a:t>
            </a:r>
          </a:p>
          <a:p>
            <a:pPr marL="0" indent="0">
              <a:spcAft>
                <a:spcPts val="1200"/>
              </a:spcAft>
              <a:buNone/>
              <a:defRPr/>
            </a:pPr>
            <a:endParaRPr lang="en-US" sz="3600" dirty="0"/>
          </a:p>
        </p:txBody>
      </p:sp>
      <p:sp>
        <p:nvSpPr>
          <p:cNvPr id="31747" name="Title 1"/>
          <p:cNvSpPr>
            <a:spLocks noGrp="1"/>
          </p:cNvSpPr>
          <p:nvPr>
            <p:ph type="title"/>
          </p:nvPr>
        </p:nvSpPr>
        <p:spPr/>
        <p:txBody>
          <a:bodyPr/>
          <a:lstStyle/>
          <a:p>
            <a:r>
              <a:rPr lang="en-US" altLang="en-US" sz="5400" dirty="0"/>
              <a:t>Medicare Coverage of SNFs</a:t>
            </a:r>
          </a:p>
        </p:txBody>
      </p:sp>
      <p:sp>
        <p:nvSpPr>
          <p:cNvPr id="2" name="Slide Number Placeholder 1">
            <a:extLst>
              <a:ext uri="{FF2B5EF4-FFF2-40B4-BE49-F238E27FC236}">
                <a16:creationId xmlns:a16="http://schemas.microsoft.com/office/drawing/2014/main" id="{F45F8FCB-4E96-8348-C63D-3BCFAF96A788}"/>
              </a:ext>
            </a:extLst>
          </p:cNvPr>
          <p:cNvSpPr>
            <a:spLocks noGrp="1"/>
          </p:cNvSpPr>
          <p:nvPr>
            <p:ph type="sldNum" sz="quarter" idx="4"/>
          </p:nvPr>
        </p:nvSpPr>
        <p:spPr/>
        <p:txBody>
          <a:bodyPr/>
          <a:lstStyle/>
          <a:p>
            <a:fld id="{612C9336-A718-4A9C-A61A-5379812194CD}" type="slidenum">
              <a:rPr lang="en-US" smtClean="0"/>
              <a:t>59</a:t>
            </a:fld>
            <a:endParaRPr lang="en-US" dirty="0"/>
          </a:p>
        </p:txBody>
      </p:sp>
    </p:spTree>
    <p:extLst>
      <p:ext uri="{BB962C8B-B14F-4D97-AF65-F5344CB8AC3E}">
        <p14:creationId xmlns:p14="http://schemas.microsoft.com/office/powerpoint/2010/main" val="35249077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925F4AE-1FFD-82C1-18D8-77982E4E8B37}"/>
              </a:ext>
            </a:extLst>
          </p:cNvPr>
          <p:cNvSpPr>
            <a:spLocks noGrp="1" noChangeArrowheads="1"/>
          </p:cNvSpPr>
          <p:nvPr>
            <p:ph type="title"/>
          </p:nvPr>
        </p:nvSpPr>
        <p:spPr>
          <a:xfrm>
            <a:off x="203200" y="1396859"/>
            <a:ext cx="11785600" cy="685800"/>
          </a:xfrm>
        </p:spPr>
        <p:txBody>
          <a:bodyPr lIns="91440" tIns="45720" rIns="91440" bIns="45720" anchor="t"/>
          <a:lstStyle/>
          <a:p>
            <a:r>
              <a:rPr lang="en-US" altLang="en-US" dirty="0"/>
              <a:t>Long-Term Care Ombudsman Program</a:t>
            </a:r>
            <a:br>
              <a:rPr lang="en-US" altLang="en-US" dirty="0"/>
            </a:br>
            <a:r>
              <a:rPr lang="en-US" altLang="en-US" sz="2000" b="0" dirty="0">
                <a:solidFill>
                  <a:srgbClr val="0070C0"/>
                </a:solidFill>
              </a:rPr>
              <a:t>Butler, Clermont, Clinton, Hamilton and Warren counties in Southwest Ohio</a:t>
            </a:r>
            <a:endParaRPr lang="en-US" altLang="en-US" sz="2000" dirty="0">
              <a:solidFill>
                <a:srgbClr val="0070C0"/>
              </a:solidFill>
            </a:endParaRPr>
          </a:p>
        </p:txBody>
      </p:sp>
      <p:sp>
        <p:nvSpPr>
          <p:cNvPr id="38916" name="Slide Number Placeholder 3">
            <a:extLst>
              <a:ext uri="{FF2B5EF4-FFF2-40B4-BE49-F238E27FC236}">
                <a16:creationId xmlns:a16="http://schemas.microsoft.com/office/drawing/2014/main" id="{279001A1-4788-42CD-C888-755C50B1F8CD}"/>
              </a:ext>
            </a:extLst>
          </p:cNvPr>
          <p:cNvSpPr>
            <a:spLocks noGrp="1" noChangeArrowheads="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Font typeface="Wingdings" panose="05000000000000000000" pitchFamily="2" charset="2"/>
              <a:buChar char="ü"/>
              <a:defRPr sz="2800" b="1">
                <a:solidFill>
                  <a:srgbClr val="000066"/>
                </a:solidFill>
                <a:latin typeface="Arial" panose="020B0604020202020204" pitchFamily="34" charset="0"/>
                <a:cs typeface="Arial" panose="020B0604020202020204" pitchFamily="34" charset="0"/>
              </a:defRPr>
            </a:lvl1pPr>
            <a:lvl2pPr marL="742950" indent="-285750">
              <a:spcBef>
                <a:spcPct val="20000"/>
              </a:spcBef>
              <a:buClr>
                <a:srgbClr val="000066"/>
              </a:buClr>
              <a:buFont typeface="Wingdings" panose="05000000000000000000" pitchFamily="2" charset="2"/>
              <a:buChar char="ü"/>
              <a:defRPr sz="2400" b="1">
                <a:solidFill>
                  <a:srgbClr val="000066"/>
                </a:solidFill>
                <a:latin typeface="Arial" panose="020B0604020202020204" pitchFamily="34" charset="0"/>
                <a:cs typeface="Arial" panose="020B0604020202020204" pitchFamily="34" charset="0"/>
              </a:defRPr>
            </a:lvl2pPr>
            <a:lvl3pPr marL="1143000" indent="-228600">
              <a:spcBef>
                <a:spcPct val="20000"/>
              </a:spcBef>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3pPr>
            <a:lvl4pPr marL="1600200" indent="-228600">
              <a:spcBef>
                <a:spcPct val="20000"/>
              </a:spcBef>
              <a:buClr>
                <a:srgbClr val="000066"/>
              </a:buClr>
              <a:buFont typeface="Wingdings" panose="05000000000000000000" pitchFamily="2" charset="2"/>
              <a:buChar char="ü"/>
              <a:defRPr b="1">
                <a:solidFill>
                  <a:srgbClr val="000066"/>
                </a:solidFill>
                <a:latin typeface="Arial" panose="020B0604020202020204" pitchFamily="34" charset="0"/>
                <a:cs typeface="Arial" panose="020B0604020202020204" pitchFamily="34" charset="0"/>
              </a:defRPr>
            </a:lvl4pPr>
            <a:lvl5pPr marL="2057400" indent="-228600">
              <a:spcBef>
                <a:spcPct val="20000"/>
              </a:spcBef>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9pPr>
          </a:lstStyle>
          <a:p>
            <a:pPr>
              <a:buNone/>
            </a:pPr>
            <a:r>
              <a:rPr lang="en-US" sz="1200" b="0" dirty="0">
                <a:solidFill>
                  <a:prstClr val="black">
                    <a:tint val="75000"/>
                  </a:prstClr>
                </a:solidFill>
                <a:latin typeface="+mn-lt"/>
              </a:rPr>
              <a:t>6</a:t>
            </a:r>
          </a:p>
        </p:txBody>
      </p:sp>
      <p:sp>
        <p:nvSpPr>
          <p:cNvPr id="38915" name="Content Placeholder 2">
            <a:extLst>
              <a:ext uri="{FF2B5EF4-FFF2-40B4-BE49-F238E27FC236}">
                <a16:creationId xmlns:a16="http://schemas.microsoft.com/office/drawing/2014/main" id="{51677143-AF8A-8EEC-A0CB-AB4B0963A0B3}"/>
              </a:ext>
            </a:extLst>
          </p:cNvPr>
          <p:cNvSpPr>
            <a:spLocks noGrp="1" noChangeArrowheads="1"/>
          </p:cNvSpPr>
          <p:nvPr>
            <p:ph idx="4294967295"/>
          </p:nvPr>
        </p:nvSpPr>
        <p:spPr>
          <a:xfrm>
            <a:off x="1427163" y="2708275"/>
            <a:ext cx="10764837" cy="2590800"/>
          </a:xfrm>
          <a:prstGeom prst="rect">
            <a:avLst/>
          </a:prstGeom>
        </p:spPr>
        <p:txBody>
          <a:bodyPr lIns="91440" tIns="45720" rIns="91440" bIns="45720" anchor="t"/>
          <a:lstStyle/>
          <a:p>
            <a:r>
              <a:rPr lang="en-US" altLang="en-US" sz="2800" b="0" dirty="0"/>
              <a:t>Educate and empower residents and families about residents’ rights</a:t>
            </a:r>
          </a:p>
          <a:p>
            <a:r>
              <a:rPr lang="en-US" altLang="en-US" sz="2800" b="0" dirty="0"/>
              <a:t>Empower residents to speak up for excellence in their care</a:t>
            </a:r>
            <a:endParaRPr lang="en-US" altLang="en-US" sz="2800" b="0" dirty="0">
              <a:ea typeface="Calibri"/>
              <a:cs typeface="Calibri"/>
            </a:endParaRPr>
          </a:p>
          <a:p>
            <a:r>
              <a:rPr lang="en-US" altLang="en-US" sz="2800" b="0" dirty="0"/>
              <a:t>Advocate for residents, for quality of care, quality of life issues</a:t>
            </a:r>
            <a:endParaRPr lang="en-US" altLang="en-US" sz="2800" b="0" dirty="0">
              <a:ea typeface="Calibri"/>
              <a:cs typeface="Calibri"/>
            </a:endParaRPr>
          </a:p>
          <a:p>
            <a:r>
              <a:rPr lang="en-US" altLang="en-US" sz="2800" dirty="0">
                <a:ea typeface="Calibri"/>
                <a:cs typeface="Calibri"/>
              </a:rPr>
              <a:t>Provide unbiased assistance to select a long-term care community</a:t>
            </a:r>
          </a:p>
        </p:txBody>
      </p:sp>
      <p:pic>
        <p:nvPicPr>
          <p:cNvPr id="38917" name="Picture 2" descr="A red and blue logo&#10;&#10;Description automatically generated">
            <a:extLst>
              <a:ext uri="{FF2B5EF4-FFF2-40B4-BE49-F238E27FC236}">
                <a16:creationId xmlns:a16="http://schemas.microsoft.com/office/drawing/2014/main" id="{55FC57AD-18C6-2110-E134-BD72C2F006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7461" y="929602"/>
            <a:ext cx="1087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Ohio Department of Aging">
            <a:extLst>
              <a:ext uri="{FF2B5EF4-FFF2-40B4-BE49-F238E27FC236}">
                <a16:creationId xmlns:a16="http://schemas.microsoft.com/office/drawing/2014/main" id="{18CDAE35-9E48-F5C2-DA1C-FA196E317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64" y="977759"/>
            <a:ext cx="13128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37DDB04-BC18-46C4-A3A0-674089E7263C}"/>
              </a:ext>
            </a:extLst>
          </p:cNvPr>
          <p:cNvSpPr txBox="1"/>
          <p:nvPr/>
        </p:nvSpPr>
        <p:spPr>
          <a:xfrm>
            <a:off x="235130" y="5137975"/>
            <a:ext cx="11785600" cy="646331"/>
          </a:xfrm>
          <a:prstGeom prst="rect">
            <a:avLst/>
          </a:prstGeom>
          <a:noFill/>
        </p:spPr>
        <p:txBody>
          <a:bodyPr wrap="square" rtlCol="0">
            <a:spAutoFit/>
          </a:bodyPr>
          <a:lstStyle/>
          <a:p>
            <a:pPr algn="ctr"/>
            <a:r>
              <a:rPr lang="en-US" sz="3600" b="1" dirty="0">
                <a:solidFill>
                  <a:srgbClr val="002060"/>
                </a:solidFill>
              </a:rPr>
              <a:t>Locate Your Local LTC Ombudsman </a:t>
            </a:r>
            <a:r>
              <a:rPr lang="en-US" sz="3600" dirty="0">
                <a:solidFill>
                  <a:srgbClr val="002060"/>
                </a:solidFill>
              </a:rPr>
              <a:t>by Calling 1-800-282-1206</a:t>
            </a:r>
          </a:p>
        </p:txBody>
      </p:sp>
      <p:sp>
        <p:nvSpPr>
          <p:cNvPr id="8" name="Title 1">
            <a:extLst>
              <a:ext uri="{FF2B5EF4-FFF2-40B4-BE49-F238E27FC236}">
                <a16:creationId xmlns:a16="http://schemas.microsoft.com/office/drawing/2014/main" id="{5BE6BD7B-4D03-4218-8A67-5A8D59B0C678}"/>
              </a:ext>
            </a:extLst>
          </p:cNvPr>
          <p:cNvSpPr txBox="1">
            <a:spLocks/>
          </p:cNvSpPr>
          <p:nvPr/>
        </p:nvSpPr>
        <p:spPr>
          <a:xfrm>
            <a:off x="203200" y="533400"/>
            <a:ext cx="11785600" cy="685800"/>
          </a:xfrm>
          <a:prstGeom prst="rect">
            <a:avLst/>
          </a:prstGeom>
        </p:spPr>
        <p:txBody>
          <a:bodyPr/>
          <a:lstStyle>
            <a:lvl1pPr algn="ctr" defTabSz="914400" rtl="0" eaLnBrk="1" latinLnBrk="0" hangingPunct="1">
              <a:spcBef>
                <a:spcPct val="0"/>
              </a:spcBef>
              <a:buNone/>
              <a:defRPr sz="4000" b="1" kern="1200">
                <a:solidFill>
                  <a:srgbClr val="2A547F"/>
                </a:solidFill>
                <a:latin typeface="+mj-lt"/>
                <a:ea typeface="+mj-ea"/>
                <a:cs typeface="+mj-cs"/>
              </a:defRPr>
            </a:lvl1pPr>
          </a:lstStyle>
          <a:p>
            <a:r>
              <a:rPr lang="en-US" dirty="0"/>
              <a:t>Pro Seniors’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457200" y="1524000"/>
            <a:ext cx="11125200" cy="51054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defRPr/>
            </a:pPr>
            <a:r>
              <a:rPr lang="en-US" sz="3600" dirty="0"/>
              <a:t>Skilled Nursing Facility (SNF) Benefit:</a:t>
            </a:r>
          </a:p>
          <a:p>
            <a:pPr>
              <a:spcAft>
                <a:spcPts val="1200"/>
              </a:spcAft>
              <a:buClr>
                <a:srgbClr val="540000"/>
              </a:buClr>
              <a:buSzPct val="100000"/>
              <a:defRPr/>
            </a:pPr>
            <a:r>
              <a:rPr lang="en-US" sz="2800" dirty="0"/>
              <a:t>Covers full cost of above skilled nursing facility services for days 1 – 20 per benefit period.</a:t>
            </a:r>
          </a:p>
          <a:p>
            <a:pPr>
              <a:spcAft>
                <a:spcPts val="1200"/>
              </a:spcAft>
              <a:buClr>
                <a:srgbClr val="540000"/>
              </a:buClr>
              <a:buSzPct val="100000"/>
              <a:buFont typeface="+mj-lt"/>
              <a:buAutoNum type="arabicParenR"/>
              <a:defRPr/>
            </a:pPr>
            <a:r>
              <a:rPr lang="en-US" sz="2800" dirty="0"/>
              <a:t>For Original Medicare, there is a daily, patient co-payment of $204 for days 21 – 100 of SNF care per benefit period.</a:t>
            </a:r>
          </a:p>
          <a:p>
            <a:pPr>
              <a:spcAft>
                <a:spcPts val="1200"/>
              </a:spcAft>
              <a:buClr>
                <a:srgbClr val="540000"/>
              </a:buClr>
              <a:buSzPct val="100000"/>
              <a:buFont typeface="+mj-lt"/>
              <a:buAutoNum type="arabicParenR"/>
              <a:defRPr/>
            </a:pPr>
            <a:r>
              <a:rPr lang="en-US" sz="2800" dirty="0"/>
              <a:t>MAPs may have higher co-payments than original Medicare. Beneficiaries may have to pay more or all their SNF care if they don’t tell the MAP before they are admitted. In-network SNFs may be less expensive.</a:t>
            </a:r>
          </a:p>
        </p:txBody>
      </p:sp>
      <p:sp>
        <p:nvSpPr>
          <p:cNvPr id="32771" name="Title 1"/>
          <p:cNvSpPr>
            <a:spLocks noGrp="1"/>
          </p:cNvSpPr>
          <p:nvPr>
            <p:ph type="title"/>
          </p:nvPr>
        </p:nvSpPr>
        <p:spPr/>
        <p:txBody>
          <a:bodyPr/>
          <a:lstStyle/>
          <a:p>
            <a:r>
              <a:rPr lang="en-US" altLang="en-US" sz="5400" dirty="0"/>
              <a:t>Medicare Coverage of SNFs</a:t>
            </a:r>
          </a:p>
        </p:txBody>
      </p:sp>
      <p:sp>
        <p:nvSpPr>
          <p:cNvPr id="2" name="Slide Number Placeholder 1">
            <a:extLst>
              <a:ext uri="{FF2B5EF4-FFF2-40B4-BE49-F238E27FC236}">
                <a16:creationId xmlns:a16="http://schemas.microsoft.com/office/drawing/2014/main" id="{833618A4-ACDE-1DFE-E0E5-FF070A7A6B01}"/>
              </a:ext>
            </a:extLst>
          </p:cNvPr>
          <p:cNvSpPr>
            <a:spLocks noGrp="1"/>
          </p:cNvSpPr>
          <p:nvPr>
            <p:ph type="sldNum" sz="quarter" idx="4"/>
          </p:nvPr>
        </p:nvSpPr>
        <p:spPr/>
        <p:txBody>
          <a:bodyPr/>
          <a:lstStyle/>
          <a:p>
            <a:fld id="{612C9336-A718-4A9C-A61A-5379812194CD}" type="slidenum">
              <a:rPr lang="en-US" smtClean="0"/>
              <a:t>60</a:t>
            </a:fld>
            <a:endParaRPr lang="en-US" dirty="0"/>
          </a:p>
        </p:txBody>
      </p:sp>
    </p:spTree>
    <p:extLst>
      <p:ext uri="{BB962C8B-B14F-4D97-AF65-F5344CB8AC3E}">
        <p14:creationId xmlns:p14="http://schemas.microsoft.com/office/powerpoint/2010/main" val="1247486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387">
                                            <p:txEl>
                                              <p:pRg st="1" end="1"/>
                                            </p:txEl>
                                          </p:spTgt>
                                        </p:tgtEl>
                                        <p:attrNameLst>
                                          <p:attrName>style.visibility</p:attrName>
                                        </p:attrNameLst>
                                      </p:cBhvr>
                                      <p:to>
                                        <p:strVal val="visible"/>
                                      </p:to>
                                    </p:set>
                                    <p:animEffect transition="in" filter="fade">
                                      <p:cBhvr>
                                        <p:cTn id="7" dur="500"/>
                                        <p:tgtEl>
                                          <p:spTgt spid="272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387">
                                            <p:txEl>
                                              <p:pRg st="2" end="2"/>
                                            </p:txEl>
                                          </p:spTgt>
                                        </p:tgtEl>
                                        <p:attrNameLst>
                                          <p:attrName>style.visibility</p:attrName>
                                        </p:attrNameLst>
                                      </p:cBhvr>
                                      <p:to>
                                        <p:strVal val="visible"/>
                                      </p:to>
                                    </p:set>
                                    <p:animEffect transition="in" filter="fade">
                                      <p:cBhvr>
                                        <p:cTn id="12" dur="500"/>
                                        <p:tgtEl>
                                          <p:spTgt spid="272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87">
                                            <p:txEl>
                                              <p:pRg st="3" end="3"/>
                                            </p:txEl>
                                          </p:spTgt>
                                        </p:tgtEl>
                                        <p:attrNameLst>
                                          <p:attrName>style.visibility</p:attrName>
                                        </p:attrNameLst>
                                      </p:cBhvr>
                                      <p:to>
                                        <p:strVal val="visible"/>
                                      </p:to>
                                    </p:set>
                                    <p:animEffect transition="in" filter="fade">
                                      <p:cBhvr>
                                        <p:cTn id="17" dur="500"/>
                                        <p:tgtEl>
                                          <p:spTgt spid="272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457200" y="1447800"/>
            <a:ext cx="11430000" cy="52578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defRPr/>
            </a:pPr>
            <a:r>
              <a:rPr lang="en-US" sz="4000" dirty="0"/>
              <a:t>Home Health Benefit Eligibility Criteria:</a:t>
            </a:r>
          </a:p>
          <a:p>
            <a:pPr>
              <a:spcAft>
                <a:spcPts val="1200"/>
              </a:spcAft>
              <a:buClr>
                <a:srgbClr val="540000"/>
              </a:buClr>
              <a:buSzPct val="100000"/>
              <a:defRPr/>
            </a:pPr>
            <a:r>
              <a:rPr lang="en-US" dirty="0"/>
              <a:t>Physician must certify that beneficiary confined to the home.</a:t>
            </a:r>
          </a:p>
          <a:p>
            <a:pPr lvl="1">
              <a:spcAft>
                <a:spcPts val="1200"/>
              </a:spcAft>
              <a:buClr>
                <a:srgbClr val="540000"/>
              </a:buClr>
              <a:buSzPct val="100000"/>
              <a:defRPr/>
            </a:pPr>
            <a:r>
              <a:rPr lang="en-US" dirty="0"/>
              <a:t>Criteria One:</a:t>
            </a:r>
          </a:p>
          <a:p>
            <a:pPr lvl="2">
              <a:spcAft>
                <a:spcPts val="1200"/>
              </a:spcAft>
              <a:buClr>
                <a:srgbClr val="540000"/>
              </a:buClr>
              <a:buSzPct val="100000"/>
              <a:defRPr/>
            </a:pPr>
            <a:r>
              <a:rPr lang="en-US" dirty="0"/>
              <a:t>Patient cannot leave home because of illness or injury or needs the aid of supportive devices, use of specialized transportation, or the assistance of another person; or </a:t>
            </a:r>
          </a:p>
          <a:p>
            <a:pPr lvl="2">
              <a:spcAft>
                <a:spcPts val="1200"/>
              </a:spcAft>
              <a:buClr>
                <a:srgbClr val="540000"/>
              </a:buClr>
              <a:buSzPct val="100000"/>
              <a:defRPr/>
            </a:pPr>
            <a:r>
              <a:rPr lang="en-US" dirty="0"/>
              <a:t>because of their medical condition, leaving the home is medically contraindicated; and</a:t>
            </a:r>
          </a:p>
          <a:p>
            <a:pPr lvl="1">
              <a:spcAft>
                <a:spcPts val="1200"/>
              </a:spcAft>
              <a:buClr>
                <a:srgbClr val="540000"/>
              </a:buClr>
              <a:buSzPct val="100000"/>
              <a:defRPr/>
            </a:pPr>
            <a:r>
              <a:rPr lang="en-US" dirty="0"/>
              <a:t>Criteria two: The patient has a normal inability to leave the house and leaving the house requires considerable and taxing effort.</a:t>
            </a:r>
          </a:p>
        </p:txBody>
      </p:sp>
      <p:sp>
        <p:nvSpPr>
          <p:cNvPr id="35843" name="Title 1"/>
          <p:cNvSpPr>
            <a:spLocks noGrp="1"/>
          </p:cNvSpPr>
          <p:nvPr>
            <p:ph type="title"/>
          </p:nvPr>
        </p:nvSpPr>
        <p:spPr/>
        <p:txBody>
          <a:bodyPr/>
          <a:lstStyle/>
          <a:p>
            <a:r>
              <a:rPr lang="en-US" altLang="en-US" sz="4400" dirty="0"/>
              <a:t>Medicare Coverage of Home Health</a:t>
            </a:r>
          </a:p>
        </p:txBody>
      </p:sp>
      <p:sp>
        <p:nvSpPr>
          <p:cNvPr id="2" name="Slide Number Placeholder 1">
            <a:extLst>
              <a:ext uri="{FF2B5EF4-FFF2-40B4-BE49-F238E27FC236}">
                <a16:creationId xmlns:a16="http://schemas.microsoft.com/office/drawing/2014/main" id="{5F0F39F5-4EF1-F64D-8C66-46D6D8484A4C}"/>
              </a:ext>
            </a:extLst>
          </p:cNvPr>
          <p:cNvSpPr>
            <a:spLocks noGrp="1"/>
          </p:cNvSpPr>
          <p:nvPr>
            <p:ph type="sldNum" sz="quarter" idx="4"/>
          </p:nvPr>
        </p:nvSpPr>
        <p:spPr/>
        <p:txBody>
          <a:bodyPr/>
          <a:lstStyle/>
          <a:p>
            <a:fld id="{612C9336-A718-4A9C-A61A-5379812194CD}" type="slidenum">
              <a:rPr lang="en-US" smtClean="0"/>
              <a:t>61</a:t>
            </a:fld>
            <a:endParaRPr lang="en-US" dirty="0"/>
          </a:p>
        </p:txBody>
      </p:sp>
    </p:spTree>
    <p:extLst>
      <p:ext uri="{BB962C8B-B14F-4D97-AF65-F5344CB8AC3E}">
        <p14:creationId xmlns:p14="http://schemas.microsoft.com/office/powerpoint/2010/main" val="3497141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387">
                                            <p:txEl>
                                              <p:pRg st="1" end="1"/>
                                            </p:txEl>
                                          </p:spTgt>
                                        </p:tgtEl>
                                        <p:attrNameLst>
                                          <p:attrName>style.visibility</p:attrName>
                                        </p:attrNameLst>
                                      </p:cBhvr>
                                      <p:to>
                                        <p:strVal val="visible"/>
                                      </p:to>
                                    </p:set>
                                    <p:animEffect transition="in" filter="fade">
                                      <p:cBhvr>
                                        <p:cTn id="7" dur="500"/>
                                        <p:tgtEl>
                                          <p:spTgt spid="272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387">
                                            <p:txEl>
                                              <p:pRg st="2" end="2"/>
                                            </p:txEl>
                                          </p:spTgt>
                                        </p:tgtEl>
                                        <p:attrNameLst>
                                          <p:attrName>style.visibility</p:attrName>
                                        </p:attrNameLst>
                                      </p:cBhvr>
                                      <p:to>
                                        <p:strVal val="visible"/>
                                      </p:to>
                                    </p:set>
                                    <p:animEffect transition="in" filter="fade">
                                      <p:cBhvr>
                                        <p:cTn id="12" dur="500"/>
                                        <p:tgtEl>
                                          <p:spTgt spid="272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87">
                                            <p:txEl>
                                              <p:pRg st="3" end="3"/>
                                            </p:txEl>
                                          </p:spTgt>
                                        </p:tgtEl>
                                        <p:attrNameLst>
                                          <p:attrName>style.visibility</p:attrName>
                                        </p:attrNameLst>
                                      </p:cBhvr>
                                      <p:to>
                                        <p:strVal val="visible"/>
                                      </p:to>
                                    </p:set>
                                    <p:animEffect transition="in" filter="fade">
                                      <p:cBhvr>
                                        <p:cTn id="17" dur="500"/>
                                        <p:tgtEl>
                                          <p:spTgt spid="272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2387">
                                            <p:txEl>
                                              <p:pRg st="4" end="4"/>
                                            </p:txEl>
                                          </p:spTgt>
                                        </p:tgtEl>
                                        <p:attrNameLst>
                                          <p:attrName>style.visibility</p:attrName>
                                        </p:attrNameLst>
                                      </p:cBhvr>
                                      <p:to>
                                        <p:strVal val="visible"/>
                                      </p:to>
                                    </p:set>
                                    <p:animEffect transition="in" filter="fade">
                                      <p:cBhvr>
                                        <p:cTn id="22" dur="500"/>
                                        <p:tgtEl>
                                          <p:spTgt spid="272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2387">
                                            <p:txEl>
                                              <p:pRg st="5" end="5"/>
                                            </p:txEl>
                                          </p:spTgt>
                                        </p:tgtEl>
                                        <p:attrNameLst>
                                          <p:attrName>style.visibility</p:attrName>
                                        </p:attrNameLst>
                                      </p:cBhvr>
                                      <p:to>
                                        <p:strVal val="visible"/>
                                      </p:to>
                                    </p:set>
                                    <p:animEffect transition="in" filter="fade">
                                      <p:cBhvr>
                                        <p:cTn id="27" dur="500"/>
                                        <p:tgtEl>
                                          <p:spTgt spid="272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762000" y="1828800"/>
            <a:ext cx="10668000" cy="41910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defRPr/>
            </a:pPr>
            <a:r>
              <a:rPr lang="en-US" sz="3600" dirty="0"/>
              <a:t>Home Health Benefit:</a:t>
            </a:r>
          </a:p>
          <a:p>
            <a:pPr>
              <a:spcAft>
                <a:spcPts val="1200"/>
              </a:spcAft>
              <a:buClr>
                <a:srgbClr val="540000"/>
              </a:buClr>
              <a:buSzPct val="100000"/>
              <a:defRPr/>
            </a:pPr>
            <a:r>
              <a:rPr lang="en-US" sz="2800" dirty="0"/>
              <a:t>Cost of part-time/intermittent skilled nursing and therapy services;</a:t>
            </a:r>
          </a:p>
          <a:p>
            <a:pPr>
              <a:spcAft>
                <a:spcPts val="1200"/>
              </a:spcAft>
              <a:buClr>
                <a:srgbClr val="540000"/>
              </a:buClr>
              <a:buSzPct val="100000"/>
              <a:defRPr/>
            </a:pPr>
            <a:r>
              <a:rPr lang="en-US" sz="2800" dirty="0"/>
              <a:t>Part-time/intermittent home health aide;</a:t>
            </a:r>
          </a:p>
          <a:p>
            <a:pPr>
              <a:spcAft>
                <a:spcPts val="1200"/>
              </a:spcAft>
              <a:buClr>
                <a:srgbClr val="540000"/>
              </a:buClr>
              <a:buSzPct val="100000"/>
              <a:defRPr/>
            </a:pPr>
            <a:r>
              <a:rPr lang="en-US" sz="2800" dirty="0"/>
              <a:t>Medical social services; and</a:t>
            </a:r>
          </a:p>
          <a:p>
            <a:pPr>
              <a:spcAft>
                <a:spcPts val="1200"/>
              </a:spcAft>
              <a:buClr>
                <a:srgbClr val="540000"/>
              </a:buClr>
              <a:buSzPct val="100000"/>
              <a:defRPr/>
            </a:pPr>
            <a:r>
              <a:rPr lang="en-US" sz="2800" dirty="0"/>
              <a:t>Medical supplies for home use.</a:t>
            </a:r>
          </a:p>
        </p:txBody>
      </p:sp>
      <p:sp>
        <p:nvSpPr>
          <p:cNvPr id="36867" name="Title 1"/>
          <p:cNvSpPr>
            <a:spLocks noGrp="1"/>
          </p:cNvSpPr>
          <p:nvPr>
            <p:ph type="title"/>
          </p:nvPr>
        </p:nvSpPr>
        <p:spPr/>
        <p:txBody>
          <a:bodyPr/>
          <a:lstStyle/>
          <a:p>
            <a:r>
              <a:rPr lang="en-US" altLang="en-US" sz="4400" dirty="0"/>
              <a:t>Medicare Coverage for Home Health</a:t>
            </a:r>
            <a:endParaRPr lang="en-US" altLang="en-US" sz="5400" dirty="0"/>
          </a:p>
        </p:txBody>
      </p:sp>
      <p:sp>
        <p:nvSpPr>
          <p:cNvPr id="2" name="Slide Number Placeholder 1">
            <a:extLst>
              <a:ext uri="{FF2B5EF4-FFF2-40B4-BE49-F238E27FC236}">
                <a16:creationId xmlns:a16="http://schemas.microsoft.com/office/drawing/2014/main" id="{F682B97F-522C-E5F3-230F-45511152F497}"/>
              </a:ext>
            </a:extLst>
          </p:cNvPr>
          <p:cNvSpPr>
            <a:spLocks noGrp="1"/>
          </p:cNvSpPr>
          <p:nvPr>
            <p:ph type="sldNum" sz="quarter" idx="4"/>
          </p:nvPr>
        </p:nvSpPr>
        <p:spPr/>
        <p:txBody>
          <a:bodyPr/>
          <a:lstStyle/>
          <a:p>
            <a:fld id="{612C9336-A718-4A9C-A61A-5379812194CD}" type="slidenum">
              <a:rPr lang="en-US" smtClean="0"/>
              <a:t>62</a:t>
            </a:fld>
            <a:endParaRPr lang="en-US" dirty="0"/>
          </a:p>
        </p:txBody>
      </p:sp>
    </p:spTree>
    <p:extLst>
      <p:ext uri="{BB962C8B-B14F-4D97-AF65-F5344CB8AC3E}">
        <p14:creationId xmlns:p14="http://schemas.microsoft.com/office/powerpoint/2010/main" val="3549224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387">
                                            <p:txEl>
                                              <p:pRg st="1" end="1"/>
                                            </p:txEl>
                                          </p:spTgt>
                                        </p:tgtEl>
                                        <p:attrNameLst>
                                          <p:attrName>style.visibility</p:attrName>
                                        </p:attrNameLst>
                                      </p:cBhvr>
                                      <p:to>
                                        <p:strVal val="visible"/>
                                      </p:to>
                                    </p:set>
                                    <p:animEffect transition="in" filter="fade">
                                      <p:cBhvr>
                                        <p:cTn id="7" dur="500"/>
                                        <p:tgtEl>
                                          <p:spTgt spid="272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387">
                                            <p:txEl>
                                              <p:pRg st="2" end="2"/>
                                            </p:txEl>
                                          </p:spTgt>
                                        </p:tgtEl>
                                        <p:attrNameLst>
                                          <p:attrName>style.visibility</p:attrName>
                                        </p:attrNameLst>
                                      </p:cBhvr>
                                      <p:to>
                                        <p:strVal val="visible"/>
                                      </p:to>
                                    </p:set>
                                    <p:animEffect transition="in" filter="fade">
                                      <p:cBhvr>
                                        <p:cTn id="12" dur="500"/>
                                        <p:tgtEl>
                                          <p:spTgt spid="272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87">
                                            <p:txEl>
                                              <p:pRg st="3" end="3"/>
                                            </p:txEl>
                                          </p:spTgt>
                                        </p:tgtEl>
                                        <p:attrNameLst>
                                          <p:attrName>style.visibility</p:attrName>
                                        </p:attrNameLst>
                                      </p:cBhvr>
                                      <p:to>
                                        <p:strVal val="visible"/>
                                      </p:to>
                                    </p:set>
                                    <p:animEffect transition="in" filter="fade">
                                      <p:cBhvr>
                                        <p:cTn id="17" dur="500"/>
                                        <p:tgtEl>
                                          <p:spTgt spid="272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2387">
                                            <p:txEl>
                                              <p:pRg st="4" end="4"/>
                                            </p:txEl>
                                          </p:spTgt>
                                        </p:tgtEl>
                                        <p:attrNameLst>
                                          <p:attrName>style.visibility</p:attrName>
                                        </p:attrNameLst>
                                      </p:cBhvr>
                                      <p:to>
                                        <p:strVal val="visible"/>
                                      </p:to>
                                    </p:set>
                                    <p:animEffect transition="in" filter="fade">
                                      <p:cBhvr>
                                        <p:cTn id="22" dur="500"/>
                                        <p:tgtEl>
                                          <p:spTgt spid="272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533400" y="1828800"/>
            <a:ext cx="11455400" cy="41910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defRPr/>
            </a:pPr>
            <a:r>
              <a:rPr lang="en-US" sz="2800" dirty="0"/>
              <a:t>Part A – Covers 100 home health visits but must have Part A and B, have a three consecutive day stay in a hospital, and services are initiated and first home health visit is rendered within 14 days of hospital discharge or SNF discharge.  After this or spell of illness concludes, Part B will cover additional visits.</a:t>
            </a:r>
          </a:p>
          <a:p>
            <a:pPr marL="0" indent="0">
              <a:spcAft>
                <a:spcPts val="1200"/>
              </a:spcAft>
              <a:buNone/>
              <a:defRPr/>
            </a:pPr>
            <a:r>
              <a:rPr lang="en-US" sz="2800" dirty="0"/>
              <a:t>Part B – unlimited visits are covered</a:t>
            </a:r>
          </a:p>
        </p:txBody>
      </p:sp>
      <p:sp>
        <p:nvSpPr>
          <p:cNvPr id="36867" name="Title 1"/>
          <p:cNvSpPr>
            <a:spLocks noGrp="1"/>
          </p:cNvSpPr>
          <p:nvPr>
            <p:ph type="title"/>
          </p:nvPr>
        </p:nvSpPr>
        <p:spPr/>
        <p:txBody>
          <a:bodyPr/>
          <a:lstStyle/>
          <a:p>
            <a:r>
              <a:rPr lang="en-US" altLang="en-US" sz="4400" dirty="0"/>
              <a:t>Medicare Coverage of Home Health</a:t>
            </a:r>
            <a:endParaRPr lang="en-US" altLang="en-US" sz="5400" dirty="0"/>
          </a:p>
        </p:txBody>
      </p:sp>
      <p:sp>
        <p:nvSpPr>
          <p:cNvPr id="2" name="Slide Number Placeholder 1">
            <a:extLst>
              <a:ext uri="{FF2B5EF4-FFF2-40B4-BE49-F238E27FC236}">
                <a16:creationId xmlns:a16="http://schemas.microsoft.com/office/drawing/2014/main" id="{4C24AE59-CD2C-FB8E-F9E9-EBB93DB96AD4}"/>
              </a:ext>
            </a:extLst>
          </p:cNvPr>
          <p:cNvSpPr>
            <a:spLocks noGrp="1"/>
          </p:cNvSpPr>
          <p:nvPr>
            <p:ph type="sldNum" sz="quarter" idx="4"/>
          </p:nvPr>
        </p:nvSpPr>
        <p:spPr/>
        <p:txBody>
          <a:bodyPr/>
          <a:lstStyle/>
          <a:p>
            <a:fld id="{612C9336-A718-4A9C-A61A-5379812194CD}" type="slidenum">
              <a:rPr lang="en-US" smtClean="0"/>
              <a:t>63</a:t>
            </a:fld>
            <a:endParaRPr lang="en-US" dirty="0"/>
          </a:p>
        </p:txBody>
      </p:sp>
    </p:spTree>
    <p:extLst>
      <p:ext uri="{BB962C8B-B14F-4D97-AF65-F5344CB8AC3E}">
        <p14:creationId xmlns:p14="http://schemas.microsoft.com/office/powerpoint/2010/main" val="74934202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533400" y="1828800"/>
            <a:ext cx="11455400" cy="41910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None/>
              <a:defRPr/>
            </a:pPr>
            <a:r>
              <a:rPr lang="en-US" sz="2800" dirty="0"/>
              <a:t>Cost of Home Health Services</a:t>
            </a:r>
          </a:p>
          <a:p>
            <a:pPr marL="0" indent="0">
              <a:spcAft>
                <a:spcPts val="1200"/>
              </a:spcAft>
              <a:buNone/>
              <a:defRPr/>
            </a:pPr>
            <a:endParaRPr lang="en-US" sz="2800" dirty="0"/>
          </a:p>
          <a:p>
            <a:pPr marL="0" indent="0">
              <a:spcAft>
                <a:spcPts val="1200"/>
              </a:spcAft>
              <a:buNone/>
              <a:defRPr/>
            </a:pPr>
            <a:r>
              <a:rPr lang="en-US" sz="2800" dirty="0"/>
              <a:t>Original Medicare - $0 for covered home health care services under Part A and Part B, except:</a:t>
            </a:r>
          </a:p>
          <a:p>
            <a:pPr marL="0" indent="0">
              <a:spcAft>
                <a:spcPts val="1200"/>
              </a:spcAft>
              <a:buNone/>
              <a:defRPr/>
            </a:pPr>
            <a:r>
              <a:rPr lang="en-US" sz="2800" dirty="0"/>
              <a:t>	- Part B home health has a 20% co-pay for medical equipment and 	osteoporosis drugs only.</a:t>
            </a:r>
          </a:p>
        </p:txBody>
      </p:sp>
      <p:sp>
        <p:nvSpPr>
          <p:cNvPr id="36867" name="Title 1"/>
          <p:cNvSpPr>
            <a:spLocks noGrp="1"/>
          </p:cNvSpPr>
          <p:nvPr>
            <p:ph type="title"/>
          </p:nvPr>
        </p:nvSpPr>
        <p:spPr/>
        <p:txBody>
          <a:bodyPr/>
          <a:lstStyle/>
          <a:p>
            <a:r>
              <a:rPr lang="en-US" altLang="en-US" sz="4400" dirty="0"/>
              <a:t>Medicare Coverage of Home Health</a:t>
            </a:r>
            <a:endParaRPr lang="en-US" altLang="en-US" sz="5400" dirty="0"/>
          </a:p>
        </p:txBody>
      </p:sp>
      <p:sp>
        <p:nvSpPr>
          <p:cNvPr id="2" name="Slide Number Placeholder 1">
            <a:extLst>
              <a:ext uri="{FF2B5EF4-FFF2-40B4-BE49-F238E27FC236}">
                <a16:creationId xmlns:a16="http://schemas.microsoft.com/office/drawing/2014/main" id="{0E514AE4-3D4C-3285-3B64-51897C9658DD}"/>
              </a:ext>
            </a:extLst>
          </p:cNvPr>
          <p:cNvSpPr>
            <a:spLocks noGrp="1"/>
          </p:cNvSpPr>
          <p:nvPr>
            <p:ph type="sldNum" sz="quarter" idx="4"/>
          </p:nvPr>
        </p:nvSpPr>
        <p:spPr/>
        <p:txBody>
          <a:bodyPr/>
          <a:lstStyle/>
          <a:p>
            <a:fld id="{612C9336-A718-4A9C-A61A-5379812194CD}" type="slidenum">
              <a:rPr lang="en-US" smtClean="0"/>
              <a:t>64</a:t>
            </a:fld>
            <a:endParaRPr lang="en-US" dirty="0"/>
          </a:p>
        </p:txBody>
      </p:sp>
    </p:spTree>
    <p:extLst>
      <p:ext uri="{BB962C8B-B14F-4D97-AF65-F5344CB8AC3E}">
        <p14:creationId xmlns:p14="http://schemas.microsoft.com/office/powerpoint/2010/main" val="66674674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762000" y="1676400"/>
            <a:ext cx="10820400" cy="4343400"/>
          </a:xfrm>
          <a:extLst>
            <a:ext uri="{909E8E84-426E-40DD-AFC4-6F175D3DCCD1}">
              <a14:hiddenFill xmlns:a14="http://schemas.microsoft.com/office/drawing/2010/main">
                <a:solidFill>
                  <a:schemeClr val="tx1"/>
                </a:solidFill>
              </a14:hiddenFill>
            </a:ext>
          </a:extLst>
        </p:spPr>
        <p:txBody>
          <a:bodyPr/>
          <a:lstStyle/>
          <a:p>
            <a:pPr marL="798513" indent="-798513">
              <a:spcAft>
                <a:spcPts val="1200"/>
              </a:spcAft>
              <a:buClr>
                <a:srgbClr val="540000"/>
              </a:buClr>
              <a:buSzPct val="100000"/>
              <a:buFont typeface="Wingdings" panose="05000000000000000000" pitchFamily="2" charset="2"/>
              <a:buChar char="v"/>
            </a:pPr>
            <a:r>
              <a:rPr lang="en-US" altLang="en-US" dirty="0"/>
              <a:t>What happens when Medicare or a MAP makes a decision about coverage that the beneficiary doesn’t agree with?  Medicare beneficiaries can appeal.</a:t>
            </a:r>
          </a:p>
        </p:txBody>
      </p:sp>
      <p:sp>
        <p:nvSpPr>
          <p:cNvPr id="81923" name="Title 1"/>
          <p:cNvSpPr>
            <a:spLocks noGrp="1"/>
          </p:cNvSpPr>
          <p:nvPr>
            <p:ph type="title"/>
          </p:nvPr>
        </p:nvSpPr>
        <p:spPr/>
        <p:txBody>
          <a:bodyPr/>
          <a:lstStyle/>
          <a:p>
            <a:r>
              <a:rPr lang="en-US" altLang="en-US" sz="5400" dirty="0"/>
              <a:t>Medicare Appeals</a:t>
            </a:r>
          </a:p>
        </p:txBody>
      </p:sp>
      <p:sp>
        <p:nvSpPr>
          <p:cNvPr id="2" name="Slide Number Placeholder 1">
            <a:extLst>
              <a:ext uri="{FF2B5EF4-FFF2-40B4-BE49-F238E27FC236}">
                <a16:creationId xmlns:a16="http://schemas.microsoft.com/office/drawing/2014/main" id="{3DBD3204-BE64-5943-8942-0BB9C6CBE608}"/>
              </a:ext>
            </a:extLst>
          </p:cNvPr>
          <p:cNvSpPr>
            <a:spLocks noGrp="1"/>
          </p:cNvSpPr>
          <p:nvPr>
            <p:ph type="sldNum" sz="quarter" idx="4"/>
          </p:nvPr>
        </p:nvSpPr>
        <p:spPr/>
        <p:txBody>
          <a:bodyPr/>
          <a:lstStyle/>
          <a:p>
            <a:fld id="{612C9336-A718-4A9C-A61A-5379812194CD}" type="slidenum">
              <a:rPr lang="en-US" smtClean="0"/>
              <a:t>65</a:t>
            </a:fld>
            <a:endParaRPr lang="en-US" dirty="0"/>
          </a:p>
        </p:txBody>
      </p:sp>
    </p:spTree>
    <p:extLst>
      <p:ext uri="{BB962C8B-B14F-4D97-AF65-F5344CB8AC3E}">
        <p14:creationId xmlns:p14="http://schemas.microsoft.com/office/powerpoint/2010/main" val="23693562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203200" y="1371600"/>
            <a:ext cx="11912600" cy="5486400"/>
          </a:xfrm>
          <a:extLst>
            <a:ext uri="{909E8E84-426E-40DD-AFC4-6F175D3DCCD1}">
              <a14:hiddenFill xmlns:a14="http://schemas.microsoft.com/office/drawing/2010/main">
                <a:solidFill>
                  <a:schemeClr val="tx1"/>
                </a:solidFill>
              </a14:hiddenFill>
            </a:ext>
          </a:extLst>
        </p:spPr>
        <p:txBody>
          <a:bodyPr/>
          <a:lstStyle/>
          <a:p>
            <a:pPr marL="798513" indent="-798513">
              <a:spcAft>
                <a:spcPts val="1200"/>
              </a:spcAft>
              <a:buClr>
                <a:srgbClr val="540000"/>
              </a:buClr>
              <a:buSzPct val="100000"/>
              <a:buFont typeface="Arial" panose="020B0604020202020204" pitchFamily="34" charset="0"/>
              <a:buAutoNum type="arabicParenR"/>
            </a:pPr>
            <a:r>
              <a:rPr lang="en-US" altLang="en-US" dirty="0"/>
              <a:t>All Medicare beneficiaries have a right to a written notice of a denial, reduction, or termination of care or if denied because </a:t>
            </a:r>
            <a:br>
              <a:rPr lang="en-US" altLang="en-US" dirty="0"/>
            </a:br>
            <a:r>
              <a:rPr lang="en-US" altLang="en-US" dirty="0"/>
              <a:t>“not covered” by Medicare.</a:t>
            </a:r>
          </a:p>
          <a:p>
            <a:pPr marL="798513" indent="-798513">
              <a:spcAft>
                <a:spcPts val="1200"/>
              </a:spcAft>
              <a:buClr>
                <a:srgbClr val="540000"/>
              </a:buClr>
              <a:buSzPct val="100000"/>
              <a:buFont typeface="Arial" panose="020B0604020202020204" pitchFamily="34" charset="0"/>
              <a:buAutoNum type="arabicParenR"/>
            </a:pPr>
            <a:r>
              <a:rPr lang="en-US" altLang="en-US" dirty="0"/>
              <a:t>Written notice will advise how and where to file an appeal.  </a:t>
            </a:r>
          </a:p>
          <a:p>
            <a:pPr marL="798513" indent="-798513">
              <a:spcAft>
                <a:spcPts val="1200"/>
              </a:spcAft>
              <a:buClr>
                <a:srgbClr val="540000"/>
              </a:buClr>
              <a:buSzPct val="100000"/>
              <a:buFont typeface="Arial" panose="020B0604020202020204" pitchFamily="34" charset="0"/>
              <a:buAutoNum type="arabicParenR"/>
            </a:pPr>
            <a:r>
              <a:rPr lang="en-US" altLang="en-US" dirty="0"/>
              <a:t>If you do not know where you should send your appeal, ask the MAP or call the Ohio Senior Insurance Information Program at 1-800-686-1575 or at OSHIIPmail@insurance.ohio.gov. </a:t>
            </a:r>
          </a:p>
          <a:p>
            <a:pPr marL="798513" indent="-798513">
              <a:spcAft>
                <a:spcPts val="1200"/>
              </a:spcAft>
              <a:buClr>
                <a:srgbClr val="540000"/>
              </a:buClr>
              <a:buSzPct val="100000"/>
              <a:buFont typeface="Arial" panose="020B0604020202020204" pitchFamily="34" charset="0"/>
              <a:buAutoNum type="arabicParenR"/>
            </a:pPr>
            <a:r>
              <a:rPr lang="en-US" altLang="en-US" dirty="0"/>
              <a:t>Beneficiaries can appoint a representative. For questions on how to appoint a representative, call Medicare at 1-800-633-4227.</a:t>
            </a:r>
          </a:p>
        </p:txBody>
      </p:sp>
      <p:sp>
        <p:nvSpPr>
          <p:cNvPr id="81923" name="Title 1"/>
          <p:cNvSpPr>
            <a:spLocks noGrp="1"/>
          </p:cNvSpPr>
          <p:nvPr>
            <p:ph type="title"/>
          </p:nvPr>
        </p:nvSpPr>
        <p:spPr/>
        <p:txBody>
          <a:bodyPr/>
          <a:lstStyle/>
          <a:p>
            <a:r>
              <a:rPr lang="en-US" altLang="en-US" sz="5400" dirty="0"/>
              <a:t>Medicare Appeals</a:t>
            </a:r>
          </a:p>
        </p:txBody>
      </p:sp>
      <p:sp>
        <p:nvSpPr>
          <p:cNvPr id="3" name="Slide Number Placeholder 2">
            <a:extLst>
              <a:ext uri="{FF2B5EF4-FFF2-40B4-BE49-F238E27FC236}">
                <a16:creationId xmlns:a16="http://schemas.microsoft.com/office/drawing/2014/main" id="{EFA51232-2028-9091-9B13-83B5AD16176F}"/>
              </a:ext>
            </a:extLst>
          </p:cNvPr>
          <p:cNvSpPr>
            <a:spLocks noGrp="1"/>
          </p:cNvSpPr>
          <p:nvPr>
            <p:ph type="sldNum" sz="quarter" idx="4"/>
          </p:nvPr>
        </p:nvSpPr>
        <p:spPr/>
        <p:txBody>
          <a:bodyPr/>
          <a:lstStyle/>
          <a:p>
            <a:fld id="{612C9336-A718-4A9C-A61A-5379812194CD}" type="slidenum">
              <a:rPr lang="en-US" smtClean="0"/>
              <a:t>66</a:t>
            </a:fld>
            <a:endParaRPr lang="en-US" dirty="0"/>
          </a:p>
        </p:txBody>
      </p:sp>
    </p:spTree>
    <p:extLst>
      <p:ext uri="{BB962C8B-B14F-4D97-AF65-F5344CB8AC3E}">
        <p14:creationId xmlns:p14="http://schemas.microsoft.com/office/powerpoint/2010/main" val="158182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fade">
                                      <p:cBhvr>
                                        <p:cTn id="7" dur="500"/>
                                        <p:tgtEl>
                                          <p:spTgt spid="819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22">
                                            <p:txEl>
                                              <p:pRg st="1" end="1"/>
                                            </p:txEl>
                                          </p:spTgt>
                                        </p:tgtEl>
                                        <p:attrNameLst>
                                          <p:attrName>style.visibility</p:attrName>
                                        </p:attrNameLst>
                                      </p:cBhvr>
                                      <p:to>
                                        <p:strVal val="visible"/>
                                      </p:to>
                                    </p:set>
                                    <p:animEffect transition="in" filter="fade">
                                      <p:cBhvr>
                                        <p:cTn id="12" dur="500"/>
                                        <p:tgtEl>
                                          <p:spTgt spid="819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22">
                                            <p:txEl>
                                              <p:pRg st="2" end="2"/>
                                            </p:txEl>
                                          </p:spTgt>
                                        </p:tgtEl>
                                        <p:attrNameLst>
                                          <p:attrName>style.visibility</p:attrName>
                                        </p:attrNameLst>
                                      </p:cBhvr>
                                      <p:to>
                                        <p:strVal val="visible"/>
                                      </p:to>
                                    </p:set>
                                    <p:animEffect transition="in" filter="fade">
                                      <p:cBhvr>
                                        <p:cTn id="17" dur="500"/>
                                        <p:tgtEl>
                                          <p:spTgt spid="819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22">
                                            <p:txEl>
                                              <p:pRg st="3" end="3"/>
                                            </p:txEl>
                                          </p:spTgt>
                                        </p:tgtEl>
                                        <p:attrNameLst>
                                          <p:attrName>style.visibility</p:attrName>
                                        </p:attrNameLst>
                                      </p:cBhvr>
                                      <p:to>
                                        <p:strVal val="visible"/>
                                      </p:to>
                                    </p:set>
                                    <p:animEffect transition="in" filter="fade">
                                      <p:cBhvr>
                                        <p:cTn id="22" dur="500"/>
                                        <p:tgtEl>
                                          <p:spTgt spid="819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227584" y="1371600"/>
            <a:ext cx="11455400" cy="5105400"/>
          </a:xfrm>
          <a:extLst>
            <a:ext uri="{909E8E84-426E-40DD-AFC4-6F175D3DCCD1}">
              <a14:hiddenFill xmlns:a14="http://schemas.microsoft.com/office/drawing/2010/main">
                <a:solidFill>
                  <a:schemeClr val="tx1"/>
                </a:solidFill>
              </a14:hiddenFill>
            </a:ext>
          </a:extLst>
        </p:spPr>
        <p:txBody>
          <a:bodyPr/>
          <a:lstStyle/>
          <a:p>
            <a:pPr marL="0" indent="0">
              <a:spcBef>
                <a:spcPts val="600"/>
              </a:spcBef>
              <a:buClr>
                <a:srgbClr val="540000"/>
              </a:buClr>
              <a:buSzPct val="100000"/>
              <a:buNone/>
            </a:pPr>
            <a:r>
              <a:rPr lang="en-US" altLang="en-US" dirty="0"/>
              <a:t>Expedited Appeal can be requested.</a:t>
            </a:r>
          </a:p>
          <a:p>
            <a:pPr marL="457200" lvl="1" indent="0">
              <a:spcBef>
                <a:spcPts val="600"/>
              </a:spcBef>
              <a:buClr>
                <a:srgbClr val="540000"/>
              </a:buClr>
              <a:buSzPct val="100000"/>
              <a:buNone/>
            </a:pPr>
            <a:r>
              <a:rPr lang="en-US" altLang="en-US" dirty="0"/>
              <a:t>Home Health Agency, SNF, comprehensive outpatient rehabilitation facility or hospice: </a:t>
            </a:r>
          </a:p>
          <a:p>
            <a:pPr marL="1257300" lvl="2" indent="-342900">
              <a:spcBef>
                <a:spcPts val="600"/>
              </a:spcBef>
              <a:buClr>
                <a:srgbClr val="540000"/>
              </a:buClr>
              <a:buSzPct val="100000"/>
              <a:buFontTx/>
              <a:buChar char="-"/>
            </a:pPr>
            <a:r>
              <a:rPr lang="en-US" altLang="en-US" dirty="0"/>
              <a:t>Submit request by noon the day after receiving a notice of termination.</a:t>
            </a:r>
          </a:p>
          <a:p>
            <a:pPr marL="1257300" lvl="2" indent="-342900">
              <a:spcBef>
                <a:spcPts val="600"/>
              </a:spcBef>
              <a:buClr>
                <a:srgbClr val="540000"/>
              </a:buClr>
              <a:buSzPct val="100000"/>
              <a:buFontTx/>
              <a:buChar char="-"/>
            </a:pPr>
            <a:r>
              <a:rPr lang="en-US" altLang="en-US" dirty="0"/>
              <a:t>For home health agencies and comprehensive outpatient rehabilitation facility, a physician must certify that continued failure to provide services puts beneficiary’s health at significant risk.  </a:t>
            </a:r>
          </a:p>
          <a:p>
            <a:pPr marL="1257300" lvl="2" indent="-342900">
              <a:spcBef>
                <a:spcPts val="600"/>
              </a:spcBef>
              <a:buClr>
                <a:srgbClr val="540000"/>
              </a:buClr>
              <a:buSzPct val="100000"/>
              <a:buFontTx/>
              <a:buChar char="-"/>
            </a:pPr>
            <a:r>
              <a:rPr lang="en-US" altLang="en-US" dirty="0"/>
              <a:t>Decision in 72 hours after receipt of request for expedited determination.</a:t>
            </a:r>
          </a:p>
          <a:p>
            <a:pPr marL="457200" lvl="1" indent="0">
              <a:spcBef>
                <a:spcPts val="600"/>
              </a:spcBef>
              <a:buClr>
                <a:srgbClr val="540000"/>
              </a:buClr>
              <a:buSzPct val="100000"/>
              <a:buNone/>
            </a:pPr>
            <a:r>
              <a:rPr lang="en-US" altLang="en-US" dirty="0"/>
              <a:t>Hospital: </a:t>
            </a:r>
          </a:p>
          <a:p>
            <a:pPr marL="914400" lvl="2" indent="0">
              <a:spcBef>
                <a:spcPts val="600"/>
              </a:spcBef>
              <a:buClr>
                <a:srgbClr val="540000"/>
              </a:buClr>
              <a:buSzPct val="100000"/>
              <a:buNone/>
            </a:pPr>
            <a:r>
              <a:rPr lang="en-US" altLang="en-US" dirty="0"/>
              <a:t>- Submit request by date of discharge.  Decision in one day after receiving all pertinent information. </a:t>
            </a:r>
          </a:p>
        </p:txBody>
      </p:sp>
      <p:sp>
        <p:nvSpPr>
          <p:cNvPr id="82947" name="Title 1"/>
          <p:cNvSpPr>
            <a:spLocks noGrp="1"/>
          </p:cNvSpPr>
          <p:nvPr>
            <p:ph type="title"/>
          </p:nvPr>
        </p:nvSpPr>
        <p:spPr/>
        <p:txBody>
          <a:bodyPr/>
          <a:lstStyle/>
          <a:p>
            <a:r>
              <a:rPr lang="en-US" altLang="en-US" sz="5400" dirty="0"/>
              <a:t>Medicare Appeals</a:t>
            </a:r>
          </a:p>
        </p:txBody>
      </p:sp>
      <p:sp>
        <p:nvSpPr>
          <p:cNvPr id="2" name="Slide Number Placeholder 1">
            <a:extLst>
              <a:ext uri="{FF2B5EF4-FFF2-40B4-BE49-F238E27FC236}">
                <a16:creationId xmlns:a16="http://schemas.microsoft.com/office/drawing/2014/main" id="{25F570C5-5687-AAB7-9B83-8B7724BF4623}"/>
              </a:ext>
            </a:extLst>
          </p:cNvPr>
          <p:cNvSpPr>
            <a:spLocks noGrp="1"/>
          </p:cNvSpPr>
          <p:nvPr>
            <p:ph type="sldNum" sz="quarter" idx="4"/>
          </p:nvPr>
        </p:nvSpPr>
        <p:spPr/>
        <p:txBody>
          <a:bodyPr/>
          <a:lstStyle/>
          <a:p>
            <a:fld id="{612C9336-A718-4A9C-A61A-5379812194CD}" type="slidenum">
              <a:rPr lang="en-US" smtClean="0"/>
              <a:t>67</a:t>
            </a:fld>
            <a:endParaRPr lang="en-US" dirty="0"/>
          </a:p>
        </p:txBody>
      </p:sp>
    </p:spTree>
    <p:extLst>
      <p:ext uri="{BB962C8B-B14F-4D97-AF65-F5344CB8AC3E}">
        <p14:creationId xmlns:p14="http://schemas.microsoft.com/office/powerpoint/2010/main" val="2129310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fade">
                                      <p:cBhvr>
                                        <p:cTn id="7" dur="500"/>
                                        <p:tgtEl>
                                          <p:spTgt spid="82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946">
                                            <p:txEl>
                                              <p:pRg st="1" end="1"/>
                                            </p:txEl>
                                          </p:spTgt>
                                        </p:tgtEl>
                                        <p:attrNameLst>
                                          <p:attrName>style.visibility</p:attrName>
                                        </p:attrNameLst>
                                      </p:cBhvr>
                                      <p:to>
                                        <p:strVal val="visible"/>
                                      </p:to>
                                    </p:set>
                                    <p:animEffect transition="in" filter="fade">
                                      <p:cBhvr>
                                        <p:cTn id="12" dur="500"/>
                                        <p:tgtEl>
                                          <p:spTgt spid="829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946">
                                            <p:txEl>
                                              <p:pRg st="2" end="2"/>
                                            </p:txEl>
                                          </p:spTgt>
                                        </p:tgtEl>
                                        <p:attrNameLst>
                                          <p:attrName>style.visibility</p:attrName>
                                        </p:attrNameLst>
                                      </p:cBhvr>
                                      <p:to>
                                        <p:strVal val="visible"/>
                                      </p:to>
                                    </p:set>
                                    <p:animEffect transition="in" filter="fade">
                                      <p:cBhvr>
                                        <p:cTn id="17" dur="500"/>
                                        <p:tgtEl>
                                          <p:spTgt spid="829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946">
                                            <p:txEl>
                                              <p:pRg st="3" end="3"/>
                                            </p:txEl>
                                          </p:spTgt>
                                        </p:tgtEl>
                                        <p:attrNameLst>
                                          <p:attrName>style.visibility</p:attrName>
                                        </p:attrNameLst>
                                      </p:cBhvr>
                                      <p:to>
                                        <p:strVal val="visible"/>
                                      </p:to>
                                    </p:set>
                                    <p:animEffect transition="in" filter="fade">
                                      <p:cBhvr>
                                        <p:cTn id="22" dur="500"/>
                                        <p:tgtEl>
                                          <p:spTgt spid="829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946">
                                            <p:txEl>
                                              <p:pRg st="4" end="4"/>
                                            </p:txEl>
                                          </p:spTgt>
                                        </p:tgtEl>
                                        <p:attrNameLst>
                                          <p:attrName>style.visibility</p:attrName>
                                        </p:attrNameLst>
                                      </p:cBhvr>
                                      <p:to>
                                        <p:strVal val="visible"/>
                                      </p:to>
                                    </p:set>
                                    <p:animEffect transition="in" filter="fade">
                                      <p:cBhvr>
                                        <p:cTn id="27" dur="500"/>
                                        <p:tgtEl>
                                          <p:spTgt spid="829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946">
                                            <p:txEl>
                                              <p:pRg st="5" end="5"/>
                                            </p:txEl>
                                          </p:spTgt>
                                        </p:tgtEl>
                                        <p:attrNameLst>
                                          <p:attrName>style.visibility</p:attrName>
                                        </p:attrNameLst>
                                      </p:cBhvr>
                                      <p:to>
                                        <p:strVal val="visible"/>
                                      </p:to>
                                    </p:set>
                                    <p:animEffect transition="in" filter="fade">
                                      <p:cBhvr>
                                        <p:cTn id="32" dur="500"/>
                                        <p:tgtEl>
                                          <p:spTgt spid="829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946">
                                            <p:txEl>
                                              <p:pRg st="6" end="6"/>
                                            </p:txEl>
                                          </p:spTgt>
                                        </p:tgtEl>
                                        <p:attrNameLst>
                                          <p:attrName>style.visibility</p:attrName>
                                        </p:attrNameLst>
                                      </p:cBhvr>
                                      <p:to>
                                        <p:strVal val="visible"/>
                                      </p:to>
                                    </p:set>
                                    <p:animEffect transition="in" filter="fade">
                                      <p:cBhvr>
                                        <p:cTn id="37" dur="500"/>
                                        <p:tgtEl>
                                          <p:spTgt spid="829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1"/>
          <p:cNvSpPr>
            <a:spLocks noGrp="1"/>
          </p:cNvSpPr>
          <p:nvPr>
            <p:ph type="title"/>
          </p:nvPr>
        </p:nvSpPr>
        <p:spPr/>
        <p:txBody>
          <a:bodyPr/>
          <a:lstStyle/>
          <a:p>
            <a:r>
              <a:rPr lang="en-US" altLang="en-US" sz="5400" dirty="0"/>
              <a:t>Medicare Appeals</a:t>
            </a:r>
          </a:p>
        </p:txBody>
      </p:sp>
      <p:pic>
        <p:nvPicPr>
          <p:cNvPr id="2" name="Picture 1">
            <a:extLst>
              <a:ext uri="{FF2B5EF4-FFF2-40B4-BE49-F238E27FC236}">
                <a16:creationId xmlns:a16="http://schemas.microsoft.com/office/drawing/2014/main" id="{8C6A52CF-AA69-2189-006A-B6A68DC345B5}"/>
              </a:ext>
            </a:extLst>
          </p:cNvPr>
          <p:cNvPicPr>
            <a:picLocks noChangeAspect="1"/>
          </p:cNvPicPr>
          <p:nvPr/>
        </p:nvPicPr>
        <p:blipFill>
          <a:blip r:embed="rId3"/>
          <a:srcRect t="5070" b="8730"/>
          <a:stretch/>
        </p:blipFill>
        <p:spPr>
          <a:xfrm>
            <a:off x="227553" y="1981200"/>
            <a:ext cx="11439956" cy="3352800"/>
          </a:xfrm>
          <a:prstGeom prst="rect">
            <a:avLst/>
          </a:prstGeom>
        </p:spPr>
      </p:pic>
      <p:sp>
        <p:nvSpPr>
          <p:cNvPr id="3" name="Slide Number Placeholder 2">
            <a:extLst>
              <a:ext uri="{FF2B5EF4-FFF2-40B4-BE49-F238E27FC236}">
                <a16:creationId xmlns:a16="http://schemas.microsoft.com/office/drawing/2014/main" id="{9C88B2FE-B10B-2387-C80E-7893273A63AA}"/>
              </a:ext>
            </a:extLst>
          </p:cNvPr>
          <p:cNvSpPr>
            <a:spLocks noGrp="1"/>
          </p:cNvSpPr>
          <p:nvPr>
            <p:ph type="sldNum" sz="quarter" idx="4"/>
          </p:nvPr>
        </p:nvSpPr>
        <p:spPr/>
        <p:txBody>
          <a:bodyPr/>
          <a:lstStyle/>
          <a:p>
            <a:fld id="{612C9336-A718-4A9C-A61A-5379812194CD}" type="slidenum">
              <a:rPr lang="en-US" smtClean="0"/>
              <a:t>68</a:t>
            </a:fld>
            <a:endParaRPr lang="en-US" dirty="0"/>
          </a:p>
        </p:txBody>
      </p:sp>
    </p:spTree>
    <p:extLst>
      <p:ext uri="{BB962C8B-B14F-4D97-AF65-F5344CB8AC3E}">
        <p14:creationId xmlns:p14="http://schemas.microsoft.com/office/powerpoint/2010/main" val="234077685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685800" y="1676400"/>
            <a:ext cx="10591800" cy="43434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Clr>
                <a:srgbClr val="540000"/>
              </a:buClr>
              <a:buSzPct val="100000"/>
              <a:buNone/>
            </a:pPr>
            <a:r>
              <a:rPr lang="en-US" altLang="en-US" u="sng" dirty="0"/>
              <a:t>First Level of Appeal</a:t>
            </a:r>
            <a:r>
              <a:rPr lang="en-US" altLang="en-US" dirty="0"/>
              <a:t>: </a:t>
            </a:r>
          </a:p>
          <a:p>
            <a:pPr lvl="1">
              <a:spcAft>
                <a:spcPts val="1200"/>
              </a:spcAft>
              <a:buClr>
                <a:srgbClr val="540000"/>
              </a:buClr>
              <a:buSzPct val="100000"/>
              <a:buFont typeface="+mj-lt"/>
              <a:buAutoNum type="alphaLcPeriod"/>
            </a:pPr>
            <a:r>
              <a:rPr lang="en-US" altLang="en-US" dirty="0"/>
              <a:t>Original Medicare: Beneficiary must request a re-determination within 120 days of the initial determination.</a:t>
            </a:r>
          </a:p>
          <a:p>
            <a:pPr marL="1255713" lvl="1" indent="-798513">
              <a:spcAft>
                <a:spcPts val="1200"/>
              </a:spcAft>
              <a:buClr>
                <a:srgbClr val="540000"/>
              </a:buClr>
              <a:buSzPct val="100000"/>
              <a:buFont typeface="Arial" panose="020B0604020202020204" pitchFamily="34" charset="0"/>
              <a:buAutoNum type="alphaLcPeriod"/>
            </a:pPr>
            <a:r>
              <a:rPr lang="en-US" altLang="en-US" dirty="0"/>
              <a:t>MAPs: Enrollee must request Health Plan Reconsideration within as little as 30 days preservice or 60 days for payment. </a:t>
            </a:r>
          </a:p>
        </p:txBody>
      </p:sp>
      <p:sp>
        <p:nvSpPr>
          <p:cNvPr id="84995" name="Title 1"/>
          <p:cNvSpPr>
            <a:spLocks noGrp="1"/>
          </p:cNvSpPr>
          <p:nvPr>
            <p:ph type="title"/>
          </p:nvPr>
        </p:nvSpPr>
        <p:spPr/>
        <p:txBody>
          <a:bodyPr/>
          <a:lstStyle/>
          <a:p>
            <a:r>
              <a:rPr lang="en-US" altLang="en-US" sz="5400" dirty="0"/>
              <a:t>Medicare Appeals</a:t>
            </a:r>
          </a:p>
        </p:txBody>
      </p:sp>
      <p:sp>
        <p:nvSpPr>
          <p:cNvPr id="2" name="Slide Number Placeholder 1">
            <a:extLst>
              <a:ext uri="{FF2B5EF4-FFF2-40B4-BE49-F238E27FC236}">
                <a16:creationId xmlns:a16="http://schemas.microsoft.com/office/drawing/2014/main" id="{CA09A0EC-4848-91CD-571D-8F2F347028B1}"/>
              </a:ext>
            </a:extLst>
          </p:cNvPr>
          <p:cNvSpPr>
            <a:spLocks noGrp="1"/>
          </p:cNvSpPr>
          <p:nvPr>
            <p:ph type="sldNum" sz="quarter" idx="4"/>
          </p:nvPr>
        </p:nvSpPr>
        <p:spPr/>
        <p:txBody>
          <a:bodyPr/>
          <a:lstStyle/>
          <a:p>
            <a:fld id="{612C9336-A718-4A9C-A61A-5379812194CD}" type="slidenum">
              <a:rPr lang="en-US" smtClean="0"/>
              <a:t>69</a:t>
            </a:fld>
            <a:endParaRPr lang="en-US" dirty="0"/>
          </a:p>
        </p:txBody>
      </p:sp>
    </p:spTree>
    <p:extLst>
      <p:ext uri="{BB962C8B-B14F-4D97-AF65-F5344CB8AC3E}">
        <p14:creationId xmlns:p14="http://schemas.microsoft.com/office/powerpoint/2010/main" val="1250847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fade">
                                      <p:cBhvr>
                                        <p:cTn id="7" dur="500"/>
                                        <p:tgtEl>
                                          <p:spTgt spid="84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994">
                                            <p:txEl>
                                              <p:pRg st="1" end="1"/>
                                            </p:txEl>
                                          </p:spTgt>
                                        </p:tgtEl>
                                        <p:attrNameLst>
                                          <p:attrName>style.visibility</p:attrName>
                                        </p:attrNameLst>
                                      </p:cBhvr>
                                      <p:to>
                                        <p:strVal val="visible"/>
                                      </p:to>
                                    </p:set>
                                    <p:animEffect transition="in" filter="fade">
                                      <p:cBhvr>
                                        <p:cTn id="12" dur="500"/>
                                        <p:tgtEl>
                                          <p:spTgt spid="849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994">
                                            <p:txEl>
                                              <p:pRg st="2" end="2"/>
                                            </p:txEl>
                                          </p:spTgt>
                                        </p:tgtEl>
                                        <p:attrNameLst>
                                          <p:attrName>style.visibility</p:attrName>
                                        </p:attrNameLst>
                                      </p:cBhvr>
                                      <p:to>
                                        <p:strVal val="visible"/>
                                      </p:to>
                                    </p:set>
                                    <p:animEffect transition="in" filter="fade">
                                      <p:cBhvr>
                                        <p:cTn id="17" dur="500"/>
                                        <p:tgtEl>
                                          <p:spTgt spid="849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67A8B-C378-4F2B-9F41-38C83D8CE3DA}"/>
              </a:ext>
            </a:extLst>
          </p:cNvPr>
          <p:cNvPicPr>
            <a:picLocks noChangeAspect="1"/>
          </p:cNvPicPr>
          <p:nvPr/>
        </p:nvPicPr>
        <p:blipFill rotWithShape="1">
          <a:blip r:embed="rId3"/>
          <a:srcRect r="6150"/>
          <a:stretch/>
        </p:blipFill>
        <p:spPr>
          <a:xfrm>
            <a:off x="533400" y="1447800"/>
            <a:ext cx="10127353" cy="5105400"/>
          </a:xfrm>
          <a:prstGeom prst="rect">
            <a:avLst/>
          </a:prstGeom>
        </p:spPr>
      </p:pic>
      <p:sp>
        <p:nvSpPr>
          <p:cNvPr id="2" name="Title 1"/>
          <p:cNvSpPr>
            <a:spLocks noGrp="1"/>
          </p:cNvSpPr>
          <p:nvPr>
            <p:ph type="title"/>
          </p:nvPr>
        </p:nvSpPr>
        <p:spPr>
          <a:xfrm>
            <a:off x="2438401" y="609600"/>
            <a:ext cx="4914900" cy="2571748"/>
          </a:xfrm>
          <a:solidFill>
            <a:schemeClr val="bg1"/>
          </a:solidFill>
          <a:ln w="38100">
            <a:solidFill>
              <a:schemeClr val="tx1"/>
            </a:solidFill>
          </a:ln>
        </p:spPr>
        <p:txBody>
          <a:bodyPr/>
          <a:lstStyle/>
          <a:p>
            <a:r>
              <a:rPr lang="en-US" dirty="0">
                <a:solidFill>
                  <a:schemeClr val="accent2">
                    <a:lumMod val="75000"/>
                  </a:schemeClr>
                </a:solidFill>
                <a:hlinkClick r:id="rId4"/>
              </a:rPr>
              <a:t>www.ProSeniors.org</a:t>
            </a:r>
            <a:br>
              <a:rPr lang="en-US" dirty="0">
                <a:solidFill>
                  <a:schemeClr val="accent2">
                    <a:lumMod val="75000"/>
                  </a:schemeClr>
                </a:solidFill>
              </a:rPr>
            </a:br>
            <a:r>
              <a:rPr lang="en-US" dirty="0">
                <a:solidFill>
                  <a:schemeClr val="accent2">
                    <a:lumMod val="75000"/>
                  </a:schemeClr>
                </a:solidFill>
              </a:rPr>
              <a:t>Resources</a:t>
            </a:r>
            <a:br>
              <a:rPr lang="en-US" dirty="0">
                <a:solidFill>
                  <a:schemeClr val="accent2">
                    <a:lumMod val="75000"/>
                  </a:schemeClr>
                </a:solidFill>
              </a:rPr>
            </a:br>
            <a:r>
              <a:rPr lang="en-US" dirty="0">
                <a:solidFill>
                  <a:schemeClr val="accent2">
                    <a:lumMod val="75000"/>
                  </a:schemeClr>
                </a:solidFill>
              </a:rPr>
              <a:t>Medicare-Medicaid Eligibility</a:t>
            </a:r>
            <a:br>
              <a:rPr lang="en-US" dirty="0">
                <a:solidFill>
                  <a:schemeClr val="accent2">
                    <a:lumMod val="75000"/>
                  </a:schemeClr>
                </a:solidFill>
              </a:rPr>
            </a:br>
            <a:endParaRPr lang="en-US" dirty="0">
              <a:solidFill>
                <a:schemeClr val="accent2">
                  <a:lumMod val="75000"/>
                </a:schemeClr>
              </a:solidFill>
            </a:endParaRPr>
          </a:p>
        </p:txBody>
      </p:sp>
      <p:sp>
        <p:nvSpPr>
          <p:cNvPr id="4" name="Slide Number Placeholder 3"/>
          <p:cNvSpPr>
            <a:spLocks noGrp="1"/>
          </p:cNvSpPr>
          <p:nvPr>
            <p:ph type="sldNum" sz="quarter" idx="4"/>
          </p:nvPr>
        </p:nvSpPr>
        <p:spPr/>
        <p:txBody>
          <a:bodyPr/>
          <a:lstStyle/>
          <a:p>
            <a:pPr defTabSz="685800">
              <a:defRPr/>
            </a:pPr>
            <a:fld id="{612C9336-A718-4A9C-A61A-5379812194CD}" type="slidenum">
              <a:rPr lang="en-US">
                <a:solidFill>
                  <a:prstClr val="black">
                    <a:tint val="75000"/>
                  </a:prstClr>
                </a:solidFill>
                <a:latin typeface="Calibri"/>
              </a:rPr>
              <a:pPr defTabSz="685800">
                <a:defRPr/>
              </a:pPr>
              <a:t>7</a:t>
            </a:fld>
            <a:endParaRPr lang="en-US" dirty="0">
              <a:solidFill>
                <a:prstClr val="black">
                  <a:tint val="75000"/>
                </a:prstClr>
              </a:solidFill>
              <a:latin typeface="Calibri"/>
            </a:endParaRPr>
          </a:p>
        </p:txBody>
      </p:sp>
      <p:sp>
        <p:nvSpPr>
          <p:cNvPr id="7" name="Line 5"/>
          <p:cNvSpPr>
            <a:spLocks noChangeShapeType="1"/>
          </p:cNvSpPr>
          <p:nvPr/>
        </p:nvSpPr>
        <p:spPr bwMode="auto">
          <a:xfrm>
            <a:off x="7296150" y="2228852"/>
            <a:ext cx="1085850" cy="514349"/>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dirty="0">
              <a:solidFill>
                <a:prstClr val="black"/>
              </a:solidFill>
              <a:latin typeface="Calibri"/>
            </a:endParaRPr>
          </a:p>
        </p:txBody>
      </p:sp>
    </p:spTree>
    <p:extLst>
      <p:ext uri="{BB962C8B-B14F-4D97-AF65-F5344CB8AC3E}">
        <p14:creationId xmlns:p14="http://schemas.microsoft.com/office/powerpoint/2010/main" val="145997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685800" y="1676400"/>
            <a:ext cx="10591800" cy="43434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Clr>
                <a:srgbClr val="540000"/>
              </a:buClr>
              <a:buSzPct val="100000"/>
              <a:buNone/>
            </a:pPr>
            <a:r>
              <a:rPr lang="en-US" altLang="en-US" u="sng" dirty="0"/>
              <a:t>Second Level of Appeal</a:t>
            </a:r>
            <a:r>
              <a:rPr lang="en-US" altLang="en-US" dirty="0"/>
              <a:t>: </a:t>
            </a:r>
          </a:p>
          <a:p>
            <a:pPr lvl="1">
              <a:spcAft>
                <a:spcPts val="1200"/>
              </a:spcAft>
              <a:buClr>
                <a:srgbClr val="540000"/>
              </a:buClr>
              <a:buSzPct val="100000"/>
              <a:buFont typeface="+mj-lt"/>
              <a:buAutoNum type="alphaLcPeriod"/>
            </a:pPr>
            <a:r>
              <a:rPr lang="en-US" altLang="en-US" dirty="0"/>
              <a:t>Original Medicare: request a reconsideration by a Qualified Independent Contractor (QIC) within 180 days of the re-determination decision.</a:t>
            </a:r>
          </a:p>
          <a:p>
            <a:pPr lvl="1">
              <a:spcAft>
                <a:spcPts val="1200"/>
              </a:spcAft>
              <a:buClr>
                <a:srgbClr val="540000"/>
              </a:buClr>
              <a:buSzPct val="100000"/>
              <a:buFont typeface="+mj-lt"/>
              <a:buAutoNum type="alphaLcPeriod"/>
            </a:pPr>
            <a:r>
              <a:rPr lang="en-US" altLang="en-US" dirty="0"/>
              <a:t>MAP: Request IRE reconsideration within as little as 30 days for preservice of 60 days for payment</a:t>
            </a:r>
          </a:p>
        </p:txBody>
      </p:sp>
      <p:sp>
        <p:nvSpPr>
          <p:cNvPr id="84995" name="Title 1"/>
          <p:cNvSpPr>
            <a:spLocks noGrp="1"/>
          </p:cNvSpPr>
          <p:nvPr>
            <p:ph type="title"/>
          </p:nvPr>
        </p:nvSpPr>
        <p:spPr/>
        <p:txBody>
          <a:bodyPr/>
          <a:lstStyle/>
          <a:p>
            <a:r>
              <a:rPr lang="en-US" altLang="en-US" sz="5400" dirty="0"/>
              <a:t>Medicare Appeals</a:t>
            </a:r>
          </a:p>
        </p:txBody>
      </p:sp>
      <p:sp>
        <p:nvSpPr>
          <p:cNvPr id="2" name="Slide Number Placeholder 1">
            <a:extLst>
              <a:ext uri="{FF2B5EF4-FFF2-40B4-BE49-F238E27FC236}">
                <a16:creationId xmlns:a16="http://schemas.microsoft.com/office/drawing/2014/main" id="{2A8AB738-787D-7758-5483-0958EAA29A03}"/>
              </a:ext>
            </a:extLst>
          </p:cNvPr>
          <p:cNvSpPr>
            <a:spLocks noGrp="1"/>
          </p:cNvSpPr>
          <p:nvPr>
            <p:ph type="sldNum" sz="quarter" idx="4"/>
          </p:nvPr>
        </p:nvSpPr>
        <p:spPr/>
        <p:txBody>
          <a:bodyPr/>
          <a:lstStyle/>
          <a:p>
            <a:fld id="{612C9336-A718-4A9C-A61A-5379812194CD}" type="slidenum">
              <a:rPr lang="en-US" smtClean="0"/>
              <a:t>70</a:t>
            </a:fld>
            <a:endParaRPr lang="en-US" dirty="0"/>
          </a:p>
        </p:txBody>
      </p:sp>
    </p:spTree>
    <p:extLst>
      <p:ext uri="{BB962C8B-B14F-4D97-AF65-F5344CB8AC3E}">
        <p14:creationId xmlns:p14="http://schemas.microsoft.com/office/powerpoint/2010/main" val="217955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fade">
                                      <p:cBhvr>
                                        <p:cTn id="7" dur="500"/>
                                        <p:tgtEl>
                                          <p:spTgt spid="84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994">
                                            <p:txEl>
                                              <p:pRg st="1" end="1"/>
                                            </p:txEl>
                                          </p:spTgt>
                                        </p:tgtEl>
                                        <p:attrNameLst>
                                          <p:attrName>style.visibility</p:attrName>
                                        </p:attrNameLst>
                                      </p:cBhvr>
                                      <p:to>
                                        <p:strVal val="visible"/>
                                      </p:to>
                                    </p:set>
                                    <p:animEffect transition="in" filter="fade">
                                      <p:cBhvr>
                                        <p:cTn id="12" dur="500"/>
                                        <p:tgtEl>
                                          <p:spTgt spid="849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994">
                                            <p:txEl>
                                              <p:pRg st="2" end="2"/>
                                            </p:txEl>
                                          </p:spTgt>
                                        </p:tgtEl>
                                        <p:attrNameLst>
                                          <p:attrName>style.visibility</p:attrName>
                                        </p:attrNameLst>
                                      </p:cBhvr>
                                      <p:to>
                                        <p:strVal val="visible"/>
                                      </p:to>
                                    </p:set>
                                    <p:animEffect transition="in" filter="fade">
                                      <p:cBhvr>
                                        <p:cTn id="17" dur="500"/>
                                        <p:tgtEl>
                                          <p:spTgt spid="849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457200" y="1676400"/>
            <a:ext cx="10820400" cy="48006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Clr>
                <a:srgbClr val="540000"/>
              </a:buClr>
              <a:buSzPct val="100000"/>
              <a:buNone/>
            </a:pPr>
            <a:r>
              <a:rPr lang="en-US" altLang="en-US" u="sng" dirty="0"/>
              <a:t>Third Level of Appeal</a:t>
            </a:r>
            <a:r>
              <a:rPr lang="en-US" altLang="en-US" dirty="0"/>
              <a:t>:</a:t>
            </a:r>
          </a:p>
          <a:p>
            <a:pPr marL="0" indent="0">
              <a:spcAft>
                <a:spcPts val="1200"/>
              </a:spcAft>
              <a:buClr>
                <a:srgbClr val="540000"/>
              </a:buClr>
              <a:buSzPct val="100000"/>
              <a:buNone/>
            </a:pPr>
            <a:r>
              <a:rPr lang="en-US" altLang="en-US" dirty="0"/>
              <a:t>Original Medicare and MAP:  Request an Administrative Law Judge Hearing with 60 days of the adverse decision on the level two appeal.  The amount in controversy must be at least $180 (2024).</a:t>
            </a:r>
          </a:p>
          <a:p>
            <a:pPr marL="0" indent="0">
              <a:spcAft>
                <a:spcPts val="1200"/>
              </a:spcAft>
              <a:buClr>
                <a:srgbClr val="540000"/>
              </a:buClr>
              <a:buSzPct val="100000"/>
              <a:buNone/>
            </a:pPr>
            <a:r>
              <a:rPr lang="en-US" altLang="en-US" u="sng" dirty="0"/>
              <a:t>Fourth Level of Appeal</a:t>
            </a:r>
            <a:r>
              <a:rPr lang="en-US" altLang="en-US" dirty="0"/>
              <a:t>:</a:t>
            </a:r>
          </a:p>
          <a:p>
            <a:pPr marL="0" indent="0">
              <a:spcAft>
                <a:spcPts val="1200"/>
              </a:spcAft>
              <a:buClr>
                <a:srgbClr val="540000"/>
              </a:buClr>
              <a:buSzPct val="100000"/>
              <a:buNone/>
            </a:pPr>
            <a:r>
              <a:rPr lang="en-US" altLang="en-US" dirty="0"/>
              <a:t>Original Medicare and MAP: If adverse administrative law judge hearing decision, appeal by requesting a review by the Medicare Appeals Council within 60 days.</a:t>
            </a:r>
          </a:p>
        </p:txBody>
      </p:sp>
      <p:sp>
        <p:nvSpPr>
          <p:cNvPr id="86019" name="Title 1"/>
          <p:cNvSpPr>
            <a:spLocks noGrp="1"/>
          </p:cNvSpPr>
          <p:nvPr>
            <p:ph type="title"/>
          </p:nvPr>
        </p:nvSpPr>
        <p:spPr/>
        <p:txBody>
          <a:bodyPr/>
          <a:lstStyle/>
          <a:p>
            <a:r>
              <a:rPr lang="en-US" altLang="en-US" sz="5400" dirty="0"/>
              <a:t>Medicare Appeals</a:t>
            </a:r>
          </a:p>
        </p:txBody>
      </p:sp>
      <p:sp>
        <p:nvSpPr>
          <p:cNvPr id="2" name="Slide Number Placeholder 1">
            <a:extLst>
              <a:ext uri="{FF2B5EF4-FFF2-40B4-BE49-F238E27FC236}">
                <a16:creationId xmlns:a16="http://schemas.microsoft.com/office/drawing/2014/main" id="{26F2267B-456F-00CF-7EF7-DADC74C4FD3F}"/>
              </a:ext>
            </a:extLst>
          </p:cNvPr>
          <p:cNvSpPr>
            <a:spLocks noGrp="1"/>
          </p:cNvSpPr>
          <p:nvPr>
            <p:ph type="sldNum" sz="quarter" idx="4"/>
          </p:nvPr>
        </p:nvSpPr>
        <p:spPr/>
        <p:txBody>
          <a:bodyPr/>
          <a:lstStyle/>
          <a:p>
            <a:fld id="{612C9336-A718-4A9C-A61A-5379812194CD}" type="slidenum">
              <a:rPr lang="en-US" smtClean="0"/>
              <a:t>71</a:t>
            </a:fld>
            <a:endParaRPr lang="en-US" dirty="0"/>
          </a:p>
        </p:txBody>
      </p:sp>
    </p:spTree>
    <p:extLst>
      <p:ext uri="{BB962C8B-B14F-4D97-AF65-F5344CB8AC3E}">
        <p14:creationId xmlns:p14="http://schemas.microsoft.com/office/powerpoint/2010/main" val="55326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18">
                                            <p:txEl>
                                              <p:pRg st="1" end="1"/>
                                            </p:txEl>
                                          </p:spTgt>
                                        </p:tgtEl>
                                        <p:attrNameLst>
                                          <p:attrName>style.visibility</p:attrName>
                                        </p:attrNameLst>
                                      </p:cBhvr>
                                      <p:to>
                                        <p:strVal val="visible"/>
                                      </p:to>
                                    </p:set>
                                    <p:animEffect transition="in" filter="fade">
                                      <p:cBhvr>
                                        <p:cTn id="7" dur="500"/>
                                        <p:tgtEl>
                                          <p:spTgt spid="860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018">
                                            <p:txEl>
                                              <p:pRg st="2" end="2"/>
                                            </p:txEl>
                                          </p:spTgt>
                                        </p:tgtEl>
                                        <p:attrNameLst>
                                          <p:attrName>style.visibility</p:attrName>
                                        </p:attrNameLst>
                                      </p:cBhvr>
                                      <p:to>
                                        <p:strVal val="visible"/>
                                      </p:to>
                                    </p:set>
                                    <p:animEffect transition="in" filter="fade">
                                      <p:cBhvr>
                                        <p:cTn id="12" dur="500"/>
                                        <p:tgtEl>
                                          <p:spTgt spid="860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018">
                                            <p:txEl>
                                              <p:pRg st="3" end="3"/>
                                            </p:txEl>
                                          </p:spTgt>
                                        </p:tgtEl>
                                        <p:attrNameLst>
                                          <p:attrName>style.visibility</p:attrName>
                                        </p:attrNameLst>
                                      </p:cBhvr>
                                      <p:to>
                                        <p:strVal val="visible"/>
                                      </p:to>
                                    </p:set>
                                    <p:animEffect transition="in" filter="fade">
                                      <p:cBhvr>
                                        <p:cTn id="17" dur="500"/>
                                        <p:tgtEl>
                                          <p:spTgt spid="860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018">
                                            <p:txEl>
                                              <p:pRg st="0" end="0"/>
                                            </p:txEl>
                                          </p:spTgt>
                                        </p:tgtEl>
                                        <p:attrNameLst>
                                          <p:attrName>style.visibility</p:attrName>
                                        </p:attrNameLst>
                                      </p:cBhvr>
                                      <p:to>
                                        <p:strVal val="visible"/>
                                      </p:to>
                                    </p:set>
                                    <p:animEffect transition="in" filter="fade">
                                      <p:cBhvr>
                                        <p:cTn id="22" dur="500"/>
                                        <p:tgtEl>
                                          <p:spTgt spid="860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762000" y="1676400"/>
            <a:ext cx="9677400" cy="4343400"/>
          </a:xfrm>
          <a:extLst>
            <a:ext uri="{909E8E84-426E-40DD-AFC4-6F175D3DCCD1}">
              <a14:hiddenFill xmlns:a14="http://schemas.microsoft.com/office/drawing/2010/main">
                <a:solidFill>
                  <a:schemeClr val="tx1"/>
                </a:solidFill>
              </a14:hiddenFill>
            </a:ext>
          </a:extLst>
        </p:spPr>
        <p:txBody>
          <a:bodyPr/>
          <a:lstStyle/>
          <a:p>
            <a:pPr marL="0" indent="0">
              <a:spcAft>
                <a:spcPts val="1200"/>
              </a:spcAft>
              <a:buClr>
                <a:srgbClr val="540000"/>
              </a:buClr>
              <a:buSzPct val="100000"/>
              <a:buNone/>
            </a:pPr>
            <a:r>
              <a:rPr lang="en-US" altLang="en-US" u="sng" dirty="0"/>
              <a:t>Fifth Level of Appeal</a:t>
            </a:r>
            <a:r>
              <a:rPr lang="en-US" altLang="en-US" dirty="0"/>
              <a:t>:</a:t>
            </a:r>
          </a:p>
          <a:p>
            <a:pPr marL="0" indent="0">
              <a:spcAft>
                <a:spcPts val="1200"/>
              </a:spcAft>
              <a:buClr>
                <a:srgbClr val="540000"/>
              </a:buClr>
              <a:buSzPct val="100000"/>
              <a:buNone/>
            </a:pPr>
            <a:r>
              <a:rPr lang="en-US" altLang="en-US" dirty="0"/>
              <a:t>Original Medicare and MAP: If $1,840 (2024) is in dispute, a beneficiary may file an appeal in federal court within 60 days of the Medicare Appeals Council’s adverse action.</a:t>
            </a:r>
          </a:p>
        </p:txBody>
      </p:sp>
      <p:sp>
        <p:nvSpPr>
          <p:cNvPr id="87043" name="Title 1"/>
          <p:cNvSpPr>
            <a:spLocks noGrp="1"/>
          </p:cNvSpPr>
          <p:nvPr>
            <p:ph type="title"/>
          </p:nvPr>
        </p:nvSpPr>
        <p:spPr/>
        <p:txBody>
          <a:bodyPr/>
          <a:lstStyle/>
          <a:p>
            <a:r>
              <a:rPr lang="en-US" altLang="en-US" sz="5400" dirty="0"/>
              <a:t>Medicare Appeals</a:t>
            </a:r>
          </a:p>
        </p:txBody>
      </p:sp>
      <p:sp>
        <p:nvSpPr>
          <p:cNvPr id="2" name="Slide Number Placeholder 1">
            <a:extLst>
              <a:ext uri="{FF2B5EF4-FFF2-40B4-BE49-F238E27FC236}">
                <a16:creationId xmlns:a16="http://schemas.microsoft.com/office/drawing/2014/main" id="{D3AF79D4-96B6-E8D5-09B8-8C05EF52FFE0}"/>
              </a:ext>
            </a:extLst>
          </p:cNvPr>
          <p:cNvSpPr>
            <a:spLocks noGrp="1"/>
          </p:cNvSpPr>
          <p:nvPr>
            <p:ph type="sldNum" sz="quarter" idx="4"/>
          </p:nvPr>
        </p:nvSpPr>
        <p:spPr/>
        <p:txBody>
          <a:bodyPr/>
          <a:lstStyle/>
          <a:p>
            <a:fld id="{612C9336-A718-4A9C-A61A-5379812194CD}" type="slidenum">
              <a:rPr lang="en-US" smtClean="0"/>
              <a:t>72</a:t>
            </a:fld>
            <a:endParaRPr lang="en-US" dirty="0"/>
          </a:p>
        </p:txBody>
      </p:sp>
    </p:spTree>
    <p:extLst>
      <p:ext uri="{BB962C8B-B14F-4D97-AF65-F5344CB8AC3E}">
        <p14:creationId xmlns:p14="http://schemas.microsoft.com/office/powerpoint/2010/main" val="2809301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fade">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fade">
                                      <p:cBhvr>
                                        <p:cTn id="12" dur="5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solidFill>
                  <a:prstClr val="black">
                    <a:tint val="75000"/>
                  </a:prstClr>
                </a:solidFill>
              </a:rPr>
              <a:pPr/>
              <a:t>73</a:t>
            </a:fld>
            <a:endParaRPr lang="en-US" dirty="0">
              <a:solidFill>
                <a:prstClr val="black">
                  <a:tint val="75000"/>
                </a:prstClr>
              </a:solidFill>
            </a:endParaRPr>
          </a:p>
        </p:txBody>
      </p:sp>
      <p:pic>
        <p:nvPicPr>
          <p:cNvPr id="21606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420" t="12130" r="-3420" b="4185"/>
          <a:stretch/>
        </p:blipFill>
        <p:spPr bwMode="auto">
          <a:xfrm>
            <a:off x="8351" y="333960"/>
            <a:ext cx="11452224" cy="630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074400" y="751344"/>
            <a:ext cx="1143000" cy="5355312"/>
          </a:xfrm>
          <a:prstGeom prst="rect">
            <a:avLst/>
          </a:prstGeom>
          <a:noFill/>
        </p:spPr>
        <p:txBody>
          <a:bodyPr wrap="square" rtlCol="0">
            <a:spAutoFit/>
          </a:bodyPr>
          <a:lstStyle/>
          <a:p>
            <a:r>
              <a:rPr lang="en-US" dirty="0">
                <a:hlinkClick r:id="rId4"/>
              </a:rPr>
              <a:t>https://www.cms.gov/Outreach-and-Education/Training/CMSNationalTrainingProgram/</a:t>
            </a:r>
          </a:p>
          <a:p>
            <a:r>
              <a:rPr lang="en-US" dirty="0">
                <a:hlinkClick r:id="rId4"/>
              </a:rPr>
              <a:t>Downloads/2017-Comparison-of-the-Parts-A-B-C-and-D-Appeal-Processes.pdf </a:t>
            </a:r>
            <a:endParaRPr lang="en-US" dirty="0"/>
          </a:p>
        </p:txBody>
      </p:sp>
    </p:spTree>
    <p:extLst>
      <p:ext uri="{BB962C8B-B14F-4D97-AF65-F5344CB8AC3E}">
        <p14:creationId xmlns:p14="http://schemas.microsoft.com/office/powerpoint/2010/main" val="9544685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25C3AA-74B5-21BB-0845-B7A940E36481}"/>
              </a:ext>
            </a:extLst>
          </p:cNvPr>
          <p:cNvSpPr>
            <a:spLocks noGrp="1"/>
          </p:cNvSpPr>
          <p:nvPr>
            <p:ph type="title"/>
          </p:nvPr>
        </p:nvSpPr>
        <p:spPr>
          <a:xfrm>
            <a:off x="203200" y="762000"/>
            <a:ext cx="11785600" cy="685800"/>
          </a:xfrm>
        </p:spPr>
        <p:txBody>
          <a:bodyPr/>
          <a:lstStyle/>
          <a:p>
            <a:r>
              <a:rPr lang="en-US" dirty="0"/>
              <a:t>Poll Slide #3</a:t>
            </a:r>
          </a:p>
        </p:txBody>
      </p:sp>
      <p:sp>
        <p:nvSpPr>
          <p:cNvPr id="2" name="Slide Number Placeholder 1">
            <a:extLst>
              <a:ext uri="{FF2B5EF4-FFF2-40B4-BE49-F238E27FC236}">
                <a16:creationId xmlns:a16="http://schemas.microsoft.com/office/drawing/2014/main" id="{14C7B05B-9870-9B52-719F-8F82C6211C31}"/>
              </a:ext>
            </a:extLst>
          </p:cNvPr>
          <p:cNvSpPr>
            <a:spLocks noGrp="1"/>
          </p:cNvSpPr>
          <p:nvPr>
            <p:ph type="sldNum" sz="quarter" idx="4"/>
          </p:nvPr>
        </p:nvSpPr>
        <p:spPr/>
        <p:txBody>
          <a:bodyPr/>
          <a:lstStyle/>
          <a:p>
            <a:pPr>
              <a:defRPr/>
            </a:pPr>
            <a:fld id="{15156574-C885-4E41-A56A-08A66312CA5D}" type="slidenum">
              <a:rPr lang="en-US" smtClean="0">
                <a:solidFill>
                  <a:prstClr val="black"/>
                </a:solidFill>
              </a:rPr>
              <a:pPr>
                <a:defRPr/>
              </a:pPr>
              <a:t>74</a:t>
            </a:fld>
            <a:endParaRPr lang="en-US" dirty="0">
              <a:solidFill>
                <a:prstClr val="black"/>
              </a:solidFill>
            </a:endParaRPr>
          </a:p>
        </p:txBody>
      </p:sp>
      <p:pic>
        <p:nvPicPr>
          <p:cNvPr id="7" name="Picture 6">
            <a:extLst>
              <a:ext uri="{FF2B5EF4-FFF2-40B4-BE49-F238E27FC236}">
                <a16:creationId xmlns:a16="http://schemas.microsoft.com/office/drawing/2014/main" id="{5690E737-FC43-C25C-B820-046B9F07D5C2}"/>
              </a:ext>
            </a:extLst>
          </p:cNvPr>
          <p:cNvPicPr>
            <a:picLocks noChangeAspect="1"/>
          </p:cNvPicPr>
          <p:nvPr/>
        </p:nvPicPr>
        <p:blipFill>
          <a:blip r:embed="rId2"/>
          <a:stretch>
            <a:fillRect/>
          </a:stretch>
        </p:blipFill>
        <p:spPr>
          <a:xfrm>
            <a:off x="2019300" y="1508742"/>
            <a:ext cx="8153400" cy="3674153"/>
          </a:xfrm>
          <a:prstGeom prst="rect">
            <a:avLst/>
          </a:prstGeom>
        </p:spPr>
      </p:pic>
      <p:sp>
        <p:nvSpPr>
          <p:cNvPr id="8" name="TextBox 7">
            <a:extLst>
              <a:ext uri="{FF2B5EF4-FFF2-40B4-BE49-F238E27FC236}">
                <a16:creationId xmlns:a16="http://schemas.microsoft.com/office/drawing/2014/main" id="{13E2B19F-583A-FA58-72DA-A28DF5691766}"/>
              </a:ext>
            </a:extLst>
          </p:cNvPr>
          <p:cNvSpPr txBox="1"/>
          <p:nvPr/>
        </p:nvSpPr>
        <p:spPr>
          <a:xfrm>
            <a:off x="1219200" y="5514720"/>
            <a:ext cx="9956800" cy="646331"/>
          </a:xfrm>
          <a:prstGeom prst="rect">
            <a:avLst/>
          </a:prstGeom>
          <a:noFill/>
        </p:spPr>
        <p:txBody>
          <a:bodyPr wrap="square">
            <a:spAutoFit/>
          </a:bodyPr>
          <a:lstStyle/>
          <a:p>
            <a:r>
              <a:rPr lang="en-US" b="0" i="0" dirty="0">
                <a:solidFill>
                  <a:srgbClr val="212121"/>
                </a:solidFill>
                <a:effectLst/>
                <a:latin typeface="ui-sans-serif"/>
              </a:rPr>
              <a:t>President Truman's application for the optional Part B medical care coverage, which President Lyndon  Johnson signed as a witness. </a:t>
            </a:r>
            <a:r>
              <a:rPr lang="en-US" b="0" i="1" dirty="0">
                <a:solidFill>
                  <a:srgbClr val="212121"/>
                </a:solidFill>
                <a:effectLst/>
                <a:latin typeface="ui-sans-serif"/>
              </a:rPr>
              <a:t>SSA History Archives. https://www.ssa.gov/history/lbjsm.html</a:t>
            </a:r>
            <a:endParaRPr lang="en-US" dirty="0"/>
          </a:p>
        </p:txBody>
      </p:sp>
    </p:spTree>
    <p:extLst>
      <p:ext uri="{BB962C8B-B14F-4D97-AF65-F5344CB8AC3E}">
        <p14:creationId xmlns:p14="http://schemas.microsoft.com/office/powerpoint/2010/main" val="1030374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Observation Status Pitfall</a:t>
            </a:r>
          </a:p>
        </p:txBody>
      </p:sp>
      <p:sp>
        <p:nvSpPr>
          <p:cNvPr id="3" name="Content Placeholder 2"/>
          <p:cNvSpPr>
            <a:spLocks noGrp="1"/>
          </p:cNvSpPr>
          <p:nvPr>
            <p:ph idx="1"/>
          </p:nvPr>
        </p:nvSpPr>
        <p:spPr/>
        <p:txBody>
          <a:bodyPr/>
          <a:lstStyle/>
          <a:p>
            <a:pPr marL="0" indent="0">
              <a:spcAft>
                <a:spcPts val="1200"/>
              </a:spcAft>
              <a:buClr>
                <a:srgbClr val="540000"/>
              </a:buClr>
              <a:buSzPct val="100000"/>
              <a:buNone/>
              <a:defRPr/>
            </a:pPr>
            <a:r>
              <a:rPr lang="en-US" sz="2800" dirty="0">
                <a:solidFill>
                  <a:prstClr val="black"/>
                </a:solidFill>
              </a:rPr>
              <a:t>Medicare coverage for SNF stay only if:</a:t>
            </a:r>
          </a:p>
          <a:p>
            <a:pPr>
              <a:spcAft>
                <a:spcPts val="1200"/>
              </a:spcAft>
              <a:buClr>
                <a:srgbClr val="540000"/>
              </a:buClr>
              <a:buSzPct val="100000"/>
              <a:defRPr/>
            </a:pPr>
            <a:r>
              <a:rPr lang="en-US" sz="2800" dirty="0">
                <a:solidFill>
                  <a:prstClr val="black"/>
                </a:solidFill>
              </a:rPr>
              <a:t>SNF admission was caused by an illness or injury that required a 3 – day inpatient hospital stay, not counting the day of discharge.</a:t>
            </a:r>
          </a:p>
          <a:p>
            <a:pPr>
              <a:spcAft>
                <a:spcPts val="1200"/>
              </a:spcAft>
              <a:buClr>
                <a:srgbClr val="540000"/>
              </a:buClr>
              <a:buSzPct val="100000"/>
              <a:defRPr/>
            </a:pPr>
            <a:r>
              <a:rPr lang="en-US" sz="2800" dirty="0">
                <a:solidFill>
                  <a:prstClr val="black"/>
                </a:solidFill>
              </a:rPr>
              <a:t>Inpatient hospital stay occurred within 30 days of admission to SNF.</a:t>
            </a:r>
          </a:p>
          <a:p>
            <a:pPr marL="0" indent="0">
              <a:spcAft>
                <a:spcPts val="1200"/>
              </a:spcAft>
              <a:buClr>
                <a:srgbClr val="540000"/>
              </a:buClr>
              <a:buSzPct val="100000"/>
              <a:buNone/>
              <a:defRPr/>
            </a:pPr>
            <a:endParaRPr lang="en-US" sz="2800" dirty="0">
              <a:solidFill>
                <a:prstClr val="black"/>
              </a:solidFill>
            </a:endParaRPr>
          </a:p>
        </p:txBody>
      </p:sp>
      <p:sp>
        <p:nvSpPr>
          <p:cNvPr id="4" name="Slide Number Placeholder 3"/>
          <p:cNvSpPr>
            <a:spLocks noGrp="1"/>
          </p:cNvSpPr>
          <p:nvPr>
            <p:ph type="sldNum" sz="quarter" idx="4"/>
          </p:nvPr>
        </p:nvSpPr>
        <p:spPr/>
        <p:txBody>
          <a:bodyPr/>
          <a:lstStyle/>
          <a:p>
            <a:fld id="{612C9336-A718-4A9C-A61A-5379812194CD}"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val="154789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Observation Status	</a:t>
            </a:r>
          </a:p>
        </p:txBody>
      </p:sp>
      <p:sp>
        <p:nvSpPr>
          <p:cNvPr id="3" name="Content Placeholder 2"/>
          <p:cNvSpPr>
            <a:spLocks noGrp="1"/>
          </p:cNvSpPr>
          <p:nvPr>
            <p:ph idx="1"/>
          </p:nvPr>
        </p:nvSpPr>
        <p:spPr/>
        <p:txBody>
          <a:bodyPr/>
          <a:lstStyle/>
          <a:p>
            <a:pPr marL="0" indent="0">
              <a:buNone/>
            </a:pPr>
            <a:r>
              <a:rPr lang="en-US" dirty="0"/>
              <a:t>Inpatient vs. Outpatient Status</a:t>
            </a:r>
          </a:p>
          <a:p>
            <a:r>
              <a:rPr lang="en-US" sz="2400" dirty="0"/>
              <a:t>You are an inpatient starting when you’re formally admitted to the hospital with a doctor’s order.  The day before you are discharged is your last inpatient day.</a:t>
            </a:r>
          </a:p>
          <a:p>
            <a:endParaRPr lang="en-US" sz="2400" dirty="0"/>
          </a:p>
          <a:p>
            <a:r>
              <a:rPr lang="en-US" sz="2400" dirty="0"/>
              <a:t>You are an outpatient if you’re getting emergency department services, observation services, outpatient surgery, lab tests, or X-rays, or any other hospital services, and the doctor has not written an order to admit you to a hospital as an inpatient.  You’re an outpatient even if you spend the night in the hospital.</a:t>
            </a:r>
          </a:p>
        </p:txBody>
      </p:sp>
      <p:sp>
        <p:nvSpPr>
          <p:cNvPr id="4" name="Slide Number Placeholder 3"/>
          <p:cNvSpPr>
            <a:spLocks noGrp="1"/>
          </p:cNvSpPr>
          <p:nvPr>
            <p:ph type="sldNum" sz="quarter" idx="4"/>
          </p:nvPr>
        </p:nvSpPr>
        <p:spPr/>
        <p:txBody>
          <a:bodyPr/>
          <a:lstStyle/>
          <a:p>
            <a:fld id="{612C9336-A718-4A9C-A61A-5379812194CD}"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156643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Observation Status</a:t>
            </a:r>
          </a:p>
        </p:txBody>
      </p:sp>
      <p:sp>
        <p:nvSpPr>
          <p:cNvPr id="3" name="Content Placeholder 2"/>
          <p:cNvSpPr>
            <a:spLocks noGrp="1"/>
          </p:cNvSpPr>
          <p:nvPr>
            <p:ph idx="1"/>
          </p:nvPr>
        </p:nvSpPr>
        <p:spPr/>
        <p:txBody>
          <a:bodyPr/>
          <a:lstStyle/>
          <a:p>
            <a:endParaRPr lang="en-US" dirty="0"/>
          </a:p>
          <a:p>
            <a:r>
              <a:rPr lang="en-US" dirty="0"/>
              <a:t>Inpatient services are usually cheaper for patients due to the coverage they receive under Part A.</a:t>
            </a:r>
          </a:p>
          <a:p>
            <a:r>
              <a:rPr lang="en-US" dirty="0"/>
              <a:t>Outpatient services can be very expensive and preclude SNF Medicare coverage.</a:t>
            </a:r>
          </a:p>
        </p:txBody>
      </p:sp>
      <p:sp>
        <p:nvSpPr>
          <p:cNvPr id="4" name="Slide Number Placeholder 3"/>
          <p:cNvSpPr>
            <a:spLocks noGrp="1"/>
          </p:cNvSpPr>
          <p:nvPr>
            <p:ph type="sldNum" sz="quarter" idx="4"/>
          </p:nvPr>
        </p:nvSpPr>
        <p:spPr/>
        <p:txBody>
          <a:bodyPr/>
          <a:lstStyle/>
          <a:p>
            <a:fld id="{612C9336-A718-4A9C-A61A-5379812194CD}" type="slidenum">
              <a:rPr lang="en-US" smtClean="0">
                <a:solidFill>
                  <a:prstClr val="black">
                    <a:tint val="75000"/>
                  </a:prstClr>
                </a:solidFill>
              </a:rPr>
              <a:pPr/>
              <a:t>77</a:t>
            </a:fld>
            <a:endParaRPr lang="en-US" dirty="0">
              <a:solidFill>
                <a:prstClr val="black">
                  <a:tint val="75000"/>
                </a:prstClr>
              </a:solidFill>
            </a:endParaRPr>
          </a:p>
        </p:txBody>
      </p:sp>
    </p:spTree>
    <p:extLst>
      <p:ext uri="{BB962C8B-B14F-4D97-AF65-F5344CB8AC3E}">
        <p14:creationId xmlns:p14="http://schemas.microsoft.com/office/powerpoint/2010/main" val="369504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Observation Status</a:t>
            </a:r>
          </a:p>
        </p:txBody>
      </p:sp>
      <p:sp>
        <p:nvSpPr>
          <p:cNvPr id="3" name="Content Placeholder 2"/>
          <p:cNvSpPr>
            <a:spLocks noGrp="1"/>
          </p:cNvSpPr>
          <p:nvPr>
            <p:ph idx="1"/>
          </p:nvPr>
        </p:nvSpPr>
        <p:spPr/>
        <p:txBody>
          <a:bodyPr/>
          <a:lstStyle/>
          <a:p>
            <a:pPr marL="0" indent="0">
              <a:spcAft>
                <a:spcPts val="1200"/>
              </a:spcAft>
              <a:buClr>
                <a:srgbClr val="540000"/>
              </a:buClr>
              <a:buSzPct val="100000"/>
              <a:buNone/>
              <a:defRPr/>
            </a:pPr>
            <a:r>
              <a:rPr lang="en-US" sz="2800" dirty="0">
                <a:solidFill>
                  <a:prstClr val="black"/>
                </a:solidFill>
              </a:rPr>
              <a:t>- CMS observed high rates of error for medically unnecessary inpatient care.  Original Medicare now has a two-midnight rule, with Part A inpatient admission appropriate for those expected to stay over two midnights. MAPs can use their own criteria.  </a:t>
            </a:r>
          </a:p>
          <a:p>
            <a:pPr marL="0" indent="0">
              <a:spcAft>
                <a:spcPts val="1200"/>
              </a:spcAft>
              <a:buClr>
                <a:srgbClr val="540000"/>
              </a:buClr>
              <a:buSzPct val="100000"/>
              <a:buNone/>
              <a:defRPr/>
            </a:pPr>
            <a:r>
              <a:rPr lang="en-US" sz="2800" dirty="0">
                <a:solidFill>
                  <a:prstClr val="black"/>
                </a:solidFill>
              </a:rPr>
              <a:t>- As a result, more hospitals are placing patients on observation status, even if their doctors will go on to recommend care in an SNF afterwards.</a:t>
            </a:r>
          </a:p>
          <a:p>
            <a:pPr marL="0" indent="0">
              <a:spcAft>
                <a:spcPts val="1200"/>
              </a:spcAft>
              <a:buClr>
                <a:srgbClr val="540000"/>
              </a:buClr>
              <a:buSzPct val="100000"/>
              <a:buNone/>
              <a:defRPr/>
            </a:pPr>
            <a:r>
              <a:rPr lang="en-US" sz="2800" dirty="0">
                <a:solidFill>
                  <a:prstClr val="black"/>
                </a:solidFill>
              </a:rPr>
              <a:t>- Patients that have outpatient status are required to received a Medicare Outpatient Observation Notice (MOON) if they are receiving outpatient services for at least 24 hours.</a:t>
            </a:r>
          </a:p>
        </p:txBody>
      </p:sp>
      <p:sp>
        <p:nvSpPr>
          <p:cNvPr id="4" name="Slide Number Placeholder 3"/>
          <p:cNvSpPr>
            <a:spLocks noGrp="1"/>
          </p:cNvSpPr>
          <p:nvPr>
            <p:ph type="sldNum" sz="quarter" idx="4"/>
          </p:nvPr>
        </p:nvSpPr>
        <p:spPr/>
        <p:txBody>
          <a:bodyPr/>
          <a:lstStyle/>
          <a:p>
            <a:fld id="{612C9336-A718-4A9C-A61A-5379812194CD}"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19299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MOON Notice</a:t>
            </a:r>
          </a:p>
        </p:txBody>
      </p:sp>
      <p:sp>
        <p:nvSpPr>
          <p:cNvPr id="4" name="Slide Number Placeholder 3"/>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79</a:t>
            </a:fld>
            <a:endParaRPr lang="en-US" dirty="0">
              <a:solidFill>
                <a:prstClr val="black">
                  <a:tint val="75000"/>
                </a:prstClr>
              </a:solidFill>
              <a:latin typeface="Calibri"/>
            </a:endParaRPr>
          </a:p>
        </p:txBody>
      </p:sp>
      <p:pic>
        <p:nvPicPr>
          <p:cNvPr id="8" name="Picture 7">
            <a:extLst>
              <a:ext uri="{FF2B5EF4-FFF2-40B4-BE49-F238E27FC236}">
                <a16:creationId xmlns:a16="http://schemas.microsoft.com/office/drawing/2014/main" id="{24EC8E29-BBAE-9591-F6AD-56C78685C03F}"/>
              </a:ext>
            </a:extLst>
          </p:cNvPr>
          <p:cNvPicPr>
            <a:picLocks noChangeAspect="1"/>
          </p:cNvPicPr>
          <p:nvPr/>
        </p:nvPicPr>
        <p:blipFill>
          <a:blip r:embed="rId3"/>
          <a:stretch>
            <a:fillRect/>
          </a:stretch>
        </p:blipFill>
        <p:spPr>
          <a:xfrm>
            <a:off x="1638300" y="1184564"/>
            <a:ext cx="8915400" cy="5673436"/>
          </a:xfrm>
          <a:prstGeom prst="rect">
            <a:avLst/>
          </a:prstGeom>
        </p:spPr>
      </p:pic>
    </p:spTree>
    <p:extLst>
      <p:ext uri="{BB962C8B-B14F-4D97-AF65-F5344CB8AC3E}">
        <p14:creationId xmlns:p14="http://schemas.microsoft.com/office/powerpoint/2010/main" val="25995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1BD3-2A5D-DC6C-7CCC-E3BD56A387CF}"/>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36828FB7-F65E-79CE-00C8-0BAEBAD8A3AE}"/>
              </a:ext>
            </a:extLst>
          </p:cNvPr>
          <p:cNvSpPr>
            <a:spLocks noGrp="1"/>
          </p:cNvSpPr>
          <p:nvPr>
            <p:ph type="sldNum" sz="quarter" idx="12"/>
          </p:nvPr>
        </p:nvSpPr>
        <p:spPr/>
        <p:txBody>
          <a:bodyPr/>
          <a:lstStyle/>
          <a:p>
            <a:pPr>
              <a:defRPr/>
            </a:pPr>
            <a:fld id="{88AA8DA2-99D1-4607-A62B-1B547612533B}" type="slidenum">
              <a:rPr lang="en-US" smtClean="0"/>
              <a:pPr>
                <a:defRPr/>
              </a:pPr>
              <a:t>8</a:t>
            </a:fld>
            <a:endParaRPr lang="en-US" dirty="0"/>
          </a:p>
        </p:txBody>
      </p:sp>
      <p:pic>
        <p:nvPicPr>
          <p:cNvPr id="5" name="Content Placeholder 4">
            <a:extLst>
              <a:ext uri="{FF2B5EF4-FFF2-40B4-BE49-F238E27FC236}">
                <a16:creationId xmlns:a16="http://schemas.microsoft.com/office/drawing/2014/main" id="{E922F8AD-53A0-ED99-166D-BCA03C671C2B}"/>
              </a:ext>
            </a:extLst>
          </p:cNvPr>
          <p:cNvPicPr>
            <a:picLocks noGrp="1" noChangeAspect="1"/>
          </p:cNvPicPr>
          <p:nvPr>
            <p:ph idx="1"/>
          </p:nvPr>
        </p:nvPicPr>
        <p:blipFill>
          <a:blip r:embed="rId3"/>
          <a:stretch>
            <a:fillRect/>
          </a:stretch>
        </p:blipFill>
        <p:spPr>
          <a:xfrm>
            <a:off x="0" y="1419225"/>
            <a:ext cx="9582150" cy="4953000"/>
          </a:xfrm>
          <a:prstGeom prst="rect">
            <a:avLst/>
          </a:prstGeom>
          <a:ln>
            <a:solidFill>
              <a:schemeClr val="bg1">
                <a:lumMod val="50000"/>
              </a:schemeClr>
            </a:solidFill>
          </a:ln>
        </p:spPr>
      </p:pic>
      <p:sp>
        <p:nvSpPr>
          <p:cNvPr id="6" name="Line 5">
            <a:extLst>
              <a:ext uri="{FF2B5EF4-FFF2-40B4-BE49-F238E27FC236}">
                <a16:creationId xmlns:a16="http://schemas.microsoft.com/office/drawing/2014/main" id="{0EDCD711-0B1B-81AD-89F4-2C325A2028DC}"/>
              </a:ext>
            </a:extLst>
          </p:cNvPr>
          <p:cNvSpPr>
            <a:spLocks noChangeShapeType="1"/>
          </p:cNvSpPr>
          <p:nvPr/>
        </p:nvSpPr>
        <p:spPr bwMode="auto">
          <a:xfrm flipH="1">
            <a:off x="5638800" y="3429000"/>
            <a:ext cx="990600" cy="989317"/>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dirty="0">
              <a:solidFill>
                <a:prstClr val="black"/>
              </a:solidFill>
              <a:latin typeface="Calibri"/>
            </a:endParaRPr>
          </a:p>
        </p:txBody>
      </p:sp>
      <p:sp>
        <p:nvSpPr>
          <p:cNvPr id="7" name="TextBox 6">
            <a:extLst>
              <a:ext uri="{FF2B5EF4-FFF2-40B4-BE49-F238E27FC236}">
                <a16:creationId xmlns:a16="http://schemas.microsoft.com/office/drawing/2014/main" id="{55856901-3086-413B-4305-5F2711C97E46}"/>
              </a:ext>
            </a:extLst>
          </p:cNvPr>
          <p:cNvSpPr txBox="1"/>
          <p:nvPr/>
        </p:nvSpPr>
        <p:spPr>
          <a:xfrm>
            <a:off x="5257800" y="2661458"/>
            <a:ext cx="3429000" cy="954107"/>
          </a:xfrm>
          <a:prstGeom prst="rect">
            <a:avLst/>
          </a:prstGeom>
          <a:solidFill>
            <a:schemeClr val="bg1"/>
          </a:solidFill>
          <a:ln>
            <a:solidFill>
              <a:schemeClr val="tx1"/>
            </a:solidFill>
          </a:ln>
        </p:spPr>
        <p:txBody>
          <a:bodyPr wrap="square" rtlCol="0">
            <a:spAutoFit/>
          </a:bodyPr>
          <a:lstStyle/>
          <a:p>
            <a:r>
              <a:rPr lang="en-US" sz="2800" dirty="0">
                <a:hlinkClick r:id="rId4"/>
              </a:rPr>
              <a:t>www.proseniors.org</a:t>
            </a:r>
            <a:endParaRPr lang="en-US" sz="2800" dirty="0"/>
          </a:p>
          <a:p>
            <a:r>
              <a:rPr lang="en-US" sz="2800" dirty="0"/>
              <a:t>Fact Sheets</a:t>
            </a:r>
          </a:p>
        </p:txBody>
      </p:sp>
    </p:spTree>
    <p:extLst>
      <p:ext uri="{BB962C8B-B14F-4D97-AF65-F5344CB8AC3E}">
        <p14:creationId xmlns:p14="http://schemas.microsoft.com/office/powerpoint/2010/main" val="29988762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MOON Notice</a:t>
            </a:r>
          </a:p>
        </p:txBody>
      </p:sp>
      <p:sp>
        <p:nvSpPr>
          <p:cNvPr id="4" name="Slide Number Placeholder 3"/>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80</a:t>
            </a:fld>
            <a:endParaRPr lang="en-US" dirty="0">
              <a:solidFill>
                <a:prstClr val="black">
                  <a:tint val="75000"/>
                </a:prstClr>
              </a:solidFill>
              <a:latin typeface="Calibri"/>
            </a:endParaRPr>
          </a:p>
        </p:txBody>
      </p:sp>
      <p:pic>
        <p:nvPicPr>
          <p:cNvPr id="8" name="Picture 7">
            <a:extLst>
              <a:ext uri="{FF2B5EF4-FFF2-40B4-BE49-F238E27FC236}">
                <a16:creationId xmlns:a16="http://schemas.microsoft.com/office/drawing/2014/main" id="{3C894EE2-3F37-7DFE-C51D-60222780DC55}"/>
              </a:ext>
            </a:extLst>
          </p:cNvPr>
          <p:cNvPicPr>
            <a:picLocks noChangeAspect="1"/>
          </p:cNvPicPr>
          <p:nvPr/>
        </p:nvPicPr>
        <p:blipFill>
          <a:blip r:embed="rId3"/>
          <a:stretch>
            <a:fillRect/>
          </a:stretch>
        </p:blipFill>
        <p:spPr>
          <a:xfrm>
            <a:off x="544704" y="1510378"/>
            <a:ext cx="11102592" cy="4948084"/>
          </a:xfrm>
          <a:prstGeom prst="rect">
            <a:avLst/>
          </a:prstGeom>
        </p:spPr>
      </p:pic>
    </p:spTree>
    <p:extLst>
      <p:ext uri="{BB962C8B-B14F-4D97-AF65-F5344CB8AC3E}">
        <p14:creationId xmlns:p14="http://schemas.microsoft.com/office/powerpoint/2010/main" val="41584699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MOON Notice</a:t>
            </a:r>
          </a:p>
        </p:txBody>
      </p:sp>
      <p:sp>
        <p:nvSpPr>
          <p:cNvPr id="4" name="Slide Number Placeholder 3"/>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81</a:t>
            </a:fld>
            <a:endParaRPr lang="en-US" dirty="0">
              <a:solidFill>
                <a:prstClr val="black">
                  <a:tint val="75000"/>
                </a:prstClr>
              </a:solidFill>
              <a:latin typeface="Calibri"/>
            </a:endParaRPr>
          </a:p>
        </p:txBody>
      </p:sp>
      <p:pic>
        <p:nvPicPr>
          <p:cNvPr id="8" name="Picture 7">
            <a:extLst>
              <a:ext uri="{FF2B5EF4-FFF2-40B4-BE49-F238E27FC236}">
                <a16:creationId xmlns:a16="http://schemas.microsoft.com/office/drawing/2014/main" id="{957E1713-5515-6651-A491-4C82A410541D}"/>
              </a:ext>
            </a:extLst>
          </p:cNvPr>
          <p:cNvPicPr>
            <a:picLocks noChangeAspect="1"/>
          </p:cNvPicPr>
          <p:nvPr/>
        </p:nvPicPr>
        <p:blipFill>
          <a:blip r:embed="rId3"/>
          <a:stretch>
            <a:fillRect/>
          </a:stretch>
        </p:blipFill>
        <p:spPr>
          <a:xfrm>
            <a:off x="1600200" y="1350014"/>
            <a:ext cx="9601200" cy="5325424"/>
          </a:xfrm>
          <a:prstGeom prst="rect">
            <a:avLst/>
          </a:prstGeom>
        </p:spPr>
      </p:pic>
    </p:spTree>
    <p:extLst>
      <p:ext uri="{BB962C8B-B14F-4D97-AF65-F5344CB8AC3E}">
        <p14:creationId xmlns:p14="http://schemas.microsoft.com/office/powerpoint/2010/main" val="24594709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MOON Notice</a:t>
            </a:r>
          </a:p>
        </p:txBody>
      </p:sp>
      <p:sp>
        <p:nvSpPr>
          <p:cNvPr id="4" name="Slide Number Placeholder 3"/>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82</a:t>
            </a:fld>
            <a:endParaRPr lang="en-US" dirty="0">
              <a:solidFill>
                <a:prstClr val="black">
                  <a:tint val="75000"/>
                </a:prstClr>
              </a:solidFill>
              <a:latin typeface="Calibri"/>
            </a:endParaRPr>
          </a:p>
        </p:txBody>
      </p:sp>
      <p:pic>
        <p:nvPicPr>
          <p:cNvPr id="5" name="Picture 4">
            <a:extLst>
              <a:ext uri="{FF2B5EF4-FFF2-40B4-BE49-F238E27FC236}">
                <a16:creationId xmlns:a16="http://schemas.microsoft.com/office/drawing/2014/main" id="{35475909-385C-7794-19A0-80E5B55C7607}"/>
              </a:ext>
            </a:extLst>
          </p:cNvPr>
          <p:cNvPicPr>
            <a:picLocks noChangeAspect="1"/>
          </p:cNvPicPr>
          <p:nvPr/>
        </p:nvPicPr>
        <p:blipFill>
          <a:blip r:embed="rId3"/>
          <a:stretch>
            <a:fillRect/>
          </a:stretch>
        </p:blipFill>
        <p:spPr>
          <a:xfrm>
            <a:off x="947158" y="4136618"/>
            <a:ext cx="10377984" cy="1986217"/>
          </a:xfrm>
          <a:prstGeom prst="rect">
            <a:avLst/>
          </a:prstGeom>
        </p:spPr>
      </p:pic>
      <p:pic>
        <p:nvPicPr>
          <p:cNvPr id="7" name="Picture 6">
            <a:extLst>
              <a:ext uri="{FF2B5EF4-FFF2-40B4-BE49-F238E27FC236}">
                <a16:creationId xmlns:a16="http://schemas.microsoft.com/office/drawing/2014/main" id="{E4E9725F-1251-E4EE-17E8-44D81789633F}"/>
              </a:ext>
            </a:extLst>
          </p:cNvPr>
          <p:cNvPicPr>
            <a:picLocks noChangeAspect="1"/>
          </p:cNvPicPr>
          <p:nvPr/>
        </p:nvPicPr>
        <p:blipFill>
          <a:blip r:embed="rId4"/>
          <a:stretch>
            <a:fillRect/>
          </a:stretch>
        </p:blipFill>
        <p:spPr>
          <a:xfrm>
            <a:off x="947158" y="1489588"/>
            <a:ext cx="11004771" cy="1904999"/>
          </a:xfrm>
          <a:prstGeom prst="rect">
            <a:avLst/>
          </a:prstGeom>
        </p:spPr>
      </p:pic>
    </p:spTree>
    <p:extLst>
      <p:ext uri="{BB962C8B-B14F-4D97-AF65-F5344CB8AC3E}">
        <p14:creationId xmlns:p14="http://schemas.microsoft.com/office/powerpoint/2010/main" val="37111711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Observation Status</a:t>
            </a:r>
          </a:p>
        </p:txBody>
      </p:sp>
      <p:sp>
        <p:nvSpPr>
          <p:cNvPr id="3" name="Content Placeholder 2"/>
          <p:cNvSpPr>
            <a:spLocks noGrp="1"/>
          </p:cNvSpPr>
          <p:nvPr>
            <p:ph idx="1"/>
          </p:nvPr>
        </p:nvSpPr>
        <p:spPr/>
        <p:txBody>
          <a:bodyPr/>
          <a:lstStyle/>
          <a:p>
            <a:pPr marL="0" indent="0">
              <a:spcAft>
                <a:spcPts val="1200"/>
              </a:spcAft>
              <a:buClr>
                <a:srgbClr val="540000"/>
              </a:buClr>
              <a:buSzPct val="100000"/>
              <a:buNone/>
              <a:defRPr/>
            </a:pPr>
            <a:r>
              <a:rPr lang="en-US" sz="2800" dirty="0">
                <a:solidFill>
                  <a:prstClr val="black"/>
                </a:solidFill>
              </a:rPr>
              <a:t>Settlement of </a:t>
            </a:r>
            <a:r>
              <a:rPr lang="en-US" sz="2800" i="1" dirty="0"/>
              <a:t>Alexander</a:t>
            </a:r>
            <a:r>
              <a:rPr lang="en-US" sz="2800" dirty="0"/>
              <a:t> v. </a:t>
            </a:r>
            <a:r>
              <a:rPr lang="en-US" sz="2800" i="1" dirty="0"/>
              <a:t>Azar,</a:t>
            </a:r>
            <a:r>
              <a:rPr lang="en-US" sz="2800" dirty="0"/>
              <a:t> 613 F. Supp. 3d 559 (D. Conn. 2020), </a:t>
            </a:r>
            <a:r>
              <a:rPr lang="en-US" sz="2800" i="1" dirty="0"/>
              <a:t>aff'd sub nom., Barrows</a:t>
            </a:r>
            <a:r>
              <a:rPr lang="en-US" sz="2800" dirty="0"/>
              <a:t> v. </a:t>
            </a:r>
            <a:r>
              <a:rPr lang="en-US" sz="2800" i="1" dirty="0"/>
              <a:t>Becerra,</a:t>
            </a:r>
            <a:r>
              <a:rPr lang="en-US" sz="2800" dirty="0"/>
              <a:t> 24 F.4th 116 (2d Cir. 2022). </a:t>
            </a:r>
          </a:p>
          <a:p>
            <a:pPr marL="0" indent="0">
              <a:spcAft>
                <a:spcPts val="1200"/>
              </a:spcAft>
              <a:buClr>
                <a:srgbClr val="540000"/>
              </a:buClr>
              <a:buSzPct val="100000"/>
              <a:buNone/>
              <a:defRPr/>
            </a:pPr>
            <a:r>
              <a:rPr lang="en-US" sz="2800" dirty="0">
                <a:solidFill>
                  <a:prstClr val="black"/>
                </a:solidFill>
              </a:rPr>
              <a:t>CMS recently promulgated draft rules to appeal observation status designation for the following: </a:t>
            </a:r>
          </a:p>
          <a:p>
            <a:pPr marL="0" indent="0">
              <a:spcAft>
                <a:spcPts val="1200"/>
              </a:spcAft>
              <a:buClr>
                <a:srgbClr val="540000"/>
              </a:buClr>
              <a:buSzPct val="100000"/>
              <a:buNone/>
              <a:defRPr/>
            </a:pPr>
            <a:r>
              <a:rPr lang="en-US" sz="2800" dirty="0">
                <a:solidFill>
                  <a:prstClr val="black"/>
                </a:solidFill>
              </a:rPr>
              <a:t>1.	Beneficiaries who are formally admitted on an inpatient basis and 	are subsequently reclassified by the hospital as an outpatient 	receiving “observation services”; </a:t>
            </a:r>
          </a:p>
          <a:p>
            <a:pPr marL="0" indent="0" algn="ctr">
              <a:spcAft>
                <a:spcPts val="1200"/>
              </a:spcAft>
              <a:buClr>
                <a:srgbClr val="540000"/>
              </a:buClr>
              <a:buSzPct val="100000"/>
              <a:buNone/>
              <a:defRPr/>
            </a:pPr>
            <a:r>
              <a:rPr lang="en-US" sz="2800" dirty="0">
                <a:solidFill>
                  <a:prstClr val="black"/>
                </a:solidFill>
              </a:rPr>
              <a:t>and</a:t>
            </a:r>
          </a:p>
        </p:txBody>
      </p:sp>
      <p:sp>
        <p:nvSpPr>
          <p:cNvPr id="4" name="Slide Number Placeholder 3"/>
          <p:cNvSpPr>
            <a:spLocks noGrp="1"/>
          </p:cNvSpPr>
          <p:nvPr>
            <p:ph type="sldNum" sz="quarter" idx="4"/>
          </p:nvPr>
        </p:nvSpPr>
        <p:spPr/>
        <p:txBody>
          <a:bodyPr/>
          <a:lstStyle/>
          <a:p>
            <a:fld id="{612C9336-A718-4A9C-A61A-5379812194CD}" type="slidenum">
              <a:rPr lang="en-US" smtClean="0">
                <a:solidFill>
                  <a:prstClr val="black">
                    <a:tint val="75000"/>
                  </a:prstClr>
                </a:solidFill>
              </a:rPr>
              <a:pPr/>
              <a:t>83</a:t>
            </a:fld>
            <a:endParaRPr lang="en-US" dirty="0">
              <a:solidFill>
                <a:prstClr val="black">
                  <a:tint val="75000"/>
                </a:prstClr>
              </a:solidFill>
            </a:endParaRPr>
          </a:p>
        </p:txBody>
      </p:sp>
    </p:spTree>
    <p:extLst>
      <p:ext uri="{BB962C8B-B14F-4D97-AF65-F5344CB8AC3E}">
        <p14:creationId xmlns:p14="http://schemas.microsoft.com/office/powerpoint/2010/main" val="20705615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Observation Status</a:t>
            </a:r>
          </a:p>
        </p:txBody>
      </p:sp>
      <p:sp>
        <p:nvSpPr>
          <p:cNvPr id="3" name="Content Placeholder 2"/>
          <p:cNvSpPr>
            <a:spLocks noGrp="1"/>
          </p:cNvSpPr>
          <p:nvPr>
            <p:ph idx="1"/>
          </p:nvPr>
        </p:nvSpPr>
        <p:spPr/>
        <p:txBody>
          <a:bodyPr/>
          <a:lstStyle/>
          <a:p>
            <a:pPr marL="0" indent="0">
              <a:spcAft>
                <a:spcPts val="1200"/>
              </a:spcAft>
              <a:buClr>
                <a:srgbClr val="540000"/>
              </a:buClr>
              <a:buSzPct val="100000"/>
              <a:buNone/>
              <a:defRPr/>
            </a:pPr>
            <a:r>
              <a:rPr lang="en-US" sz="2800" dirty="0">
                <a:solidFill>
                  <a:prstClr val="black"/>
                </a:solidFill>
              </a:rPr>
              <a:t>2.	Beneficiaries that receive a MOON indicating that observation 	services are not covered under Medicare Part A; and either</a:t>
            </a:r>
          </a:p>
          <a:p>
            <a:pPr marL="914400" lvl="1" indent="-457200">
              <a:spcAft>
                <a:spcPts val="1200"/>
              </a:spcAft>
              <a:buClr>
                <a:srgbClr val="540000"/>
              </a:buClr>
              <a:buSzPct val="100000"/>
              <a:buFontTx/>
              <a:buChar char="-"/>
              <a:defRPr/>
            </a:pPr>
            <a:r>
              <a:rPr lang="en-US" sz="2400" dirty="0">
                <a:solidFill>
                  <a:prstClr val="black"/>
                </a:solidFill>
              </a:rPr>
              <a:t>a. were not enrolled in Part B coverage at the time of their hospitalization; or </a:t>
            </a:r>
          </a:p>
          <a:p>
            <a:pPr marL="914400" lvl="1" indent="-457200">
              <a:spcAft>
                <a:spcPts val="1200"/>
              </a:spcAft>
              <a:buClr>
                <a:srgbClr val="540000"/>
              </a:buClr>
              <a:buSzPct val="100000"/>
              <a:buFontTx/>
              <a:buChar char="-"/>
              <a:defRPr/>
            </a:pPr>
            <a:r>
              <a:rPr lang="en-US" sz="2400" dirty="0">
                <a:solidFill>
                  <a:prstClr val="black"/>
                </a:solidFill>
              </a:rPr>
              <a:t>b. stayed at the hospital for 3 or more consecutive days but were designated as inpatients for fewer than 3 days, unless more than 30 days has passed after the hospital stay without the beneficiary's having been admitted to a skilled nursing facility. </a:t>
            </a:r>
          </a:p>
        </p:txBody>
      </p:sp>
      <p:sp>
        <p:nvSpPr>
          <p:cNvPr id="4" name="Slide Number Placeholder 3"/>
          <p:cNvSpPr>
            <a:spLocks noGrp="1"/>
          </p:cNvSpPr>
          <p:nvPr>
            <p:ph type="sldNum" sz="quarter" idx="4"/>
          </p:nvPr>
        </p:nvSpPr>
        <p:spPr/>
        <p:txBody>
          <a:bodyPr/>
          <a:lstStyle/>
          <a:p>
            <a:fld id="{612C9336-A718-4A9C-A61A-5379812194CD}" type="slidenum">
              <a:rPr lang="en-US" smtClean="0">
                <a:solidFill>
                  <a:prstClr val="black">
                    <a:tint val="75000"/>
                  </a:prstClr>
                </a:solidFill>
              </a:rPr>
              <a:pPr/>
              <a:t>84</a:t>
            </a:fld>
            <a:endParaRPr lang="en-US" dirty="0">
              <a:solidFill>
                <a:prstClr val="black">
                  <a:tint val="75000"/>
                </a:prstClr>
              </a:solidFill>
            </a:endParaRPr>
          </a:p>
        </p:txBody>
      </p:sp>
    </p:spTree>
    <p:extLst>
      <p:ext uri="{BB962C8B-B14F-4D97-AF65-F5344CB8AC3E}">
        <p14:creationId xmlns:p14="http://schemas.microsoft.com/office/powerpoint/2010/main" val="40167983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Observation Status</a:t>
            </a:r>
          </a:p>
        </p:txBody>
      </p:sp>
      <p:sp>
        <p:nvSpPr>
          <p:cNvPr id="3" name="Content Placeholder 2"/>
          <p:cNvSpPr>
            <a:spLocks noGrp="1"/>
          </p:cNvSpPr>
          <p:nvPr>
            <p:ph idx="1"/>
          </p:nvPr>
        </p:nvSpPr>
        <p:spPr/>
        <p:txBody>
          <a:bodyPr/>
          <a:lstStyle/>
          <a:p>
            <a:pPr marL="0" indent="0">
              <a:spcAft>
                <a:spcPts val="1200"/>
              </a:spcAft>
              <a:buClr>
                <a:srgbClr val="540000"/>
              </a:buClr>
              <a:buSzPct val="100000"/>
              <a:buNone/>
              <a:defRPr/>
            </a:pPr>
            <a:r>
              <a:rPr lang="en-US" sz="2400" b="1" i="1" dirty="0">
                <a:solidFill>
                  <a:srgbClr val="0D1F38"/>
                </a:solidFill>
                <a:effectLst/>
                <a:cs typeface="Arial" panose="020B0604020202020204" pitchFamily="34" charset="0"/>
              </a:rPr>
              <a:t>Proposed Legislation: </a:t>
            </a:r>
          </a:p>
          <a:p>
            <a:pPr marL="0" indent="0" algn="ctr">
              <a:spcAft>
                <a:spcPts val="1200"/>
              </a:spcAft>
              <a:buClr>
                <a:srgbClr val="540000"/>
              </a:buClr>
              <a:buSzPct val="100000"/>
              <a:buNone/>
              <a:defRPr/>
            </a:pPr>
            <a:r>
              <a:rPr lang="en-US" sz="2400" b="1" i="1" dirty="0">
                <a:solidFill>
                  <a:srgbClr val="0D1F38"/>
                </a:solidFill>
                <a:effectLst/>
                <a:cs typeface="Arial" panose="020B0604020202020204" pitchFamily="34" charset="0"/>
              </a:rPr>
              <a:t>The Improving Access to Medicare Coverage Act</a:t>
            </a:r>
            <a:r>
              <a:rPr lang="en-US" sz="2400" b="0" i="0" dirty="0">
                <a:solidFill>
                  <a:srgbClr val="0D1F38"/>
                </a:solidFill>
                <a:effectLst/>
                <a:cs typeface="Arial" panose="020B0604020202020204" pitchFamily="34" charset="0"/>
              </a:rPr>
              <a:t> </a:t>
            </a:r>
          </a:p>
          <a:p>
            <a:pPr marL="0" indent="0" algn="l" fontAlgn="base">
              <a:buNone/>
            </a:pPr>
            <a:r>
              <a:rPr lang="en-US" sz="2400" dirty="0">
                <a:solidFill>
                  <a:srgbClr val="0D1F38"/>
                </a:solidFill>
                <a:cs typeface="Arial" panose="020B0604020202020204" pitchFamily="34" charset="0"/>
              </a:rPr>
              <a:t>A proposed bill to</a:t>
            </a:r>
            <a:r>
              <a:rPr lang="en-US" sz="2400" b="0" i="0" dirty="0">
                <a:solidFill>
                  <a:srgbClr val="0D1F38"/>
                </a:solidFill>
                <a:effectLst/>
                <a:cs typeface="Arial" panose="020B0604020202020204" pitchFamily="34" charset="0"/>
              </a:rPr>
              <a:t>:</a:t>
            </a:r>
          </a:p>
          <a:p>
            <a:pPr algn="l" fontAlgn="base">
              <a:buFont typeface="Arial" panose="020B0604020202020204" pitchFamily="34" charset="0"/>
              <a:buChar char="•"/>
            </a:pPr>
            <a:r>
              <a:rPr lang="en-US" sz="2400" dirty="0">
                <a:solidFill>
                  <a:srgbClr val="0D1F38"/>
                </a:solidFill>
                <a:cs typeface="Arial" panose="020B0604020202020204" pitchFamily="34" charset="0"/>
              </a:rPr>
              <a:t>C</a:t>
            </a:r>
            <a:r>
              <a:rPr lang="en-US" sz="2400" b="0" i="0" dirty="0">
                <a:solidFill>
                  <a:srgbClr val="0D1F38"/>
                </a:solidFill>
                <a:effectLst/>
                <a:cs typeface="Arial" panose="020B0604020202020204" pitchFamily="34" charset="0"/>
              </a:rPr>
              <a:t>ount a beneficiary’s time spent in the hospital on “observation status” towards the three-day hospital stay requirement for skilled nursing care; and</a:t>
            </a:r>
          </a:p>
          <a:p>
            <a:pPr algn="l" fontAlgn="base">
              <a:buFont typeface="Arial" panose="020B0604020202020204" pitchFamily="34" charset="0"/>
              <a:buChar char="•"/>
            </a:pPr>
            <a:r>
              <a:rPr lang="en-US" sz="2400" b="0" i="0" dirty="0">
                <a:solidFill>
                  <a:srgbClr val="0D1F38"/>
                </a:solidFill>
                <a:effectLst/>
                <a:cs typeface="Arial" panose="020B0604020202020204" pitchFamily="34" charset="0"/>
              </a:rPr>
              <a:t>Establish a 90-day appeal period following passage for those that have a qualifying hospital stay and have been denied skilled nursing care after January 1, 2024.</a:t>
            </a:r>
            <a:endParaRPr lang="en-US" sz="2400" b="0" i="0" dirty="0">
              <a:solidFill>
                <a:prstClr val="black"/>
              </a:solidFill>
              <a:effectLst/>
              <a:cs typeface="Arial" panose="020B0604020202020204" pitchFamily="34" charset="0"/>
            </a:endParaRPr>
          </a:p>
          <a:p>
            <a:pPr algn="l" fontAlgn="base">
              <a:buFont typeface="Arial" panose="020B0604020202020204" pitchFamily="34" charset="0"/>
              <a:buChar char="•"/>
            </a:pPr>
            <a:endParaRPr lang="en-US" sz="2400" dirty="0">
              <a:solidFill>
                <a:prstClr val="black"/>
              </a:solidFill>
              <a:latin typeface="Zilla Slab"/>
            </a:endParaRPr>
          </a:p>
          <a:p>
            <a:pPr marL="0" indent="0" algn="l" fontAlgn="base">
              <a:buNone/>
            </a:pPr>
            <a:r>
              <a:rPr lang="en-US" sz="1400" b="0" i="0" dirty="0">
                <a:solidFill>
                  <a:srgbClr val="0D1F38"/>
                </a:solidFill>
                <a:effectLst/>
                <a:latin typeface="Zilla Slab"/>
                <a:hlinkClick r:id="rId3"/>
              </a:rPr>
              <a:t>https://www.brown.senate.gov/newsroom/press/release/sherrod-brown-introduce-bipartisan-legislation-protect-seniors-high-costs-necessary-medical-care</a:t>
            </a:r>
            <a:r>
              <a:rPr lang="en-US" sz="2400" b="0" i="0" dirty="0">
                <a:solidFill>
                  <a:prstClr val="black"/>
                </a:solidFill>
                <a:effectLst/>
                <a:latin typeface="Zilla Slab"/>
              </a:rPr>
              <a:t> </a:t>
            </a:r>
            <a:endParaRPr lang="en-US" sz="1400" b="0" i="0" dirty="0">
              <a:solidFill>
                <a:srgbClr val="0D1F38"/>
              </a:solidFill>
              <a:effectLst/>
              <a:latin typeface="Zilla Slab"/>
            </a:endParaRPr>
          </a:p>
        </p:txBody>
      </p:sp>
      <p:sp>
        <p:nvSpPr>
          <p:cNvPr id="4" name="Slide Number Placeholder 3"/>
          <p:cNvSpPr>
            <a:spLocks noGrp="1"/>
          </p:cNvSpPr>
          <p:nvPr>
            <p:ph type="sldNum" sz="quarter" idx="4"/>
          </p:nvPr>
        </p:nvSpPr>
        <p:spPr/>
        <p:txBody>
          <a:bodyPr/>
          <a:lstStyle/>
          <a:p>
            <a:fld id="{612C9336-A718-4A9C-A61A-5379812194CD}" type="slidenum">
              <a:rPr lang="en-US" smtClean="0">
                <a:solidFill>
                  <a:prstClr val="black">
                    <a:tint val="75000"/>
                  </a:prstClr>
                </a:solidFill>
              </a:rPr>
              <a:pPr/>
              <a:t>85</a:t>
            </a:fld>
            <a:endParaRPr lang="en-US" dirty="0">
              <a:solidFill>
                <a:prstClr val="black">
                  <a:tint val="75000"/>
                </a:prstClr>
              </a:solidFill>
            </a:endParaRPr>
          </a:p>
        </p:txBody>
      </p:sp>
    </p:spTree>
    <p:extLst>
      <p:ext uri="{BB962C8B-B14F-4D97-AF65-F5344CB8AC3E}">
        <p14:creationId xmlns:p14="http://schemas.microsoft.com/office/powerpoint/2010/main" val="30294258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25C3AA-74B5-21BB-0845-B7A940E36481}"/>
              </a:ext>
            </a:extLst>
          </p:cNvPr>
          <p:cNvSpPr>
            <a:spLocks noGrp="1"/>
          </p:cNvSpPr>
          <p:nvPr>
            <p:ph type="title"/>
          </p:nvPr>
        </p:nvSpPr>
        <p:spPr>
          <a:xfrm>
            <a:off x="203200" y="533400"/>
            <a:ext cx="11785600" cy="685800"/>
          </a:xfrm>
        </p:spPr>
        <p:txBody>
          <a:bodyPr/>
          <a:lstStyle/>
          <a:p>
            <a:r>
              <a:rPr lang="en-US" dirty="0"/>
              <a:t>#4 Poll Slide</a:t>
            </a:r>
          </a:p>
        </p:txBody>
      </p:sp>
      <p:sp>
        <p:nvSpPr>
          <p:cNvPr id="2" name="Slide Number Placeholder 1">
            <a:extLst>
              <a:ext uri="{FF2B5EF4-FFF2-40B4-BE49-F238E27FC236}">
                <a16:creationId xmlns:a16="http://schemas.microsoft.com/office/drawing/2014/main" id="{14C7B05B-9870-9B52-719F-8F82C6211C31}"/>
              </a:ext>
            </a:extLst>
          </p:cNvPr>
          <p:cNvSpPr>
            <a:spLocks noGrp="1"/>
          </p:cNvSpPr>
          <p:nvPr>
            <p:ph type="sldNum" sz="quarter" idx="4"/>
          </p:nvPr>
        </p:nvSpPr>
        <p:spPr/>
        <p:txBody>
          <a:bodyPr/>
          <a:lstStyle/>
          <a:p>
            <a:pPr>
              <a:defRPr/>
            </a:pPr>
            <a:fld id="{15156574-C885-4E41-A56A-08A66312CA5D}" type="slidenum">
              <a:rPr lang="en-US" smtClean="0">
                <a:solidFill>
                  <a:prstClr val="black"/>
                </a:solidFill>
              </a:rPr>
              <a:pPr>
                <a:defRPr/>
              </a:pPr>
              <a:t>86</a:t>
            </a:fld>
            <a:endParaRPr lang="en-US" dirty="0">
              <a:solidFill>
                <a:prstClr val="black"/>
              </a:solidFill>
            </a:endParaRPr>
          </a:p>
        </p:txBody>
      </p:sp>
      <p:pic>
        <p:nvPicPr>
          <p:cNvPr id="6" name="Picture 5">
            <a:extLst>
              <a:ext uri="{FF2B5EF4-FFF2-40B4-BE49-F238E27FC236}">
                <a16:creationId xmlns:a16="http://schemas.microsoft.com/office/drawing/2014/main" id="{670088E4-A24B-A7CB-72C4-A8E1A758A027}"/>
              </a:ext>
            </a:extLst>
          </p:cNvPr>
          <p:cNvPicPr>
            <a:picLocks noChangeAspect="1"/>
          </p:cNvPicPr>
          <p:nvPr/>
        </p:nvPicPr>
        <p:blipFill>
          <a:blip r:embed="rId3"/>
          <a:stretch>
            <a:fillRect/>
          </a:stretch>
        </p:blipFill>
        <p:spPr>
          <a:xfrm>
            <a:off x="3152775" y="1443551"/>
            <a:ext cx="5886450" cy="4295775"/>
          </a:xfrm>
          <a:prstGeom prst="rect">
            <a:avLst/>
          </a:prstGeom>
        </p:spPr>
      </p:pic>
      <p:sp>
        <p:nvSpPr>
          <p:cNvPr id="7" name="TextBox 6">
            <a:extLst>
              <a:ext uri="{FF2B5EF4-FFF2-40B4-BE49-F238E27FC236}">
                <a16:creationId xmlns:a16="http://schemas.microsoft.com/office/drawing/2014/main" id="{4C88C072-248D-8118-A90C-DF8D75602D6D}"/>
              </a:ext>
            </a:extLst>
          </p:cNvPr>
          <p:cNvSpPr txBox="1"/>
          <p:nvPr/>
        </p:nvSpPr>
        <p:spPr>
          <a:xfrm>
            <a:off x="2133600" y="6001434"/>
            <a:ext cx="9453102" cy="646331"/>
          </a:xfrm>
          <a:prstGeom prst="rect">
            <a:avLst/>
          </a:prstGeom>
          <a:noFill/>
        </p:spPr>
        <p:txBody>
          <a:bodyPr wrap="square">
            <a:spAutoFit/>
          </a:bodyPr>
          <a:lstStyle/>
          <a:p>
            <a:r>
              <a:rPr lang="en-US" b="0" i="0" dirty="0">
                <a:solidFill>
                  <a:srgbClr val="212121"/>
                </a:solidFill>
                <a:effectLst/>
                <a:latin typeface="ui-sans-serif"/>
              </a:rPr>
              <a:t>Senator Clinton Anderson (D-NM) shakes hands with Mrs. Truman. </a:t>
            </a:r>
            <a:r>
              <a:rPr lang="en-US" b="0" i="1" dirty="0">
                <a:solidFill>
                  <a:srgbClr val="212121"/>
                </a:solidFill>
                <a:effectLst/>
                <a:latin typeface="ui-sans-serif"/>
              </a:rPr>
              <a:t>SSA History Archives</a:t>
            </a:r>
            <a:r>
              <a:rPr lang="en-US" b="0" i="0" dirty="0">
                <a:solidFill>
                  <a:srgbClr val="212121"/>
                </a:solidFill>
                <a:effectLst/>
                <a:latin typeface="ui-sans-serif"/>
              </a:rPr>
              <a:t>. </a:t>
            </a:r>
            <a:r>
              <a:rPr lang="en-US" b="0" i="0" dirty="0">
                <a:solidFill>
                  <a:srgbClr val="212121"/>
                </a:solidFill>
                <a:effectLst/>
                <a:latin typeface="ui-sans-serif"/>
                <a:hlinkClick r:id="rId4"/>
              </a:rPr>
              <a:t>https://www.ssa.gov/history/medicarephotos.html</a:t>
            </a:r>
            <a:r>
              <a:rPr lang="en-US" b="0" i="0" dirty="0">
                <a:solidFill>
                  <a:srgbClr val="212121"/>
                </a:solidFill>
                <a:effectLst/>
                <a:latin typeface="ui-sans-serif"/>
              </a:rPr>
              <a:t> </a:t>
            </a:r>
            <a:endParaRPr lang="en-US" dirty="0"/>
          </a:p>
        </p:txBody>
      </p:sp>
    </p:spTree>
    <p:extLst>
      <p:ext uri="{BB962C8B-B14F-4D97-AF65-F5344CB8AC3E}">
        <p14:creationId xmlns:p14="http://schemas.microsoft.com/office/powerpoint/2010/main" val="32846622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0C8A-FC1E-ACC7-93A3-3F3D34C4D8C5}"/>
              </a:ext>
            </a:extLst>
          </p:cNvPr>
          <p:cNvSpPr>
            <a:spLocks noGrp="1"/>
          </p:cNvSpPr>
          <p:nvPr>
            <p:ph type="title"/>
          </p:nvPr>
        </p:nvSpPr>
        <p:spPr/>
        <p:txBody>
          <a:bodyPr/>
          <a:lstStyle/>
          <a:p>
            <a:r>
              <a:rPr lang="en-US" dirty="0"/>
              <a:t>Part D Prescription Drug Coverage</a:t>
            </a:r>
          </a:p>
        </p:txBody>
      </p:sp>
      <p:sp>
        <p:nvSpPr>
          <p:cNvPr id="3" name="Content Placeholder 2">
            <a:extLst>
              <a:ext uri="{FF2B5EF4-FFF2-40B4-BE49-F238E27FC236}">
                <a16:creationId xmlns:a16="http://schemas.microsoft.com/office/drawing/2014/main" id="{81F05B9B-D132-8DC3-A74D-7BC9CA739A82}"/>
              </a:ext>
            </a:extLst>
          </p:cNvPr>
          <p:cNvSpPr>
            <a:spLocks noGrp="1"/>
          </p:cNvSpPr>
          <p:nvPr>
            <p:ph idx="1"/>
          </p:nvPr>
        </p:nvSpPr>
        <p:spPr/>
        <p:txBody>
          <a:bodyPr/>
          <a:lstStyle/>
          <a:p>
            <a:r>
              <a:rPr lang="en-US" dirty="0"/>
              <a:t>Part D are standalone or can be purchased as part of a MAP.</a:t>
            </a:r>
          </a:p>
          <a:p>
            <a:r>
              <a:rPr lang="en-US" dirty="0"/>
              <a:t>If you delay getting coverage, and you don’t have other coverage or get Extra Help you can be penalized. </a:t>
            </a:r>
          </a:p>
          <a:p>
            <a:r>
              <a:rPr lang="en-US" dirty="0"/>
              <a:t>When picking Drug Coverage:</a:t>
            </a:r>
          </a:p>
          <a:p>
            <a:pPr lvl="1"/>
            <a:r>
              <a:rPr lang="en-US" dirty="0"/>
              <a:t>What is the premium and the deductible?</a:t>
            </a:r>
          </a:p>
          <a:p>
            <a:pPr lvl="1"/>
            <a:r>
              <a:rPr lang="en-US" dirty="0"/>
              <a:t>What coverage is available during the donut hole/coverage gap?</a:t>
            </a:r>
          </a:p>
          <a:p>
            <a:pPr lvl="1"/>
            <a:r>
              <a:rPr lang="en-US" dirty="0"/>
              <a:t>Are your medications on the plan’s formulary?  </a:t>
            </a:r>
          </a:p>
        </p:txBody>
      </p:sp>
      <p:sp>
        <p:nvSpPr>
          <p:cNvPr id="4" name="Slide Number Placeholder 3">
            <a:extLst>
              <a:ext uri="{FF2B5EF4-FFF2-40B4-BE49-F238E27FC236}">
                <a16:creationId xmlns:a16="http://schemas.microsoft.com/office/drawing/2014/main" id="{F55ED54B-EC3A-9204-0884-9FCB624901AF}"/>
              </a:ext>
            </a:extLst>
          </p:cNvPr>
          <p:cNvSpPr>
            <a:spLocks noGrp="1"/>
          </p:cNvSpPr>
          <p:nvPr>
            <p:ph type="sldNum" sz="quarter" idx="4"/>
          </p:nvPr>
        </p:nvSpPr>
        <p:spPr/>
        <p:txBody>
          <a:bodyPr/>
          <a:lstStyle/>
          <a:p>
            <a:fld id="{612C9336-A718-4A9C-A61A-5379812194CD}" type="slidenum">
              <a:rPr lang="en-US" smtClean="0"/>
              <a:t>87</a:t>
            </a:fld>
            <a:endParaRPr lang="en-US" dirty="0"/>
          </a:p>
        </p:txBody>
      </p:sp>
    </p:spTree>
    <p:extLst>
      <p:ext uri="{BB962C8B-B14F-4D97-AF65-F5344CB8AC3E}">
        <p14:creationId xmlns:p14="http://schemas.microsoft.com/office/powerpoint/2010/main" val="2081534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0C8A-FC1E-ACC7-93A3-3F3D34C4D8C5}"/>
              </a:ext>
            </a:extLst>
          </p:cNvPr>
          <p:cNvSpPr>
            <a:spLocks noGrp="1"/>
          </p:cNvSpPr>
          <p:nvPr>
            <p:ph type="title"/>
          </p:nvPr>
        </p:nvSpPr>
        <p:spPr/>
        <p:txBody>
          <a:bodyPr/>
          <a:lstStyle/>
          <a:p>
            <a:r>
              <a:rPr lang="en-US" dirty="0"/>
              <a:t>Part D Prescription Drug Coverage</a:t>
            </a:r>
          </a:p>
        </p:txBody>
      </p:sp>
      <p:sp>
        <p:nvSpPr>
          <p:cNvPr id="3" name="Content Placeholder 2">
            <a:extLst>
              <a:ext uri="{FF2B5EF4-FFF2-40B4-BE49-F238E27FC236}">
                <a16:creationId xmlns:a16="http://schemas.microsoft.com/office/drawing/2014/main" id="{81F05B9B-D132-8DC3-A74D-7BC9CA739A82}"/>
              </a:ext>
            </a:extLst>
          </p:cNvPr>
          <p:cNvSpPr>
            <a:spLocks noGrp="1"/>
          </p:cNvSpPr>
          <p:nvPr>
            <p:ph idx="1"/>
          </p:nvPr>
        </p:nvSpPr>
        <p:spPr/>
        <p:txBody>
          <a:bodyPr/>
          <a:lstStyle/>
          <a:p>
            <a:r>
              <a:rPr lang="en-US" dirty="0"/>
              <a:t>Plan Formularies:</a:t>
            </a:r>
          </a:p>
          <a:p>
            <a:pPr lvl="1"/>
            <a:r>
              <a:rPr lang="en-US" dirty="0"/>
              <a:t>Must offer at least 2 drugs in the most common categories</a:t>
            </a:r>
          </a:p>
          <a:p>
            <a:pPr lvl="1"/>
            <a:r>
              <a:rPr lang="en-US" dirty="0"/>
              <a:t>Plans can change the formulary, but unless the change is due to new information on drug safety or efficacy, enrollees currently taking the drug are exempt for formulary changes for the rest of the contract year. </a:t>
            </a:r>
          </a:p>
          <a:p>
            <a:pPr lvl="1"/>
            <a:r>
              <a:rPr lang="en-US" dirty="0"/>
              <a:t>No coverage of drugs not on the plan formulary. You can request an exception to get a drug not on the formulary, but it may cost more because plans negotiate to get lower prices on their drug lists.  </a:t>
            </a:r>
          </a:p>
          <a:p>
            <a:pPr lvl="1"/>
            <a:r>
              <a:rPr lang="en-US" dirty="0"/>
              <a:t>May offer tiers with lower costs for generic drugs.</a:t>
            </a:r>
          </a:p>
        </p:txBody>
      </p:sp>
      <p:sp>
        <p:nvSpPr>
          <p:cNvPr id="4" name="Slide Number Placeholder 3">
            <a:extLst>
              <a:ext uri="{FF2B5EF4-FFF2-40B4-BE49-F238E27FC236}">
                <a16:creationId xmlns:a16="http://schemas.microsoft.com/office/drawing/2014/main" id="{F55ED54B-EC3A-9204-0884-9FCB624901AF}"/>
              </a:ext>
            </a:extLst>
          </p:cNvPr>
          <p:cNvSpPr>
            <a:spLocks noGrp="1"/>
          </p:cNvSpPr>
          <p:nvPr>
            <p:ph type="sldNum" sz="quarter" idx="4"/>
          </p:nvPr>
        </p:nvSpPr>
        <p:spPr/>
        <p:txBody>
          <a:bodyPr/>
          <a:lstStyle/>
          <a:p>
            <a:fld id="{612C9336-A718-4A9C-A61A-5379812194CD}" type="slidenum">
              <a:rPr lang="en-US" smtClean="0"/>
              <a:t>88</a:t>
            </a:fld>
            <a:endParaRPr lang="en-US" dirty="0"/>
          </a:p>
        </p:txBody>
      </p:sp>
    </p:spTree>
    <p:extLst>
      <p:ext uri="{BB962C8B-B14F-4D97-AF65-F5344CB8AC3E}">
        <p14:creationId xmlns:p14="http://schemas.microsoft.com/office/powerpoint/2010/main" val="23763696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0C8A-FC1E-ACC7-93A3-3F3D34C4D8C5}"/>
              </a:ext>
            </a:extLst>
          </p:cNvPr>
          <p:cNvSpPr>
            <a:spLocks noGrp="1"/>
          </p:cNvSpPr>
          <p:nvPr>
            <p:ph type="title"/>
          </p:nvPr>
        </p:nvSpPr>
        <p:spPr/>
        <p:txBody>
          <a:bodyPr/>
          <a:lstStyle/>
          <a:p>
            <a:r>
              <a:rPr lang="en-US" dirty="0"/>
              <a:t>Part D Prescription Drug Coverage</a:t>
            </a:r>
          </a:p>
        </p:txBody>
      </p:sp>
      <p:sp>
        <p:nvSpPr>
          <p:cNvPr id="3" name="Content Placeholder 2">
            <a:extLst>
              <a:ext uri="{FF2B5EF4-FFF2-40B4-BE49-F238E27FC236}">
                <a16:creationId xmlns:a16="http://schemas.microsoft.com/office/drawing/2014/main" id="{81F05B9B-D132-8DC3-A74D-7BC9CA739A82}"/>
              </a:ext>
            </a:extLst>
          </p:cNvPr>
          <p:cNvSpPr>
            <a:spLocks noGrp="1"/>
          </p:cNvSpPr>
          <p:nvPr>
            <p:ph idx="1"/>
          </p:nvPr>
        </p:nvSpPr>
        <p:spPr>
          <a:xfrm>
            <a:off x="609600" y="1447801"/>
            <a:ext cx="10972800" cy="5045075"/>
          </a:xfrm>
        </p:spPr>
        <p:txBody>
          <a:bodyPr/>
          <a:lstStyle/>
          <a:p>
            <a:r>
              <a:rPr lang="en-US" dirty="0"/>
              <a:t>The Donut Hole / Coverage Gap</a:t>
            </a:r>
          </a:p>
          <a:p>
            <a:pPr lvl="1"/>
            <a:r>
              <a:rPr lang="en-US" dirty="0"/>
              <a:t>Most Plans have a coverage gap that puts a temporary limit on what the Plan pays to cover drugs</a:t>
            </a:r>
          </a:p>
          <a:p>
            <a:pPr lvl="1"/>
            <a:r>
              <a:rPr lang="en-US" dirty="0"/>
              <a:t>In 2024, the coverage gap starts at $5,030.  In the coverage gap you pay up to 25% of the cost of drugs.</a:t>
            </a:r>
          </a:p>
          <a:p>
            <a:pPr lvl="2"/>
            <a:r>
              <a:rPr lang="en-US" b="1" i="0" dirty="0">
                <a:solidFill>
                  <a:srgbClr val="404040"/>
                </a:solidFill>
                <a:effectLst/>
              </a:rPr>
              <a:t>Counts towards the coverage gap: yearly deductible, coinsurance,</a:t>
            </a:r>
            <a:r>
              <a:rPr lang="en-US" b="1" dirty="0">
                <a:solidFill>
                  <a:srgbClr val="404040"/>
                </a:solidFill>
              </a:rPr>
              <a:t> and copayments, discount you get on brand-name drugs in the coverage gap, what you pay in the coverage gap to buy brand name and generic drugs.</a:t>
            </a:r>
          </a:p>
          <a:p>
            <a:pPr lvl="2"/>
            <a:r>
              <a:rPr lang="en-US" b="1" i="0" dirty="0">
                <a:solidFill>
                  <a:srgbClr val="404040"/>
                </a:solidFill>
                <a:effectLst/>
              </a:rPr>
              <a:t>Does not count towards the coverage gap: </a:t>
            </a:r>
            <a:r>
              <a:rPr lang="en-US" b="0" i="0" dirty="0">
                <a:solidFill>
                  <a:srgbClr val="404040"/>
                </a:solidFill>
                <a:effectLst/>
              </a:rPr>
              <a:t>premiums, pharmacy dispensing fee, what you pay for drugs that aren’t covered</a:t>
            </a:r>
          </a:p>
          <a:p>
            <a:pPr lvl="1"/>
            <a:r>
              <a:rPr lang="en-US" dirty="0"/>
              <a:t>Those on Extra Help do not have a coverage gap.</a:t>
            </a:r>
          </a:p>
          <a:p>
            <a:pPr lvl="1"/>
            <a:endParaRPr lang="en-US" dirty="0"/>
          </a:p>
        </p:txBody>
      </p:sp>
      <p:sp>
        <p:nvSpPr>
          <p:cNvPr id="4" name="Slide Number Placeholder 3">
            <a:extLst>
              <a:ext uri="{FF2B5EF4-FFF2-40B4-BE49-F238E27FC236}">
                <a16:creationId xmlns:a16="http://schemas.microsoft.com/office/drawing/2014/main" id="{F55ED54B-EC3A-9204-0884-9FCB624901AF}"/>
              </a:ext>
            </a:extLst>
          </p:cNvPr>
          <p:cNvSpPr>
            <a:spLocks noGrp="1"/>
          </p:cNvSpPr>
          <p:nvPr>
            <p:ph type="sldNum" sz="quarter" idx="4"/>
          </p:nvPr>
        </p:nvSpPr>
        <p:spPr/>
        <p:txBody>
          <a:bodyPr/>
          <a:lstStyle/>
          <a:p>
            <a:fld id="{612C9336-A718-4A9C-A61A-5379812194CD}" type="slidenum">
              <a:rPr lang="en-US" smtClean="0"/>
              <a:t>89</a:t>
            </a:fld>
            <a:endParaRPr lang="en-US" dirty="0"/>
          </a:p>
        </p:txBody>
      </p:sp>
    </p:spTree>
    <p:extLst>
      <p:ext uri="{BB962C8B-B14F-4D97-AF65-F5344CB8AC3E}">
        <p14:creationId xmlns:p14="http://schemas.microsoft.com/office/powerpoint/2010/main" val="2886580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for Presentation</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9</a:t>
            </a:fld>
            <a:endParaRPr lang="en-US" dirty="0">
              <a:solidFill>
                <a:prstClr val="black"/>
              </a:solidFill>
            </a:endParaRPr>
          </a:p>
        </p:txBody>
      </p:sp>
      <p:sp>
        <p:nvSpPr>
          <p:cNvPr id="4" name="Content Placeholder 3"/>
          <p:cNvSpPr>
            <a:spLocks noGrp="1"/>
          </p:cNvSpPr>
          <p:nvPr>
            <p:ph idx="1"/>
          </p:nvPr>
        </p:nvSpPr>
        <p:spPr>
          <a:xfrm>
            <a:off x="711200" y="1371600"/>
            <a:ext cx="11480800" cy="5029200"/>
          </a:xfrm>
        </p:spPr>
        <p:txBody>
          <a:bodyPr/>
          <a:lstStyle/>
          <a:p>
            <a:r>
              <a:rPr lang="en-US" sz="2800" dirty="0"/>
              <a:t>Basics and History of Medicare</a:t>
            </a:r>
          </a:p>
          <a:p>
            <a:r>
              <a:rPr lang="en-US" sz="2800" dirty="0"/>
              <a:t>Medicare Eligibility &amp; Enrollment</a:t>
            </a:r>
          </a:p>
          <a:p>
            <a:r>
              <a:rPr lang="en-US" sz="2800" dirty="0"/>
              <a:t>Overview of Medicare Part A &amp; Medicare Part B </a:t>
            </a:r>
          </a:p>
          <a:p>
            <a:r>
              <a:rPr lang="en-US" sz="2800" dirty="0"/>
              <a:t>Part C Medicare Advantage Plans</a:t>
            </a:r>
          </a:p>
          <a:p>
            <a:pPr lvl="1"/>
            <a:r>
              <a:rPr lang="en-US" sz="2400" dirty="0"/>
              <a:t>Prior Authorizations</a:t>
            </a:r>
          </a:p>
          <a:p>
            <a:r>
              <a:rPr lang="en-US" sz="2800" dirty="0"/>
              <a:t>Hospitals, Hospice, Skilled Nursing Facilities, &amp;  Home Health</a:t>
            </a:r>
          </a:p>
          <a:p>
            <a:r>
              <a:rPr lang="en-US" sz="2800" dirty="0"/>
              <a:t>Appeals</a:t>
            </a:r>
          </a:p>
          <a:p>
            <a:r>
              <a:rPr lang="en-US" sz="2800" dirty="0"/>
              <a:t>Observation Status in Hospitals</a:t>
            </a:r>
          </a:p>
          <a:p>
            <a:r>
              <a:rPr lang="en-US" sz="2800" dirty="0"/>
              <a:t>Medicare Part D &amp; program update</a:t>
            </a:r>
          </a:p>
          <a:p>
            <a:r>
              <a:rPr lang="en-US" sz="2800" dirty="0"/>
              <a:t>Out-of-network Coverage: Medicare vs Group Health Plans (No Surprises)</a:t>
            </a:r>
          </a:p>
          <a:p>
            <a:pPr marL="0" indent="0">
              <a:buNone/>
            </a:pPr>
            <a:r>
              <a:rPr lang="en-US" sz="2400" dirty="0"/>
              <a:t>** this presentation is information only, no legal advice intended**</a:t>
            </a:r>
          </a:p>
          <a:p>
            <a:endParaRPr lang="en-US" dirty="0"/>
          </a:p>
          <a:p>
            <a:endParaRPr lang="en-US" dirty="0"/>
          </a:p>
          <a:p>
            <a:endParaRPr lang="en-US" dirty="0"/>
          </a:p>
        </p:txBody>
      </p:sp>
    </p:spTree>
    <p:extLst>
      <p:ext uri="{BB962C8B-B14F-4D97-AF65-F5344CB8AC3E}">
        <p14:creationId xmlns:p14="http://schemas.microsoft.com/office/powerpoint/2010/main" val="16391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0C8A-FC1E-ACC7-93A3-3F3D34C4D8C5}"/>
              </a:ext>
            </a:extLst>
          </p:cNvPr>
          <p:cNvSpPr>
            <a:spLocks noGrp="1"/>
          </p:cNvSpPr>
          <p:nvPr>
            <p:ph type="title"/>
          </p:nvPr>
        </p:nvSpPr>
        <p:spPr/>
        <p:txBody>
          <a:bodyPr/>
          <a:lstStyle/>
          <a:p>
            <a:r>
              <a:rPr lang="en-US" dirty="0"/>
              <a:t>Part D: Inflation Reduction Act of 2022</a:t>
            </a:r>
          </a:p>
        </p:txBody>
      </p:sp>
      <p:sp>
        <p:nvSpPr>
          <p:cNvPr id="3" name="Content Placeholder 2">
            <a:extLst>
              <a:ext uri="{FF2B5EF4-FFF2-40B4-BE49-F238E27FC236}">
                <a16:creationId xmlns:a16="http://schemas.microsoft.com/office/drawing/2014/main" id="{81F05B9B-D132-8DC3-A74D-7BC9CA739A82}"/>
              </a:ext>
            </a:extLst>
          </p:cNvPr>
          <p:cNvSpPr>
            <a:spLocks noGrp="1"/>
          </p:cNvSpPr>
          <p:nvPr>
            <p:ph idx="1"/>
          </p:nvPr>
        </p:nvSpPr>
        <p:spPr>
          <a:xfrm>
            <a:off x="609600" y="1447801"/>
            <a:ext cx="10972800" cy="5045075"/>
          </a:xfrm>
        </p:spPr>
        <p:txBody>
          <a:bodyPr/>
          <a:lstStyle/>
          <a:p>
            <a:pPr lvl="1"/>
            <a:r>
              <a:rPr lang="en-US" dirty="0"/>
              <a:t>Insulin available at $35/month per covered prescription with no deductible</a:t>
            </a:r>
          </a:p>
          <a:p>
            <a:pPr lvl="1"/>
            <a:r>
              <a:rPr lang="en-US" dirty="0"/>
              <a:t>Access to recommended adult vaccines without cost-sharing</a:t>
            </a:r>
          </a:p>
          <a:p>
            <a:pPr lvl="1"/>
            <a:r>
              <a:rPr lang="en-US" dirty="0"/>
              <a:t>Expansion of the low-income subsidy program (LIS or “Extra Help”) under Medicare Part D to 150% of the federal poverty level starting in 2024</a:t>
            </a:r>
          </a:p>
          <a:p>
            <a:pPr lvl="1"/>
            <a:r>
              <a:rPr lang="en-US" dirty="0"/>
              <a:t>2024: no further payments for drugs once you hit the catastrophic coverage phase and your out-of-pocket spending is $8,000.</a:t>
            </a:r>
          </a:p>
          <a:p>
            <a:pPr marL="457200" lvl="1" indent="0">
              <a:buNone/>
            </a:pPr>
            <a:endParaRPr lang="en-US" dirty="0"/>
          </a:p>
        </p:txBody>
      </p:sp>
      <p:sp>
        <p:nvSpPr>
          <p:cNvPr id="4" name="Slide Number Placeholder 3">
            <a:extLst>
              <a:ext uri="{FF2B5EF4-FFF2-40B4-BE49-F238E27FC236}">
                <a16:creationId xmlns:a16="http://schemas.microsoft.com/office/drawing/2014/main" id="{F55ED54B-EC3A-9204-0884-9FCB624901AF}"/>
              </a:ext>
            </a:extLst>
          </p:cNvPr>
          <p:cNvSpPr>
            <a:spLocks noGrp="1"/>
          </p:cNvSpPr>
          <p:nvPr>
            <p:ph type="sldNum" sz="quarter" idx="4"/>
          </p:nvPr>
        </p:nvSpPr>
        <p:spPr/>
        <p:txBody>
          <a:bodyPr/>
          <a:lstStyle/>
          <a:p>
            <a:fld id="{612C9336-A718-4A9C-A61A-5379812194CD}" type="slidenum">
              <a:rPr lang="en-US" smtClean="0"/>
              <a:t>90</a:t>
            </a:fld>
            <a:endParaRPr lang="en-US" dirty="0"/>
          </a:p>
        </p:txBody>
      </p:sp>
    </p:spTree>
    <p:extLst>
      <p:ext uri="{BB962C8B-B14F-4D97-AF65-F5344CB8AC3E}">
        <p14:creationId xmlns:p14="http://schemas.microsoft.com/office/powerpoint/2010/main" val="40109597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0C8A-FC1E-ACC7-93A3-3F3D34C4D8C5}"/>
              </a:ext>
            </a:extLst>
          </p:cNvPr>
          <p:cNvSpPr>
            <a:spLocks noGrp="1"/>
          </p:cNvSpPr>
          <p:nvPr>
            <p:ph type="title"/>
          </p:nvPr>
        </p:nvSpPr>
        <p:spPr/>
        <p:txBody>
          <a:bodyPr/>
          <a:lstStyle/>
          <a:p>
            <a:r>
              <a:rPr lang="en-US" dirty="0"/>
              <a:t>Part D: Inflation Reduction Act of 2022</a:t>
            </a:r>
          </a:p>
        </p:txBody>
      </p:sp>
      <p:sp>
        <p:nvSpPr>
          <p:cNvPr id="3" name="Content Placeholder 2">
            <a:extLst>
              <a:ext uri="{FF2B5EF4-FFF2-40B4-BE49-F238E27FC236}">
                <a16:creationId xmlns:a16="http://schemas.microsoft.com/office/drawing/2014/main" id="{81F05B9B-D132-8DC3-A74D-7BC9CA739A82}"/>
              </a:ext>
            </a:extLst>
          </p:cNvPr>
          <p:cNvSpPr>
            <a:spLocks noGrp="1"/>
          </p:cNvSpPr>
          <p:nvPr>
            <p:ph idx="1"/>
          </p:nvPr>
        </p:nvSpPr>
        <p:spPr>
          <a:xfrm>
            <a:off x="609600" y="1447801"/>
            <a:ext cx="10972800" cy="5045075"/>
          </a:xfrm>
        </p:spPr>
        <p:txBody>
          <a:bodyPr/>
          <a:lstStyle/>
          <a:p>
            <a:pPr lvl="1"/>
            <a:r>
              <a:rPr lang="en-US" dirty="0"/>
              <a:t>In 2025: A yearly catastrophic cap of $2,000 in 2025 on Part D out-of-pocket prescription drug costs </a:t>
            </a:r>
          </a:p>
          <a:p>
            <a:pPr lvl="1"/>
            <a:r>
              <a:rPr lang="en-US" dirty="0"/>
              <a:t>In 2025: All Part D plans and MAPs with drug coverage must offer enrollees the options to pay out of pocket prescription drug costs in the form of capped monthly payments instead of all at once at the pharmacy. </a:t>
            </a:r>
          </a:p>
          <a:p>
            <a:pPr lvl="1"/>
            <a:endParaRPr lang="en-US" dirty="0"/>
          </a:p>
        </p:txBody>
      </p:sp>
      <p:sp>
        <p:nvSpPr>
          <p:cNvPr id="4" name="Slide Number Placeholder 3">
            <a:extLst>
              <a:ext uri="{FF2B5EF4-FFF2-40B4-BE49-F238E27FC236}">
                <a16:creationId xmlns:a16="http://schemas.microsoft.com/office/drawing/2014/main" id="{F55ED54B-EC3A-9204-0884-9FCB624901AF}"/>
              </a:ext>
            </a:extLst>
          </p:cNvPr>
          <p:cNvSpPr>
            <a:spLocks noGrp="1"/>
          </p:cNvSpPr>
          <p:nvPr>
            <p:ph type="sldNum" sz="quarter" idx="4"/>
          </p:nvPr>
        </p:nvSpPr>
        <p:spPr/>
        <p:txBody>
          <a:bodyPr/>
          <a:lstStyle/>
          <a:p>
            <a:fld id="{612C9336-A718-4A9C-A61A-5379812194CD}" type="slidenum">
              <a:rPr lang="en-US" smtClean="0"/>
              <a:t>91</a:t>
            </a:fld>
            <a:endParaRPr lang="en-US" dirty="0"/>
          </a:p>
        </p:txBody>
      </p:sp>
    </p:spTree>
    <p:extLst>
      <p:ext uri="{BB962C8B-B14F-4D97-AF65-F5344CB8AC3E}">
        <p14:creationId xmlns:p14="http://schemas.microsoft.com/office/powerpoint/2010/main" val="40622787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095C65-9C26-1A3D-2823-3BFDFB14920F}"/>
              </a:ext>
            </a:extLst>
          </p:cNvPr>
          <p:cNvPicPr>
            <a:picLocks noChangeAspect="1"/>
          </p:cNvPicPr>
          <p:nvPr/>
        </p:nvPicPr>
        <p:blipFill>
          <a:blip r:embed="rId3"/>
          <a:srcRect b="3471"/>
          <a:stretch/>
        </p:blipFill>
        <p:spPr>
          <a:xfrm>
            <a:off x="3195637" y="2257354"/>
            <a:ext cx="6253163" cy="4569224"/>
          </a:xfrm>
          <a:prstGeom prst="rect">
            <a:avLst/>
          </a:prstGeom>
        </p:spPr>
      </p:pic>
      <p:sp>
        <p:nvSpPr>
          <p:cNvPr id="2" name="Title 1">
            <a:extLst>
              <a:ext uri="{FF2B5EF4-FFF2-40B4-BE49-F238E27FC236}">
                <a16:creationId xmlns:a16="http://schemas.microsoft.com/office/drawing/2014/main" id="{5B777275-5D5E-E8FC-7A1E-1995E8FFF9EA}"/>
              </a:ext>
            </a:extLst>
          </p:cNvPr>
          <p:cNvSpPr>
            <a:spLocks noGrp="1"/>
          </p:cNvSpPr>
          <p:nvPr>
            <p:ph type="title"/>
          </p:nvPr>
        </p:nvSpPr>
        <p:spPr/>
        <p:txBody>
          <a:bodyPr/>
          <a:lstStyle/>
          <a:p>
            <a:r>
              <a:rPr lang="en-US" dirty="0"/>
              <a:t>Part D: Inflation Reduction Act of 2022</a:t>
            </a:r>
          </a:p>
        </p:txBody>
      </p:sp>
      <p:sp>
        <p:nvSpPr>
          <p:cNvPr id="3" name="Content Placeholder 2">
            <a:extLst>
              <a:ext uri="{FF2B5EF4-FFF2-40B4-BE49-F238E27FC236}">
                <a16:creationId xmlns:a16="http://schemas.microsoft.com/office/drawing/2014/main" id="{67342BF6-006F-43B4-C140-4B9F09C7B00B}"/>
              </a:ext>
            </a:extLst>
          </p:cNvPr>
          <p:cNvSpPr>
            <a:spLocks noGrp="1"/>
          </p:cNvSpPr>
          <p:nvPr>
            <p:ph idx="1"/>
          </p:nvPr>
        </p:nvSpPr>
        <p:spPr>
          <a:xfrm>
            <a:off x="76200" y="1219200"/>
            <a:ext cx="11506199" cy="1066799"/>
          </a:xfrm>
        </p:spPr>
        <p:txBody>
          <a:bodyPr/>
          <a:lstStyle/>
          <a:p>
            <a:r>
              <a:rPr lang="en-US" dirty="0"/>
              <a:t>CMS given permission to negotiate lower prices on 10 drugs.  In 2026, these drugs will have a discount over the 2023 Medicare price list price:</a:t>
            </a:r>
          </a:p>
        </p:txBody>
      </p:sp>
      <p:sp>
        <p:nvSpPr>
          <p:cNvPr id="4" name="Slide Number Placeholder 3">
            <a:extLst>
              <a:ext uri="{FF2B5EF4-FFF2-40B4-BE49-F238E27FC236}">
                <a16:creationId xmlns:a16="http://schemas.microsoft.com/office/drawing/2014/main" id="{5EE2768B-87EB-BFFF-9F79-6569E4C0AA1D}"/>
              </a:ext>
            </a:extLst>
          </p:cNvPr>
          <p:cNvSpPr>
            <a:spLocks noGrp="1"/>
          </p:cNvSpPr>
          <p:nvPr>
            <p:ph type="sldNum" sz="quarter" idx="4"/>
          </p:nvPr>
        </p:nvSpPr>
        <p:spPr/>
        <p:txBody>
          <a:bodyPr/>
          <a:lstStyle/>
          <a:p>
            <a:fld id="{612C9336-A718-4A9C-A61A-5379812194CD}" type="slidenum">
              <a:rPr lang="en-US" smtClean="0"/>
              <a:t>92</a:t>
            </a:fld>
            <a:endParaRPr lang="en-US" dirty="0"/>
          </a:p>
        </p:txBody>
      </p:sp>
      <p:sp>
        <p:nvSpPr>
          <p:cNvPr id="8" name="TextBox 7">
            <a:extLst>
              <a:ext uri="{FF2B5EF4-FFF2-40B4-BE49-F238E27FC236}">
                <a16:creationId xmlns:a16="http://schemas.microsoft.com/office/drawing/2014/main" id="{5564429A-B069-EA8A-85BC-8F7C90413A66}"/>
              </a:ext>
            </a:extLst>
          </p:cNvPr>
          <p:cNvSpPr txBox="1"/>
          <p:nvPr/>
        </p:nvSpPr>
        <p:spPr>
          <a:xfrm>
            <a:off x="9658416" y="5197476"/>
            <a:ext cx="2222368" cy="1477328"/>
          </a:xfrm>
          <a:prstGeom prst="rect">
            <a:avLst/>
          </a:prstGeom>
          <a:noFill/>
        </p:spPr>
        <p:txBody>
          <a:bodyPr wrap="square">
            <a:spAutoFit/>
          </a:bodyPr>
          <a:lstStyle/>
          <a:p>
            <a:r>
              <a:rPr lang="en-US" dirty="0">
                <a:hlinkClick r:id="rId4"/>
              </a:rPr>
              <a:t>https://www.cms.gov/files/document/infographic-negotiated-prices-maximum-fair-prices.pdf</a:t>
            </a:r>
            <a:r>
              <a:rPr lang="en-US" dirty="0"/>
              <a:t> </a:t>
            </a:r>
          </a:p>
        </p:txBody>
      </p:sp>
    </p:spTree>
    <p:extLst>
      <p:ext uri="{BB962C8B-B14F-4D97-AF65-F5344CB8AC3E}">
        <p14:creationId xmlns:p14="http://schemas.microsoft.com/office/powerpoint/2010/main" val="4853907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863C-A8FD-BB34-4974-4A7AEBA6656D}"/>
              </a:ext>
            </a:extLst>
          </p:cNvPr>
          <p:cNvSpPr>
            <a:spLocks noGrp="1"/>
          </p:cNvSpPr>
          <p:nvPr>
            <p:ph type="title"/>
          </p:nvPr>
        </p:nvSpPr>
        <p:spPr/>
        <p:txBody>
          <a:bodyPr/>
          <a:lstStyle/>
          <a:p>
            <a:r>
              <a:rPr lang="en-US" dirty="0"/>
              <a:t>Out of Network Part Medicare A &amp; B Services</a:t>
            </a:r>
          </a:p>
        </p:txBody>
      </p:sp>
      <p:sp>
        <p:nvSpPr>
          <p:cNvPr id="3" name="Content Placeholder 2">
            <a:extLst>
              <a:ext uri="{FF2B5EF4-FFF2-40B4-BE49-F238E27FC236}">
                <a16:creationId xmlns:a16="http://schemas.microsoft.com/office/drawing/2014/main" id="{C1CBE2AE-1197-EEBA-A7E5-E1BB390E83C6}"/>
              </a:ext>
            </a:extLst>
          </p:cNvPr>
          <p:cNvSpPr>
            <a:spLocks noGrp="1"/>
          </p:cNvSpPr>
          <p:nvPr>
            <p:ph idx="1"/>
          </p:nvPr>
        </p:nvSpPr>
        <p:spPr/>
        <p:txBody>
          <a:bodyPr/>
          <a:lstStyle/>
          <a:p>
            <a:r>
              <a:rPr lang="en-US" u="sng" dirty="0"/>
              <a:t>Original Medicare</a:t>
            </a:r>
            <a:r>
              <a:rPr lang="en-US" dirty="0"/>
              <a:t>: not a concern unless physician does not accept Medicare. </a:t>
            </a:r>
          </a:p>
          <a:p>
            <a:r>
              <a:rPr lang="en-US" u="sng" dirty="0"/>
              <a:t>Emergencies</a:t>
            </a:r>
            <a:r>
              <a:rPr lang="en-US" dirty="0"/>
              <a:t>: MA plans must pay out-of-network providers for emergency and urgent services and out of area dialysis. </a:t>
            </a:r>
          </a:p>
          <a:p>
            <a:r>
              <a:rPr lang="en-US" u="sng" dirty="0"/>
              <a:t>Medicare Advantage PPOs</a:t>
            </a:r>
            <a:r>
              <a:rPr lang="en-US" dirty="0"/>
              <a:t>: Annual Cap on combined in-network and out-of-network costs. Beneficiary pays 100% Original Medicare fee for service rate minus co-insurance </a:t>
            </a:r>
          </a:p>
          <a:p>
            <a:r>
              <a:rPr lang="en-US" u="sng" dirty="0"/>
              <a:t>Medicare Advantage HMOs</a:t>
            </a:r>
            <a:r>
              <a:rPr lang="en-US" dirty="0"/>
              <a:t>: No out-of-network cap. Out of network payments usually capped at amounts a beneficiary would pay in Original Medicare.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92CB86C-232C-F7D6-DBDF-11AC4769733A}"/>
              </a:ext>
            </a:extLst>
          </p:cNvPr>
          <p:cNvSpPr>
            <a:spLocks noGrp="1"/>
          </p:cNvSpPr>
          <p:nvPr>
            <p:ph type="sldNum" sz="quarter" idx="4"/>
          </p:nvPr>
        </p:nvSpPr>
        <p:spPr/>
        <p:txBody>
          <a:bodyPr/>
          <a:lstStyle/>
          <a:p>
            <a:fld id="{612C9336-A718-4A9C-A61A-5379812194CD}" type="slidenum">
              <a:rPr lang="en-US" smtClean="0"/>
              <a:t>93</a:t>
            </a:fld>
            <a:endParaRPr lang="en-US" dirty="0"/>
          </a:p>
        </p:txBody>
      </p:sp>
    </p:spTree>
    <p:extLst>
      <p:ext uri="{BB962C8B-B14F-4D97-AF65-F5344CB8AC3E}">
        <p14:creationId xmlns:p14="http://schemas.microsoft.com/office/powerpoint/2010/main" val="6700512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0BCB-0D35-E687-B4F5-CB0C3E87A3CD}"/>
              </a:ext>
            </a:extLst>
          </p:cNvPr>
          <p:cNvSpPr>
            <a:spLocks noGrp="1"/>
          </p:cNvSpPr>
          <p:nvPr>
            <p:ph type="title"/>
          </p:nvPr>
        </p:nvSpPr>
        <p:spPr>
          <a:xfrm>
            <a:off x="203200" y="533400"/>
            <a:ext cx="11785600" cy="1143000"/>
          </a:xfrm>
        </p:spPr>
        <p:txBody>
          <a:bodyPr/>
          <a:lstStyle/>
          <a:p>
            <a:r>
              <a:rPr lang="en-US" dirty="0"/>
              <a:t>Group Health Plans / No Surprises Act </a:t>
            </a:r>
          </a:p>
        </p:txBody>
      </p:sp>
      <p:sp>
        <p:nvSpPr>
          <p:cNvPr id="3" name="Content Placeholder 2">
            <a:extLst>
              <a:ext uri="{FF2B5EF4-FFF2-40B4-BE49-F238E27FC236}">
                <a16:creationId xmlns:a16="http://schemas.microsoft.com/office/drawing/2014/main" id="{C408870A-B603-D989-683E-5725F8A4AFB6}"/>
              </a:ext>
            </a:extLst>
          </p:cNvPr>
          <p:cNvSpPr>
            <a:spLocks noGrp="1"/>
          </p:cNvSpPr>
          <p:nvPr>
            <p:ph idx="1"/>
          </p:nvPr>
        </p:nvSpPr>
        <p:spPr>
          <a:xfrm>
            <a:off x="609600" y="1371600"/>
            <a:ext cx="10972800" cy="4525963"/>
          </a:xfrm>
        </p:spPr>
        <p:txBody>
          <a:bodyPr/>
          <a:lstStyle/>
          <a:p>
            <a:pPr marL="0" indent="0">
              <a:buNone/>
            </a:pPr>
            <a:r>
              <a:rPr lang="en-US" dirty="0"/>
              <a:t>1) The No Surprises Act does </a:t>
            </a:r>
            <a:r>
              <a:rPr lang="en-US" b="1" u="sng" dirty="0"/>
              <a:t>not</a:t>
            </a:r>
            <a:r>
              <a:rPr lang="en-US" dirty="0"/>
              <a:t> apply to Medicare, Medicare Advantage, Medicaid &amp; Tricare. </a:t>
            </a:r>
          </a:p>
          <a:p>
            <a:pPr>
              <a:buAutoNum type="arabicParenR" startAt="2"/>
            </a:pPr>
            <a:r>
              <a:rPr lang="en-US" dirty="0"/>
              <a:t>If a patient in a group health plan goes to an emergency room, the No Surprises Act protects them from unexpected out-of-network charges for:	</a:t>
            </a:r>
          </a:p>
          <a:p>
            <a:pPr lvl="1"/>
            <a:r>
              <a:rPr lang="en-US" dirty="0"/>
              <a:t>emergency services from the hospital</a:t>
            </a:r>
          </a:p>
          <a:p>
            <a:pPr lvl="1"/>
            <a:r>
              <a:rPr lang="en-US" dirty="0"/>
              <a:t>providers giving care at the hospital, and</a:t>
            </a:r>
          </a:p>
          <a:p>
            <a:pPr lvl="1"/>
            <a:r>
              <a:rPr lang="en-US" dirty="0"/>
              <a:t>air ambulance providers. </a:t>
            </a:r>
          </a:p>
          <a:p>
            <a:pPr>
              <a:buAutoNum type="arabicParenR" startAt="2"/>
            </a:pPr>
            <a:r>
              <a:rPr lang="en-US" dirty="0"/>
              <a:t>The beneficiary still must pay normal cost-sharing, including copayments, coinsurances, and deductibles.</a:t>
            </a:r>
          </a:p>
        </p:txBody>
      </p:sp>
      <p:sp>
        <p:nvSpPr>
          <p:cNvPr id="4" name="Slide Number Placeholder 3">
            <a:extLst>
              <a:ext uri="{FF2B5EF4-FFF2-40B4-BE49-F238E27FC236}">
                <a16:creationId xmlns:a16="http://schemas.microsoft.com/office/drawing/2014/main" id="{3935BF70-3016-A91F-EF91-A1ED0317C520}"/>
              </a:ext>
            </a:extLst>
          </p:cNvPr>
          <p:cNvSpPr>
            <a:spLocks noGrp="1"/>
          </p:cNvSpPr>
          <p:nvPr>
            <p:ph type="sldNum" sz="quarter" idx="4"/>
          </p:nvPr>
        </p:nvSpPr>
        <p:spPr/>
        <p:txBody>
          <a:bodyPr/>
          <a:lstStyle/>
          <a:p>
            <a:fld id="{612C9336-A718-4A9C-A61A-5379812194CD}" type="slidenum">
              <a:rPr lang="en-US" smtClean="0"/>
              <a:t>94</a:t>
            </a:fld>
            <a:endParaRPr lang="en-US" dirty="0"/>
          </a:p>
        </p:txBody>
      </p:sp>
    </p:spTree>
    <p:extLst>
      <p:ext uri="{BB962C8B-B14F-4D97-AF65-F5344CB8AC3E}">
        <p14:creationId xmlns:p14="http://schemas.microsoft.com/office/powerpoint/2010/main" val="13468974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0BCB-0D35-E687-B4F5-CB0C3E87A3CD}"/>
              </a:ext>
            </a:extLst>
          </p:cNvPr>
          <p:cNvSpPr>
            <a:spLocks noGrp="1"/>
          </p:cNvSpPr>
          <p:nvPr>
            <p:ph type="title"/>
          </p:nvPr>
        </p:nvSpPr>
        <p:spPr>
          <a:xfrm>
            <a:off x="203200" y="533400"/>
            <a:ext cx="11785600" cy="1143000"/>
          </a:xfrm>
        </p:spPr>
        <p:txBody>
          <a:bodyPr/>
          <a:lstStyle/>
          <a:p>
            <a:r>
              <a:rPr lang="en-US" dirty="0"/>
              <a:t>Group Health Plans / No Surprises Act:</a:t>
            </a:r>
            <a:br>
              <a:rPr lang="en-US" dirty="0"/>
            </a:br>
            <a:r>
              <a:rPr lang="en-US" dirty="0"/>
              <a:t>Out of Network Providers at In-Network Hospitals </a:t>
            </a:r>
          </a:p>
        </p:txBody>
      </p:sp>
      <p:sp>
        <p:nvSpPr>
          <p:cNvPr id="3" name="Content Placeholder 2">
            <a:extLst>
              <a:ext uri="{FF2B5EF4-FFF2-40B4-BE49-F238E27FC236}">
                <a16:creationId xmlns:a16="http://schemas.microsoft.com/office/drawing/2014/main" id="{C408870A-B603-D989-683E-5725F8A4AFB6}"/>
              </a:ext>
            </a:extLst>
          </p:cNvPr>
          <p:cNvSpPr>
            <a:spLocks noGrp="1"/>
          </p:cNvSpPr>
          <p:nvPr>
            <p:ph idx="1"/>
          </p:nvPr>
        </p:nvSpPr>
        <p:spPr>
          <a:xfrm>
            <a:off x="609600" y="1852780"/>
            <a:ext cx="11379200" cy="4525963"/>
          </a:xfrm>
        </p:spPr>
        <p:txBody>
          <a:bodyPr/>
          <a:lstStyle/>
          <a:p>
            <a:pPr>
              <a:buFont typeface="+mj-lt"/>
              <a:buAutoNum type="arabicParenR" startAt="4"/>
            </a:pPr>
            <a:r>
              <a:rPr lang="en-US" dirty="0"/>
              <a:t>If a beneficiary is seen by an out-of-network provider at an in-network hospital, hospital outpatient department, or ambulatory surgical center, they are protected from additional out-of-network charges. </a:t>
            </a:r>
          </a:p>
          <a:p>
            <a:pPr>
              <a:buAutoNum type="arabicParenR" startAt="4"/>
            </a:pPr>
            <a:r>
              <a:rPr lang="en-US" dirty="0"/>
              <a:t>No similar protection at doctor’s offices, out-of-network facilities, ground ambulance services, </a:t>
            </a:r>
          </a:p>
          <a:p>
            <a:pPr>
              <a:buAutoNum type="arabicParenR" startAt="4"/>
            </a:pPr>
            <a:r>
              <a:rPr lang="en-US" dirty="0"/>
              <a:t>Protections do not apply for those with vision-only and dental-only insurance, short term limited duration and health care sharing ministry plans, fixed indemnity excepted benefits plans.</a:t>
            </a:r>
          </a:p>
        </p:txBody>
      </p:sp>
      <p:sp>
        <p:nvSpPr>
          <p:cNvPr id="4" name="Slide Number Placeholder 3">
            <a:extLst>
              <a:ext uri="{FF2B5EF4-FFF2-40B4-BE49-F238E27FC236}">
                <a16:creationId xmlns:a16="http://schemas.microsoft.com/office/drawing/2014/main" id="{3935BF70-3016-A91F-EF91-A1ED0317C520}"/>
              </a:ext>
            </a:extLst>
          </p:cNvPr>
          <p:cNvSpPr>
            <a:spLocks noGrp="1"/>
          </p:cNvSpPr>
          <p:nvPr>
            <p:ph type="sldNum" sz="quarter" idx="4"/>
          </p:nvPr>
        </p:nvSpPr>
        <p:spPr/>
        <p:txBody>
          <a:bodyPr/>
          <a:lstStyle/>
          <a:p>
            <a:fld id="{612C9336-A718-4A9C-A61A-5379812194CD}" type="slidenum">
              <a:rPr lang="en-US" smtClean="0"/>
              <a:t>95</a:t>
            </a:fld>
            <a:endParaRPr lang="en-US" dirty="0"/>
          </a:p>
        </p:txBody>
      </p:sp>
    </p:spTree>
    <p:extLst>
      <p:ext uri="{BB962C8B-B14F-4D97-AF65-F5344CB8AC3E}">
        <p14:creationId xmlns:p14="http://schemas.microsoft.com/office/powerpoint/2010/main" val="35751450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0BCB-0D35-E687-B4F5-CB0C3E87A3CD}"/>
              </a:ext>
            </a:extLst>
          </p:cNvPr>
          <p:cNvSpPr>
            <a:spLocks noGrp="1"/>
          </p:cNvSpPr>
          <p:nvPr>
            <p:ph type="title"/>
          </p:nvPr>
        </p:nvSpPr>
        <p:spPr>
          <a:xfrm>
            <a:off x="203200" y="533400"/>
            <a:ext cx="11785600" cy="1143000"/>
          </a:xfrm>
        </p:spPr>
        <p:txBody>
          <a:bodyPr/>
          <a:lstStyle/>
          <a:p>
            <a:r>
              <a:rPr lang="en-US" dirty="0"/>
              <a:t>Group Health Plans / No Surprises Act</a:t>
            </a:r>
            <a:br>
              <a:rPr lang="en-US" dirty="0"/>
            </a:br>
            <a:r>
              <a:rPr lang="en-US" dirty="0"/>
              <a:t>Notice and Consent Forms</a:t>
            </a:r>
          </a:p>
        </p:txBody>
      </p:sp>
      <p:sp>
        <p:nvSpPr>
          <p:cNvPr id="3" name="Content Placeholder 2">
            <a:extLst>
              <a:ext uri="{FF2B5EF4-FFF2-40B4-BE49-F238E27FC236}">
                <a16:creationId xmlns:a16="http://schemas.microsoft.com/office/drawing/2014/main" id="{C408870A-B603-D989-683E-5725F8A4AFB6}"/>
              </a:ext>
            </a:extLst>
          </p:cNvPr>
          <p:cNvSpPr>
            <a:spLocks noGrp="1"/>
          </p:cNvSpPr>
          <p:nvPr>
            <p:ph idx="1"/>
          </p:nvPr>
        </p:nvSpPr>
        <p:spPr>
          <a:xfrm>
            <a:off x="609600" y="1852780"/>
            <a:ext cx="11379200" cy="4525963"/>
          </a:xfrm>
        </p:spPr>
        <p:txBody>
          <a:bodyPr/>
          <a:lstStyle/>
          <a:p>
            <a:pPr>
              <a:buFont typeface="+mj-lt"/>
              <a:buAutoNum type="arabicParenR" startAt="7"/>
            </a:pPr>
            <a:r>
              <a:rPr lang="en-US" dirty="0"/>
              <a:t>Notice and Consent Forms:</a:t>
            </a:r>
          </a:p>
          <a:p>
            <a:pPr lvl="1"/>
            <a:r>
              <a:rPr lang="en-US" dirty="0"/>
              <a:t>Beneficiaries can lose protections from out-of-network surprises if they sign a Notice and Consent form. </a:t>
            </a:r>
          </a:p>
          <a:p>
            <a:pPr lvl="1"/>
            <a:r>
              <a:rPr lang="en-US" dirty="0"/>
              <a:t>Signing the form means that you agreeing to get care out-of-network and giving up your protections from unexpected out-of-network bills. To save money, do not sign the form.</a:t>
            </a:r>
          </a:p>
          <a:p>
            <a:pPr lvl="1"/>
            <a:r>
              <a:rPr lang="en-US" dirty="0"/>
              <a:t>You cannot be asked to sign this form in an emergency or when there is no in-network provider available.</a:t>
            </a:r>
          </a:p>
          <a:p>
            <a:pPr lvl="1"/>
            <a:r>
              <a:rPr lang="en-US" dirty="0"/>
              <a:t>You can be asked to sign the form for post-stabilization services</a:t>
            </a:r>
          </a:p>
        </p:txBody>
      </p:sp>
      <p:sp>
        <p:nvSpPr>
          <p:cNvPr id="4" name="Slide Number Placeholder 3">
            <a:extLst>
              <a:ext uri="{FF2B5EF4-FFF2-40B4-BE49-F238E27FC236}">
                <a16:creationId xmlns:a16="http://schemas.microsoft.com/office/drawing/2014/main" id="{3935BF70-3016-A91F-EF91-A1ED0317C520}"/>
              </a:ext>
            </a:extLst>
          </p:cNvPr>
          <p:cNvSpPr>
            <a:spLocks noGrp="1"/>
          </p:cNvSpPr>
          <p:nvPr>
            <p:ph type="sldNum" sz="quarter" idx="4"/>
          </p:nvPr>
        </p:nvSpPr>
        <p:spPr/>
        <p:txBody>
          <a:bodyPr/>
          <a:lstStyle/>
          <a:p>
            <a:fld id="{612C9336-A718-4A9C-A61A-5379812194CD}" type="slidenum">
              <a:rPr lang="en-US" smtClean="0"/>
              <a:t>96</a:t>
            </a:fld>
            <a:endParaRPr lang="en-US" dirty="0"/>
          </a:p>
        </p:txBody>
      </p:sp>
    </p:spTree>
    <p:extLst>
      <p:ext uri="{BB962C8B-B14F-4D97-AF65-F5344CB8AC3E}">
        <p14:creationId xmlns:p14="http://schemas.microsoft.com/office/powerpoint/2010/main" val="7760233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4604-0F6E-3D6E-624E-353868136A83}"/>
              </a:ext>
            </a:extLst>
          </p:cNvPr>
          <p:cNvSpPr>
            <a:spLocks noGrp="1"/>
          </p:cNvSpPr>
          <p:nvPr>
            <p:ph type="title"/>
          </p:nvPr>
        </p:nvSpPr>
        <p:spPr/>
        <p:txBody>
          <a:bodyPr/>
          <a:lstStyle/>
          <a:p>
            <a:r>
              <a:rPr lang="en-US" dirty="0"/>
              <a:t>No Surprises Act</a:t>
            </a:r>
          </a:p>
        </p:txBody>
      </p:sp>
      <p:sp>
        <p:nvSpPr>
          <p:cNvPr id="3" name="Content Placeholder 2">
            <a:extLst>
              <a:ext uri="{FF2B5EF4-FFF2-40B4-BE49-F238E27FC236}">
                <a16:creationId xmlns:a16="http://schemas.microsoft.com/office/drawing/2014/main" id="{67CEC8AD-2907-1E90-B2F4-E489D3D55C9B}"/>
              </a:ext>
            </a:extLst>
          </p:cNvPr>
          <p:cNvSpPr>
            <a:spLocks noGrp="1"/>
          </p:cNvSpPr>
          <p:nvPr>
            <p:ph idx="1"/>
          </p:nvPr>
        </p:nvSpPr>
        <p:spPr>
          <a:xfrm>
            <a:off x="609600" y="1447801"/>
            <a:ext cx="10972800" cy="2285999"/>
          </a:xfrm>
        </p:spPr>
        <p:txBody>
          <a:bodyPr/>
          <a:lstStyle/>
          <a:p>
            <a:pPr marL="0" indent="0" algn="ctr">
              <a:buNone/>
            </a:pPr>
            <a:r>
              <a:rPr lang="en-US" sz="5400" dirty="0"/>
              <a:t>No Surprises Help Desk </a:t>
            </a:r>
          </a:p>
          <a:p>
            <a:pPr marL="0" indent="0" algn="ctr">
              <a:buNone/>
            </a:pPr>
            <a:r>
              <a:rPr lang="en-US" sz="5400" dirty="0"/>
              <a:t>1-800-985-3059</a:t>
            </a:r>
          </a:p>
        </p:txBody>
      </p:sp>
      <p:sp>
        <p:nvSpPr>
          <p:cNvPr id="4" name="Slide Number Placeholder 3">
            <a:extLst>
              <a:ext uri="{FF2B5EF4-FFF2-40B4-BE49-F238E27FC236}">
                <a16:creationId xmlns:a16="http://schemas.microsoft.com/office/drawing/2014/main" id="{5AE4EC74-BD33-A0C6-291A-973FD4FE8ABF}"/>
              </a:ext>
            </a:extLst>
          </p:cNvPr>
          <p:cNvSpPr>
            <a:spLocks noGrp="1"/>
          </p:cNvSpPr>
          <p:nvPr>
            <p:ph type="sldNum" sz="quarter" idx="4"/>
          </p:nvPr>
        </p:nvSpPr>
        <p:spPr/>
        <p:txBody>
          <a:bodyPr/>
          <a:lstStyle/>
          <a:p>
            <a:fld id="{612C9336-A718-4A9C-A61A-5379812194CD}" type="slidenum">
              <a:rPr lang="en-US" smtClean="0"/>
              <a:t>97</a:t>
            </a:fld>
            <a:endParaRPr lang="en-US" dirty="0"/>
          </a:p>
        </p:txBody>
      </p:sp>
      <p:sp>
        <p:nvSpPr>
          <p:cNvPr id="7" name="TextBox 6">
            <a:extLst>
              <a:ext uri="{FF2B5EF4-FFF2-40B4-BE49-F238E27FC236}">
                <a16:creationId xmlns:a16="http://schemas.microsoft.com/office/drawing/2014/main" id="{ABFDE958-F811-23B6-A61A-5DF82E3CCF4E}"/>
              </a:ext>
            </a:extLst>
          </p:cNvPr>
          <p:cNvSpPr txBox="1"/>
          <p:nvPr/>
        </p:nvSpPr>
        <p:spPr>
          <a:xfrm>
            <a:off x="381000" y="3962401"/>
            <a:ext cx="11607799" cy="2185214"/>
          </a:xfrm>
          <a:prstGeom prst="rect">
            <a:avLst/>
          </a:prstGeom>
          <a:noFill/>
        </p:spPr>
        <p:txBody>
          <a:bodyPr wrap="square" rtlCol="0">
            <a:spAutoFit/>
          </a:bodyPr>
          <a:lstStyle/>
          <a:p>
            <a:r>
              <a:rPr lang="en-US" sz="3200" dirty="0"/>
              <a:t>The Help Desk can help consumers, their authorized representatives, and health care providers with: </a:t>
            </a:r>
          </a:p>
          <a:p>
            <a:pPr marL="285750" indent="-285750">
              <a:buFontTx/>
              <a:buChar char="-"/>
            </a:pPr>
            <a:r>
              <a:rPr lang="en-US" sz="2400" dirty="0"/>
              <a:t>Concerns about medical billing protections, such as balance or surprise medical bills. </a:t>
            </a:r>
          </a:p>
          <a:p>
            <a:pPr marL="285750" indent="-285750">
              <a:buFontTx/>
              <a:buChar char="-"/>
            </a:pPr>
            <a:r>
              <a:rPr lang="en-US" sz="2400" dirty="0"/>
              <a:t>Complaints that the requirements of the No Surprises Act are not being followed. </a:t>
            </a:r>
          </a:p>
          <a:p>
            <a:pPr marL="285750" indent="-285750">
              <a:buFontTx/>
              <a:buChar char="-"/>
            </a:pPr>
            <a:r>
              <a:rPr lang="en-US" sz="2400" dirty="0"/>
              <a:t>General questions about the protections and requirements of the No Surprises Act.</a:t>
            </a:r>
          </a:p>
        </p:txBody>
      </p:sp>
    </p:spTree>
    <p:extLst>
      <p:ext uri="{BB962C8B-B14F-4D97-AF65-F5344CB8AC3E}">
        <p14:creationId xmlns:p14="http://schemas.microsoft.com/office/powerpoint/2010/main" val="21218939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4049" y="3020552"/>
            <a:ext cx="4629150" cy="1219201"/>
          </a:xfrm>
        </p:spPr>
        <p:txBody>
          <a:bodyPr/>
          <a:lstStyle/>
          <a:p>
            <a:pPr marL="0" indent="0" algn="ctr">
              <a:buNone/>
            </a:pPr>
            <a:r>
              <a:rPr lang="en-US" sz="6000" b="1" dirty="0"/>
              <a:t>QUESTIONS?</a:t>
            </a:r>
          </a:p>
        </p:txBody>
      </p:sp>
      <p:sp>
        <p:nvSpPr>
          <p:cNvPr id="4" name="Slide Number Placeholder 3"/>
          <p:cNvSpPr>
            <a:spLocks noGrp="1"/>
          </p:cNvSpPr>
          <p:nvPr>
            <p:ph type="sldNum" sz="quarter" idx="4"/>
          </p:nvPr>
        </p:nvSpPr>
        <p:spPr/>
        <p:txBody>
          <a:bodyPr/>
          <a:lstStyle/>
          <a:p>
            <a:fld id="{612C9336-A718-4A9C-A61A-5379812194CD}" type="slidenum">
              <a:rPr lang="en-US" smtClean="0"/>
              <a:t>98</a:t>
            </a:fld>
            <a:endParaRPr lang="en-US" dirty="0"/>
          </a:p>
        </p:txBody>
      </p:sp>
      <p:pic>
        <p:nvPicPr>
          <p:cNvPr id="13" name="Picture 12">
            <a:extLst>
              <a:ext uri="{FF2B5EF4-FFF2-40B4-BE49-F238E27FC236}">
                <a16:creationId xmlns:a16="http://schemas.microsoft.com/office/drawing/2014/main" id="{2A591573-7D0C-7416-F79F-3B187A7A0ECB}"/>
              </a:ext>
            </a:extLst>
          </p:cNvPr>
          <p:cNvPicPr>
            <a:picLocks noChangeAspect="1"/>
          </p:cNvPicPr>
          <p:nvPr/>
        </p:nvPicPr>
        <p:blipFill>
          <a:blip r:embed="rId3"/>
          <a:stretch>
            <a:fillRect/>
          </a:stretch>
        </p:blipFill>
        <p:spPr>
          <a:xfrm>
            <a:off x="32551" y="533400"/>
            <a:ext cx="7128029" cy="6193506"/>
          </a:xfrm>
          <a:prstGeom prst="rect">
            <a:avLst/>
          </a:prstGeom>
        </p:spPr>
      </p:pic>
    </p:spTree>
    <p:extLst>
      <p:ext uri="{BB962C8B-B14F-4D97-AF65-F5344CB8AC3E}">
        <p14:creationId xmlns:p14="http://schemas.microsoft.com/office/powerpoint/2010/main" val="14312976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762000"/>
            <a:ext cx="7543800" cy="1219201"/>
          </a:xfrm>
        </p:spPr>
        <p:txBody>
          <a:bodyPr/>
          <a:lstStyle/>
          <a:p>
            <a:pPr marL="0" indent="0" algn="ctr">
              <a:buNone/>
            </a:pPr>
            <a:r>
              <a:rPr lang="en-US" sz="6000" b="1" dirty="0"/>
              <a:t>QUESTIONS?</a:t>
            </a:r>
          </a:p>
        </p:txBody>
      </p:sp>
      <p:sp>
        <p:nvSpPr>
          <p:cNvPr id="4" name="Slide Number Placeholder 3"/>
          <p:cNvSpPr>
            <a:spLocks noGrp="1"/>
          </p:cNvSpPr>
          <p:nvPr>
            <p:ph type="sldNum" sz="quarter" idx="4"/>
          </p:nvPr>
        </p:nvSpPr>
        <p:spPr/>
        <p:txBody>
          <a:bodyPr/>
          <a:lstStyle/>
          <a:p>
            <a:fld id="{612C9336-A718-4A9C-A61A-5379812194CD}" type="slidenum">
              <a:rPr lang="en-US" smtClean="0"/>
              <a:t>99</a:t>
            </a:fld>
            <a:endParaRPr lang="en-US" dirty="0"/>
          </a:p>
        </p:txBody>
      </p:sp>
      <p:pic>
        <p:nvPicPr>
          <p:cNvPr id="9" name="Picture 8">
            <a:extLst>
              <a:ext uri="{FF2B5EF4-FFF2-40B4-BE49-F238E27FC236}">
                <a16:creationId xmlns:a16="http://schemas.microsoft.com/office/drawing/2014/main" id="{65A17D2C-2B5C-2163-6DE2-5C80176E94C4}"/>
              </a:ext>
            </a:extLst>
          </p:cNvPr>
          <p:cNvPicPr>
            <a:picLocks noChangeAspect="1"/>
          </p:cNvPicPr>
          <p:nvPr/>
        </p:nvPicPr>
        <p:blipFill>
          <a:blip r:embed="rId3"/>
          <a:stretch>
            <a:fillRect/>
          </a:stretch>
        </p:blipFill>
        <p:spPr>
          <a:xfrm>
            <a:off x="152400" y="595003"/>
            <a:ext cx="4133850" cy="6229350"/>
          </a:xfrm>
          <a:prstGeom prst="rect">
            <a:avLst/>
          </a:prstGeom>
        </p:spPr>
      </p:pic>
      <p:sp>
        <p:nvSpPr>
          <p:cNvPr id="11" name="TextBox 10">
            <a:extLst>
              <a:ext uri="{FF2B5EF4-FFF2-40B4-BE49-F238E27FC236}">
                <a16:creationId xmlns:a16="http://schemas.microsoft.com/office/drawing/2014/main" id="{8D6290C8-7B25-A43E-60B7-E32B3B61423D}"/>
              </a:ext>
            </a:extLst>
          </p:cNvPr>
          <p:cNvSpPr txBox="1"/>
          <p:nvPr/>
        </p:nvSpPr>
        <p:spPr>
          <a:xfrm>
            <a:off x="5105400" y="2743200"/>
            <a:ext cx="6252358" cy="2800767"/>
          </a:xfrm>
          <a:prstGeom prst="rect">
            <a:avLst/>
          </a:prstGeom>
          <a:noFill/>
        </p:spPr>
        <p:txBody>
          <a:bodyPr wrap="square">
            <a:spAutoFit/>
          </a:bodyPr>
          <a:lstStyle/>
          <a:p>
            <a:r>
              <a:rPr lang="en-US" sz="2000" b="0" i="0" dirty="0">
                <a:solidFill>
                  <a:srgbClr val="555555"/>
                </a:solidFill>
                <a:effectLst/>
              </a:rPr>
              <a:t>An act to provide a hospital insurance program for the aged under the Social Security Act with a supplementary medical benefits program and an expanded program of medical assistance, to increase benefits under the Old-Age, Survivors, and Disability Insurance System, to improve the Federal-State public assistance programs, and for other purposes, July 30, 1965; </a:t>
            </a:r>
            <a:endParaRPr lang="en-US" dirty="0">
              <a:solidFill>
                <a:srgbClr val="555555"/>
              </a:solidFill>
              <a:latin typeface="Source Sans Pro" panose="020B0503030403020204" pitchFamily="34" charset="0"/>
            </a:endParaRPr>
          </a:p>
          <a:p>
            <a:r>
              <a:rPr lang="en-US" dirty="0"/>
              <a:t>https://www.archives.gov/milestone-documents/medicare-and-medicaid-act</a:t>
            </a:r>
          </a:p>
        </p:txBody>
      </p:sp>
    </p:spTree>
    <p:extLst>
      <p:ext uri="{BB962C8B-B14F-4D97-AF65-F5344CB8AC3E}">
        <p14:creationId xmlns:p14="http://schemas.microsoft.com/office/powerpoint/2010/main" val="1555300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1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37970</TotalTime>
  <Words>10732</Words>
  <Application>Microsoft Office PowerPoint</Application>
  <PresentationFormat>Widescreen</PresentationFormat>
  <Paragraphs>840</Paragraphs>
  <Slides>100</Slides>
  <Notes>96</Notes>
  <HiddenSlides>0</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1</vt:i4>
      </vt:variant>
      <vt:variant>
        <vt:lpstr>Slide Titles</vt:lpstr>
      </vt:variant>
      <vt:variant>
        <vt:i4>100</vt:i4>
      </vt:variant>
    </vt:vector>
  </HeadingPairs>
  <TitlesOfParts>
    <vt:vector size="119" baseType="lpstr">
      <vt:lpstr>Apple Chancery</vt:lpstr>
      <vt:lpstr>Arial</vt:lpstr>
      <vt:lpstr>Calibri</vt:lpstr>
      <vt:lpstr>inherit</vt:lpstr>
      <vt:lpstr>Lato</vt:lpstr>
      <vt:lpstr>Rubik</vt:lpstr>
      <vt:lpstr>Source Sans Pro</vt:lpstr>
      <vt:lpstr>Tahoma</vt:lpstr>
      <vt:lpstr>ui-sans-serif</vt:lpstr>
      <vt:lpstr>var(--typography-heading__font-family)</vt:lpstr>
      <vt:lpstr>Wingdings</vt:lpstr>
      <vt:lpstr>Zilla Slab</vt:lpstr>
      <vt:lpstr>Custom Design</vt:lpstr>
      <vt:lpstr>1_Custom Design</vt:lpstr>
      <vt:lpstr>2_Custom Design</vt:lpstr>
      <vt:lpstr>3_Custom Design</vt:lpstr>
      <vt:lpstr>4_Custom Design</vt:lpstr>
      <vt:lpstr>5_Custom Design</vt:lpstr>
      <vt:lpstr>think-cell Slide</vt:lpstr>
      <vt:lpstr>Medicare Overview &amp; Hot Topics in Medicare</vt:lpstr>
      <vt:lpstr>Pro Seniors’ Mission</vt:lpstr>
      <vt:lpstr>Pro Seniors’ Services</vt:lpstr>
      <vt:lpstr>Pro Seniors’ Services</vt:lpstr>
      <vt:lpstr>Pro Seniors’ Veterans Services</vt:lpstr>
      <vt:lpstr>Long-Term Care Ombudsman Program Butler, Clermont, Clinton, Hamilton and Warren counties in Southwest Ohio</vt:lpstr>
      <vt:lpstr>www.ProSeniors.org Resources Medicare-Medicaid Eligibility </vt:lpstr>
      <vt:lpstr>PowerPoint Presentation</vt:lpstr>
      <vt:lpstr>Roadmap for Presentation</vt:lpstr>
      <vt:lpstr>Medicare</vt:lpstr>
      <vt:lpstr>Medicare</vt:lpstr>
      <vt:lpstr>Medicare Programs</vt:lpstr>
      <vt:lpstr>Medicare Part A Eligibility</vt:lpstr>
      <vt:lpstr>Medicare Enrollment</vt:lpstr>
      <vt:lpstr>Medicare Enrollment</vt:lpstr>
      <vt:lpstr>Medicare Enrollment</vt:lpstr>
      <vt:lpstr>Medicare Enrollment</vt:lpstr>
      <vt:lpstr>Medicare Enrollment</vt:lpstr>
      <vt:lpstr>Medicare Enrollment</vt:lpstr>
      <vt:lpstr>Medicare Enrollment</vt:lpstr>
      <vt:lpstr>Medicare Enrollment</vt:lpstr>
      <vt:lpstr>Medicare Enrollment</vt:lpstr>
      <vt:lpstr>Medicare Supplement Insurance</vt:lpstr>
      <vt:lpstr>PowerPoint Presentation</vt:lpstr>
      <vt:lpstr>Medicare Part A</vt:lpstr>
      <vt:lpstr>Medicare Part A</vt:lpstr>
      <vt:lpstr>PowerPoint Presentation</vt:lpstr>
      <vt:lpstr>www.ProSeniors.org Resources Medicare-Medicaid Eligibility</vt:lpstr>
      <vt:lpstr>Medicare Part B</vt:lpstr>
      <vt:lpstr>Not Covered by Medicare</vt:lpstr>
      <vt:lpstr>Not Covered by Medicare</vt:lpstr>
      <vt:lpstr>Not Covered by Medicare</vt:lpstr>
      <vt:lpstr>https://www.medicare.gov/coverage </vt:lpstr>
      <vt:lpstr>#1 Poll Slide</vt:lpstr>
      <vt:lpstr>Medicare Part B Costs</vt:lpstr>
      <vt:lpstr>Part C Medicare Advantage Plans (MAPs)</vt:lpstr>
      <vt:lpstr>Medicare Advantage Plans </vt:lpstr>
      <vt:lpstr>Medicare Advantage Plans</vt:lpstr>
      <vt:lpstr>Medicare Advantage Plans</vt:lpstr>
      <vt:lpstr>Medicare Advantage Plans</vt:lpstr>
      <vt:lpstr>Medicare Advantage Plans</vt:lpstr>
      <vt:lpstr>Medicare Advantage Plans</vt:lpstr>
      <vt:lpstr>Medicare Advantage Plans</vt:lpstr>
      <vt:lpstr>Medicare Advantage Plans</vt:lpstr>
      <vt:lpstr>Medicare Advantage Plans - Hospitalizations</vt:lpstr>
      <vt:lpstr>Medicare Advantage Plans</vt:lpstr>
      <vt:lpstr>Medicare Advantage Plans</vt:lpstr>
      <vt:lpstr>Medicare Advantage Plans</vt:lpstr>
      <vt:lpstr>Medicare Advantage Plans</vt:lpstr>
      <vt:lpstr>Medicare Advantage Plans:  Prior Authorizations</vt:lpstr>
      <vt:lpstr>Medicare Advantage Plans:  Prior Authorizations</vt:lpstr>
      <vt:lpstr>Medicare Advantage Plans:  Prior Authorizations</vt:lpstr>
      <vt:lpstr>Medicare Advantage Plans</vt:lpstr>
      <vt:lpstr>#2 Poll Slide</vt:lpstr>
      <vt:lpstr>Medicare Part A Coverage for Hospital Stays</vt:lpstr>
      <vt:lpstr>Medicare Coverage of Hospice</vt:lpstr>
      <vt:lpstr>Medicare Coverage of Hospice</vt:lpstr>
      <vt:lpstr>Medicare Coverage of SNFs</vt:lpstr>
      <vt:lpstr>Medicare Coverage of SNFs</vt:lpstr>
      <vt:lpstr>Medicare Coverage of SNFs</vt:lpstr>
      <vt:lpstr>Medicare Coverage of Home Health</vt:lpstr>
      <vt:lpstr>Medicare Coverage for Home Health</vt:lpstr>
      <vt:lpstr>Medicare Coverage of Home Health</vt:lpstr>
      <vt:lpstr>Medicare Coverage of Home Health</vt:lpstr>
      <vt:lpstr>Medicare Appeals</vt:lpstr>
      <vt:lpstr>Medicare Appeals</vt:lpstr>
      <vt:lpstr>Medicare Appeals</vt:lpstr>
      <vt:lpstr>Medicare Appeals</vt:lpstr>
      <vt:lpstr>Medicare Appeals</vt:lpstr>
      <vt:lpstr>Medicare Appeals</vt:lpstr>
      <vt:lpstr>Medicare Appeals</vt:lpstr>
      <vt:lpstr>Medicare Appeals</vt:lpstr>
      <vt:lpstr>PowerPoint Presentation</vt:lpstr>
      <vt:lpstr>Poll Slide #3</vt:lpstr>
      <vt:lpstr>Hospital Observation Status Pitfall</vt:lpstr>
      <vt:lpstr>Hospital Observation Status </vt:lpstr>
      <vt:lpstr>Hospital Observation Status</vt:lpstr>
      <vt:lpstr>Hospital Observation Status</vt:lpstr>
      <vt:lpstr>MOON Notice</vt:lpstr>
      <vt:lpstr>MOON Notice</vt:lpstr>
      <vt:lpstr>MOON Notice</vt:lpstr>
      <vt:lpstr>MOON Notice</vt:lpstr>
      <vt:lpstr>Hospital Observation Status</vt:lpstr>
      <vt:lpstr>Hospital Observation Status</vt:lpstr>
      <vt:lpstr>Hospital Observation Status</vt:lpstr>
      <vt:lpstr>#4 Poll Slide</vt:lpstr>
      <vt:lpstr>Part D Prescription Drug Coverage</vt:lpstr>
      <vt:lpstr>Part D Prescription Drug Coverage</vt:lpstr>
      <vt:lpstr>Part D Prescription Drug Coverage</vt:lpstr>
      <vt:lpstr>Part D: Inflation Reduction Act of 2022</vt:lpstr>
      <vt:lpstr>Part D: Inflation Reduction Act of 2022</vt:lpstr>
      <vt:lpstr>Part D: Inflation Reduction Act of 2022</vt:lpstr>
      <vt:lpstr>Out of Network Part Medicare A &amp; B Services</vt:lpstr>
      <vt:lpstr>Group Health Plans / No Surprises Act </vt:lpstr>
      <vt:lpstr>Group Health Plans / No Surprises Act: Out of Network Providers at In-Network Hospitals </vt:lpstr>
      <vt:lpstr>Group Health Plans / No Surprises Act Notice and Consent Forms</vt:lpstr>
      <vt:lpstr>No Surprises Act</vt:lpstr>
      <vt:lpstr>PowerPoint Presentation</vt:lpstr>
      <vt:lpstr>PowerPoint Presentation</vt:lpstr>
      <vt:lpstr>PowerPoint Presentation</vt:lpstr>
    </vt:vector>
  </TitlesOfParts>
  <Company>ODJFS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 Gentile</dc:creator>
  <cp:lastModifiedBy>Mary Day</cp:lastModifiedBy>
  <cp:revision>898</cp:revision>
  <cp:lastPrinted>2024-09-13T18:58:21Z</cp:lastPrinted>
  <dcterms:created xsi:type="dcterms:W3CDTF">2013-06-26T12:44:45Z</dcterms:created>
  <dcterms:modified xsi:type="dcterms:W3CDTF">2025-06-27T21:29:00Z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910BF792-B11F-49C3-8E3E-14CCED901D95</vt:lpwstr>
  </property>
  <property fmtid="{D5CDD505-2E9C-101B-9397-08002B2CF9AE}" pid="3" name="ArticulatePath">
    <vt:lpwstr>DRAFT_StakeholderEngagementMeeting_v15</vt:lpwstr>
  </property>
</Properties>
</file>