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64" r:id="rId3"/>
  </p:sldMasterIdLst>
  <p:notesMasterIdLst>
    <p:notesMasterId r:id="rId82"/>
  </p:notesMasterIdLst>
  <p:sldIdLst>
    <p:sldId id="822" r:id="rId4"/>
    <p:sldId id="279" r:id="rId5"/>
    <p:sldId id="290" r:id="rId6"/>
    <p:sldId id="746" r:id="rId7"/>
    <p:sldId id="528" r:id="rId8"/>
    <p:sldId id="527" r:id="rId9"/>
    <p:sldId id="812" r:id="rId10"/>
    <p:sldId id="307" r:id="rId11"/>
    <p:sldId id="500" r:id="rId12"/>
    <p:sldId id="613" r:id="rId13"/>
    <p:sldId id="752" r:id="rId14"/>
    <p:sldId id="508" r:id="rId15"/>
    <p:sldId id="818" r:id="rId16"/>
    <p:sldId id="819" r:id="rId17"/>
    <p:sldId id="716" r:id="rId18"/>
    <p:sldId id="624" r:id="rId19"/>
    <p:sldId id="667" r:id="rId20"/>
    <p:sldId id="652" r:id="rId21"/>
    <p:sldId id="668" r:id="rId22"/>
    <p:sldId id="669" r:id="rId23"/>
    <p:sldId id="756" r:id="rId24"/>
    <p:sldId id="777" r:id="rId25"/>
    <p:sldId id="778" r:id="rId26"/>
    <p:sldId id="800" r:id="rId27"/>
    <p:sldId id="820" r:id="rId28"/>
    <p:sldId id="801" r:id="rId29"/>
    <p:sldId id="802" r:id="rId30"/>
    <p:sldId id="809" r:id="rId31"/>
    <p:sldId id="810" r:id="rId32"/>
    <p:sldId id="811" r:id="rId33"/>
    <p:sldId id="673" r:id="rId34"/>
    <p:sldId id="676" r:id="rId35"/>
    <p:sldId id="677" r:id="rId36"/>
    <p:sldId id="678" r:id="rId37"/>
    <p:sldId id="679" r:id="rId38"/>
    <p:sldId id="680" r:id="rId39"/>
    <p:sldId id="681" r:id="rId40"/>
    <p:sldId id="682" r:id="rId41"/>
    <p:sldId id="799" r:id="rId42"/>
    <p:sldId id="683" r:id="rId43"/>
    <p:sldId id="685" r:id="rId44"/>
    <p:sldId id="723" r:id="rId45"/>
    <p:sldId id="686" r:id="rId46"/>
    <p:sldId id="687" r:id="rId47"/>
    <p:sldId id="688" r:id="rId48"/>
    <p:sldId id="691" r:id="rId49"/>
    <p:sldId id="692" r:id="rId50"/>
    <p:sldId id="779" r:id="rId51"/>
    <p:sldId id="694" r:id="rId52"/>
    <p:sldId id="695" r:id="rId53"/>
    <p:sldId id="696" r:id="rId54"/>
    <p:sldId id="780" r:id="rId55"/>
    <p:sldId id="804" r:id="rId56"/>
    <p:sldId id="806" r:id="rId57"/>
    <p:sldId id="699" r:id="rId58"/>
    <p:sldId id="700" r:id="rId59"/>
    <p:sldId id="701" r:id="rId60"/>
    <p:sldId id="760" r:id="rId61"/>
    <p:sldId id="702" r:id="rId62"/>
    <p:sldId id="758" r:id="rId63"/>
    <p:sldId id="759" r:id="rId64"/>
    <p:sldId id="704" r:id="rId65"/>
    <p:sldId id="796" r:id="rId66"/>
    <p:sldId id="705" r:id="rId67"/>
    <p:sldId id="707" r:id="rId68"/>
    <p:sldId id="708" r:id="rId69"/>
    <p:sldId id="709" r:id="rId70"/>
    <p:sldId id="710" r:id="rId71"/>
    <p:sldId id="711" r:id="rId72"/>
    <p:sldId id="797" r:id="rId73"/>
    <p:sldId id="807" r:id="rId74"/>
    <p:sldId id="808" r:id="rId75"/>
    <p:sldId id="713" r:id="rId76"/>
    <p:sldId id="714" r:id="rId77"/>
    <p:sldId id="715" r:id="rId78"/>
    <p:sldId id="607" r:id="rId79"/>
    <p:sldId id="793" r:id="rId80"/>
    <p:sldId id="76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8318E-79F0-4DBF-9197-E24A110822D3}"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23FCC-4EEF-419B-ABA3-6FDC0A250A29}" type="slidenum">
              <a:rPr lang="en-US" smtClean="0"/>
              <a:t>‹#›</a:t>
            </a:fld>
            <a:endParaRPr lang="en-US"/>
          </a:p>
        </p:txBody>
      </p:sp>
    </p:spTree>
    <p:extLst>
      <p:ext uri="{BB962C8B-B14F-4D97-AF65-F5344CB8AC3E}">
        <p14:creationId xmlns:p14="http://schemas.microsoft.com/office/powerpoint/2010/main" val="107626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5DA7-8B54-4827-F0D5-34A842624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927EC-5661-9DD4-1FD7-072DF6D154D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1B957D1-7D03-7DD6-2AA6-928DD67AC352}"/>
              </a:ext>
            </a:extLst>
          </p:cNvPr>
          <p:cNvSpPr>
            <a:spLocks noGrp="1"/>
          </p:cNvSpPr>
          <p:nvPr>
            <p:ph type="body" idx="1"/>
          </p:nvPr>
        </p:nvSpPr>
        <p:spPr/>
        <p:txBody>
          <a:bodyPr/>
          <a:lstStyle/>
          <a:p>
            <a:pPr marL="171450" indent="-171450">
              <a:buFontTx/>
              <a:buChar char="-"/>
            </a:pPr>
            <a:r>
              <a:rPr lang="en-US" dirty="0"/>
              <a:t>How is institutional Medicaid financial eligibility determined?</a:t>
            </a:r>
          </a:p>
          <a:p>
            <a:pPr marL="171450" indent="-171450">
              <a:buFontTx/>
              <a:buChar char="-"/>
            </a:pPr>
            <a:r>
              <a:rPr lang="en-US" dirty="0"/>
              <a:t>Have a better understanding of how financial eligibility works and what is relevant to the application process</a:t>
            </a:r>
          </a:p>
        </p:txBody>
      </p:sp>
      <p:sp>
        <p:nvSpPr>
          <p:cNvPr id="4" name="Slide Number Placeholder 3">
            <a:extLst>
              <a:ext uri="{FF2B5EF4-FFF2-40B4-BE49-F238E27FC236}">
                <a16:creationId xmlns:a16="http://schemas.microsoft.com/office/drawing/2014/main" id="{54590B00-BE6A-6D35-E145-FADFBB4048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25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11</a:t>
            </a:fld>
            <a:endParaRPr lang="en-US"/>
          </a:p>
        </p:txBody>
      </p:sp>
    </p:spTree>
    <p:extLst>
      <p:ext uri="{BB962C8B-B14F-4D97-AF65-F5344CB8AC3E}">
        <p14:creationId xmlns:p14="http://schemas.microsoft.com/office/powerpoint/2010/main" val="374030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Good idea to estimate patient liability during application for Medicaid so estimated patient liability can be paid to the facility until eligibility is established.</a:t>
            </a:r>
          </a:p>
          <a:p>
            <a:pPr marL="171450" indent="-171450">
              <a:buFontTx/>
              <a:buChar char="-"/>
            </a:pPr>
            <a:r>
              <a:rPr lang="en-US" dirty="0"/>
              <a:t>FA = family allowance FMNA = Family maintenance needs allowance</a:t>
            </a:r>
          </a:p>
          <a:p>
            <a:pPr marL="171450" indent="-171450">
              <a:buFontTx/>
              <a:buChar char="-"/>
            </a:pPr>
            <a:r>
              <a:rPr lang="en-US" dirty="0"/>
              <a:t>OAC 5160:1-6-07 Medicaid: post-eligibility treatment of income for individuals in medical institutions</a:t>
            </a:r>
          </a:p>
          <a:p>
            <a:pPr marL="171450" indent="-171450">
              <a:buFontTx/>
              <a:buChar char="-"/>
            </a:pPr>
            <a:r>
              <a:rPr lang="en-US" dirty="0"/>
              <a:t>OAC 5160:1-6-07.1 Medicaid: post-eligibility treatment of income for individuals receiving services through a home and community-based services (HCBS) waiver or the program of all-inclusive care for the elderly (PACE)</a:t>
            </a:r>
          </a:p>
          <a:p>
            <a:pPr marL="171450" indent="-171450">
              <a:buFontTx/>
              <a:buChar char="-"/>
            </a:pPr>
            <a:r>
              <a:rPr lang="en-US" dirty="0"/>
              <a:t>SIMNA = Special Individual Maintenance Needs Allowance</a:t>
            </a:r>
          </a:p>
          <a:p>
            <a:pPr marL="171450" indent="-171450">
              <a:buFontTx/>
              <a:buChar char="-"/>
            </a:pPr>
            <a:r>
              <a:rPr lang="en-US" dirty="0"/>
              <a:t>ALMNA = Assisted Living Maintenance Needs Allowance</a:t>
            </a:r>
          </a:p>
        </p:txBody>
      </p:sp>
      <p:sp>
        <p:nvSpPr>
          <p:cNvPr id="4" name="Slide Number Placeholder 3"/>
          <p:cNvSpPr>
            <a:spLocks noGrp="1"/>
          </p:cNvSpPr>
          <p:nvPr>
            <p:ph type="sldNum" sz="quarter" idx="5"/>
          </p:nvPr>
        </p:nvSpPr>
        <p:spPr/>
        <p:txBody>
          <a:bodyPr/>
          <a:lstStyle/>
          <a:p>
            <a:fld id="{08F8EB8E-7026-4ACF-B57D-C3E04C21C53C}" type="slidenum">
              <a:rPr lang="en-US" smtClean="0"/>
              <a:t>12</a:t>
            </a:fld>
            <a:endParaRPr lang="en-US"/>
          </a:p>
        </p:txBody>
      </p:sp>
    </p:spTree>
    <p:extLst>
      <p:ext uri="{BB962C8B-B14F-4D97-AF65-F5344CB8AC3E}">
        <p14:creationId xmlns:p14="http://schemas.microsoft.com/office/powerpoint/2010/main" val="205235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727B-7818-E8EC-0F4D-395C5A1E5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4C669-CCE0-1A72-B318-BE30CDA45AE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D5C03F0-8EC1-4CBA-AD89-23337B0852D9}"/>
              </a:ext>
            </a:extLst>
          </p:cNvPr>
          <p:cNvSpPr>
            <a:spLocks noGrp="1"/>
          </p:cNvSpPr>
          <p:nvPr>
            <p:ph type="body" idx="1"/>
          </p:nvPr>
        </p:nvSpPr>
        <p:spPr/>
        <p:txBody>
          <a:bodyPr/>
          <a:lstStyle/>
          <a:p>
            <a:r>
              <a:rPr lang="en-US" dirty="0"/>
              <a:t>Amount that CS can keep to not be impoverished.</a:t>
            </a:r>
          </a:p>
          <a:p>
            <a:r>
              <a:rPr lang="en-US" dirty="0"/>
              <a:t>Excess Shelter Allowance has its own calculation.  Taking into account cost of housing for CS.</a:t>
            </a:r>
          </a:p>
        </p:txBody>
      </p:sp>
      <p:sp>
        <p:nvSpPr>
          <p:cNvPr id="4" name="Slide Number Placeholder 3">
            <a:extLst>
              <a:ext uri="{FF2B5EF4-FFF2-40B4-BE49-F238E27FC236}">
                <a16:creationId xmlns:a16="http://schemas.microsoft.com/office/drawing/2014/main" id="{E8FB96F9-F0CB-20A8-9C83-5F8E1B7552D7}"/>
              </a:ext>
            </a:extLst>
          </p:cNvPr>
          <p:cNvSpPr>
            <a:spLocks noGrp="1"/>
          </p:cNvSpPr>
          <p:nvPr>
            <p:ph type="sldNum" sz="quarter" idx="5"/>
          </p:nvPr>
        </p:nvSpPr>
        <p:spPr/>
        <p:txBody>
          <a:bodyPr/>
          <a:lstStyle/>
          <a:p>
            <a:fld id="{08F8EB8E-7026-4ACF-B57D-C3E04C21C53C}" type="slidenum">
              <a:rPr lang="en-US" smtClean="0"/>
              <a:t>13</a:t>
            </a:fld>
            <a:endParaRPr lang="en-US"/>
          </a:p>
        </p:txBody>
      </p:sp>
    </p:spTree>
    <p:extLst>
      <p:ext uri="{BB962C8B-B14F-4D97-AF65-F5344CB8AC3E}">
        <p14:creationId xmlns:p14="http://schemas.microsoft.com/office/powerpoint/2010/main" val="69676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7D1F-A95F-9947-5A4A-69577246A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DE9F0-0104-24DA-3177-AD94BDB995E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6D32516-326E-16C3-9A2D-94D87DFBC1BE}"/>
              </a:ext>
            </a:extLst>
          </p:cNvPr>
          <p:cNvSpPr>
            <a:spLocks noGrp="1"/>
          </p:cNvSpPr>
          <p:nvPr>
            <p:ph type="body" idx="1"/>
          </p:nvPr>
        </p:nvSpPr>
        <p:spPr/>
        <p:txBody>
          <a:bodyPr/>
          <a:lstStyle/>
          <a:p>
            <a:pPr marL="171450" indent="-171450">
              <a:buFontTx/>
              <a:buChar char="-"/>
            </a:pPr>
            <a:r>
              <a:rPr lang="en-US" dirty="0"/>
              <a:t>Needed to calculate MIA</a:t>
            </a:r>
          </a:p>
          <a:p>
            <a:pPr marL="171450" indent="-171450">
              <a:buFontTx/>
              <a:buChar char="-"/>
            </a:pPr>
            <a:r>
              <a:rPr lang="en-US" dirty="0"/>
              <a:t>Takes into account cost of the housing for the community spouse</a:t>
            </a:r>
          </a:p>
          <a:p>
            <a:pPr marL="171450" indent="-171450">
              <a:buFontTx/>
              <a:buChar char="-"/>
            </a:pPr>
            <a:r>
              <a:rPr lang="en-US" dirty="0"/>
              <a:t>OAC 5160:1-6-07</a:t>
            </a:r>
          </a:p>
        </p:txBody>
      </p:sp>
      <p:sp>
        <p:nvSpPr>
          <p:cNvPr id="4" name="Slide Number Placeholder 3">
            <a:extLst>
              <a:ext uri="{FF2B5EF4-FFF2-40B4-BE49-F238E27FC236}">
                <a16:creationId xmlns:a16="http://schemas.microsoft.com/office/drawing/2014/main" id="{2B9DE161-049E-2076-31D1-E565B39626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6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Questions about income eligibility before we continue?</a:t>
            </a:r>
          </a:p>
        </p:txBody>
      </p:sp>
      <p:sp>
        <p:nvSpPr>
          <p:cNvPr id="4" name="Slide Number Placeholder 3"/>
          <p:cNvSpPr>
            <a:spLocks noGrp="1"/>
          </p:cNvSpPr>
          <p:nvPr>
            <p:ph type="sldNum" sz="quarter" idx="5"/>
          </p:nvPr>
        </p:nvSpPr>
        <p:spPr/>
        <p:txBody>
          <a:bodyPr/>
          <a:lstStyle/>
          <a:p>
            <a:fld id="{08F8EB8E-7026-4ACF-B57D-C3E04C21C53C}" type="slidenum">
              <a:rPr lang="en-US" smtClean="0"/>
              <a:t>15</a:t>
            </a:fld>
            <a:endParaRPr lang="en-US"/>
          </a:p>
        </p:txBody>
      </p:sp>
    </p:spTree>
    <p:extLst>
      <p:ext uri="{BB962C8B-B14F-4D97-AF65-F5344CB8AC3E}">
        <p14:creationId xmlns:p14="http://schemas.microsoft.com/office/powerpoint/2010/main" val="342447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5160:1-3-05.1(B)(9) Medicaid: resource requirement</a:t>
            </a:r>
          </a:p>
        </p:txBody>
      </p:sp>
      <p:sp>
        <p:nvSpPr>
          <p:cNvPr id="4" name="Slide Number Placeholder 3"/>
          <p:cNvSpPr>
            <a:spLocks noGrp="1"/>
          </p:cNvSpPr>
          <p:nvPr>
            <p:ph type="sldNum" sz="quarter" idx="5"/>
          </p:nvPr>
        </p:nvSpPr>
        <p:spPr/>
        <p:txBody>
          <a:bodyPr/>
          <a:lstStyle/>
          <a:p>
            <a:fld id="{08F8EB8E-7026-4ACF-B57D-C3E04C21C53C}" type="slidenum">
              <a:rPr lang="en-US" smtClean="0"/>
              <a:t>16</a:t>
            </a:fld>
            <a:endParaRPr lang="en-US"/>
          </a:p>
        </p:txBody>
      </p:sp>
    </p:spTree>
    <p:extLst>
      <p:ext uri="{BB962C8B-B14F-4D97-AF65-F5344CB8AC3E}">
        <p14:creationId xmlns:p14="http://schemas.microsoft.com/office/powerpoint/2010/main" val="5305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37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060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37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79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In our work we assist clients often regarding various questions about financial eligibility for institutional Medicaid</a:t>
            </a:r>
          </a:p>
          <a:p>
            <a:pPr marL="171450" indent="-171450">
              <a:buFontTx/>
              <a:buChar char="-"/>
            </a:pPr>
            <a:r>
              <a:rPr lang="en-US" dirty="0"/>
              <a:t>Very important program for seniors with low income and resources</a:t>
            </a:r>
          </a:p>
          <a:p>
            <a:pPr marL="171450" indent="-171450">
              <a:buFontTx/>
              <a:buChar char="-"/>
            </a:pPr>
            <a:r>
              <a:rPr lang="en-US" dirty="0"/>
              <a:t>Please feel free to ask questions as we go along by raising your hand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98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97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20788" y="704850"/>
            <a:ext cx="4572000" cy="2571750"/>
          </a:xfrm>
          <a:ln/>
        </p:spPr>
      </p:sp>
      <p:sp>
        <p:nvSpPr>
          <p:cNvPr id="105475" name="Rectangle 3"/>
          <p:cNvSpPr>
            <a:spLocks noGrp="1" noChangeArrowheads="1"/>
          </p:cNvSpPr>
          <p:nvPr>
            <p:ph type="body" idx="1"/>
          </p:nvPr>
        </p:nvSpPr>
        <p:spPr>
          <a:xfrm>
            <a:off x="382976" y="3505201"/>
            <a:ext cx="6325588" cy="5097463"/>
          </a:xfrm>
          <a:noFill/>
        </p:spPr>
        <p:txBody>
          <a:bodyPr/>
          <a:lstStyle/>
          <a:p>
            <a:pPr marL="684213" lvl="1" indent="-227013"/>
            <a:endParaRPr lang="en-US" altLang="en-US"/>
          </a:p>
        </p:txBody>
      </p:sp>
    </p:spTree>
    <p:extLst>
      <p:ext uri="{BB962C8B-B14F-4D97-AF65-F5344CB8AC3E}">
        <p14:creationId xmlns:p14="http://schemas.microsoft.com/office/powerpoint/2010/main" val="125395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366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2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97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766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20788" y="704850"/>
            <a:ext cx="4572000" cy="2571750"/>
          </a:xfrm>
          <a:ln/>
        </p:spPr>
      </p:sp>
      <p:sp>
        <p:nvSpPr>
          <p:cNvPr id="105475" name="Rectangle 3"/>
          <p:cNvSpPr>
            <a:spLocks noGrp="1" noChangeArrowheads="1"/>
          </p:cNvSpPr>
          <p:nvPr>
            <p:ph type="body" idx="1"/>
          </p:nvPr>
        </p:nvSpPr>
        <p:spPr>
          <a:xfrm>
            <a:off x="382976" y="3505201"/>
            <a:ext cx="6325588" cy="5097463"/>
          </a:xfrm>
          <a:noFill/>
        </p:spPr>
        <p:txBody>
          <a:bodyPr/>
          <a:lstStyle/>
          <a:p>
            <a:pPr marL="684213" lvl="1" indent="-227013"/>
            <a:endParaRPr lang="en-US" altLang="en-US"/>
          </a:p>
        </p:txBody>
      </p:sp>
    </p:spTree>
    <p:extLst>
      <p:ext uri="{BB962C8B-B14F-4D97-AF65-F5344CB8AC3E}">
        <p14:creationId xmlns:p14="http://schemas.microsoft.com/office/powerpoint/2010/main" val="3436552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730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1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6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For financial eligibility factors, there are a lot of numbers involved, Pro Seniors’ website keeps track of those numbers.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668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83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944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373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697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175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038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120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8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373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59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389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741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66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558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5160:1-6-01.1(A)(1), (18)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200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5160:1-6-06.5 Medicaid: restricted </a:t>
            </a:r>
            <a:r>
              <a:rPr lang="en-US" dirty="0" err="1"/>
              <a:t>medicaid</a:t>
            </a:r>
            <a:r>
              <a:rPr lang="en-US" dirty="0"/>
              <a:t> coverage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627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5160:1-6-06.5 Medicaid: restricted </a:t>
            </a:r>
            <a:r>
              <a:rPr lang="en-US" dirty="0" err="1"/>
              <a:t>medicaid</a:t>
            </a:r>
            <a:r>
              <a:rPr lang="en-US" dirty="0"/>
              <a:t> coverage period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6431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5160:1-6-06.5 Medicaid: restricted </a:t>
            </a:r>
            <a:r>
              <a:rPr lang="en-US" dirty="0" err="1"/>
              <a:t>medicaid</a:t>
            </a:r>
            <a:r>
              <a:rPr lang="en-US" dirty="0"/>
              <a:t> coverage period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836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5160:1-6-06.5 Medicaid: restricted </a:t>
            </a:r>
            <a:r>
              <a:rPr lang="en-US" dirty="0" err="1"/>
              <a:t>medicaid</a:t>
            </a:r>
            <a:r>
              <a:rPr lang="en-US" dirty="0"/>
              <a:t> coverage period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465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5160:1-6-07(G)(6) Medicaid: post-eligibility treatment of income for individuals in medical institutions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854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3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73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17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981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2115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630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348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5160:1-6-06.1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075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87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5160:1-6-06(F)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93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5160:1-6-06(F)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2678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42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These numbers often change annually at different times of the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7270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4668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7005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 5160:1-6-06.6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919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 5160:1-6-06.6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517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 5160:1-6-06.6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635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 5160:1-6-06.6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301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1067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523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2042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76</a:t>
            </a:fld>
            <a:endParaRPr lang="en-US"/>
          </a:p>
        </p:txBody>
      </p:sp>
    </p:spTree>
    <p:extLst>
      <p:ext uri="{BB962C8B-B14F-4D97-AF65-F5344CB8AC3E}">
        <p14:creationId xmlns:p14="http://schemas.microsoft.com/office/powerpoint/2010/main" val="363923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Institutional Medicaid is something more and more people will need as the population ages</a:t>
            </a:r>
          </a:p>
          <a:p>
            <a:pPr marL="171450" indent="-171450">
              <a:buFontTx/>
              <a:buChar char="-"/>
            </a:pPr>
            <a:r>
              <a:rPr lang="en-US" dirty="0"/>
              <a:t>Many applicants may have never encountered applying for public benefits before, as even for those with large savings, institutional Medicaid is more likely to be needed</a:t>
            </a:r>
          </a:p>
          <a:p>
            <a:pPr marL="171450" indent="-171450">
              <a:buFontTx/>
              <a:buChar char="-"/>
            </a:pPr>
            <a:r>
              <a:rPr lang="en-US" dirty="0"/>
              <a:t>Income eligibility used to be less of a concern before the 1634 conversion in 2016, when applicants could use medical bills to spend down their income to qualify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884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77</a:t>
            </a:fld>
            <a:endParaRPr lang="en-US"/>
          </a:p>
        </p:txBody>
      </p:sp>
    </p:spTree>
    <p:extLst>
      <p:ext uri="{BB962C8B-B14F-4D97-AF65-F5344CB8AC3E}">
        <p14:creationId xmlns:p14="http://schemas.microsoft.com/office/powerpoint/2010/main" val="650986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78</a:t>
            </a:fld>
            <a:endParaRPr lang="en-US"/>
          </a:p>
        </p:txBody>
      </p:sp>
    </p:spTree>
    <p:extLst>
      <p:ext uri="{BB962C8B-B14F-4D97-AF65-F5344CB8AC3E}">
        <p14:creationId xmlns:p14="http://schemas.microsoft.com/office/powerpoint/2010/main" val="310273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Since the 1634 conversion, Medicaid’s financial eligibility mirrors that of SSI</a:t>
            </a:r>
          </a:p>
          <a:p>
            <a:pPr marL="171450" indent="-171450">
              <a:buFontTx/>
              <a:buChar char="-"/>
            </a:pPr>
            <a:r>
              <a:rPr lang="en-US" dirty="0"/>
              <a:t>SSI, the Supplemental Security Income program, is another needs based program that pays cash to people whose income are below a certain threshold.  The point of the program is to help them afford basic necessities.</a:t>
            </a:r>
          </a:p>
        </p:txBody>
      </p:sp>
      <p:sp>
        <p:nvSpPr>
          <p:cNvPr id="4" name="Slide Number Placeholder 3"/>
          <p:cNvSpPr>
            <a:spLocks noGrp="1"/>
          </p:cNvSpPr>
          <p:nvPr>
            <p:ph type="sldNum" sz="quarter" idx="5"/>
          </p:nvPr>
        </p:nvSpPr>
        <p:spPr/>
        <p:txBody>
          <a:bodyPr/>
          <a:lstStyle/>
          <a:p>
            <a:fld id="{08F8EB8E-7026-4ACF-B57D-C3E04C21C53C}" type="slidenum">
              <a:rPr lang="en-US" smtClean="0"/>
              <a:t>9</a:t>
            </a:fld>
            <a:endParaRPr lang="en-US"/>
          </a:p>
        </p:txBody>
      </p:sp>
    </p:spTree>
    <p:extLst>
      <p:ext uri="{BB962C8B-B14F-4D97-AF65-F5344CB8AC3E}">
        <p14:creationId xmlns:p14="http://schemas.microsoft.com/office/powerpoint/2010/main" val="151704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a:t>
            </a:fld>
            <a:endParaRPr lang="en-US"/>
          </a:p>
        </p:txBody>
      </p:sp>
    </p:spTree>
    <p:extLst>
      <p:ext uri="{BB962C8B-B14F-4D97-AF65-F5344CB8AC3E}">
        <p14:creationId xmlns:p14="http://schemas.microsoft.com/office/powerpoint/2010/main" val="240755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16296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80466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1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67957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49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26665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37276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4080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83342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05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Tree>
    <p:extLst>
      <p:ext uri="{BB962C8B-B14F-4D97-AF65-F5344CB8AC3E}">
        <p14:creationId xmlns:p14="http://schemas.microsoft.com/office/powerpoint/2010/main" val="128128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36626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tags" Target="../tags/tag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469242510"/>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7" name="Object 6" hidden="1"/>
                      <p:cNvPicPr/>
                      <p:nvPr/>
                    </p:nvPicPr>
                    <p:blipFill>
                      <a:blip r:embed="rId8"/>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247418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7" name="Object 6"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0701019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40588667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www.proseniors.org/legal-services/hrap/"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4D17-31E3-E2F4-A34D-368D80D72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66448-7C13-F22C-59B4-B4B6A15DAD97}"/>
              </a:ext>
            </a:extLst>
          </p:cNvPr>
          <p:cNvSpPr>
            <a:spLocks noGrp="1"/>
          </p:cNvSpPr>
          <p:nvPr>
            <p:ph type="ctrTitle"/>
          </p:nvPr>
        </p:nvSpPr>
        <p:spPr>
          <a:xfrm>
            <a:off x="2260600" y="1757076"/>
            <a:ext cx="7772400" cy="1828800"/>
          </a:xfrm>
        </p:spPr>
        <p:txBody>
          <a:bodyPr/>
          <a:lstStyle/>
          <a:p>
            <a:r>
              <a:rPr lang="en-US" sz="5400" dirty="0">
                <a:solidFill>
                  <a:srgbClr val="2A547F"/>
                </a:solidFill>
              </a:rPr>
              <a:t>Institutional Medicaid</a:t>
            </a:r>
            <a:br>
              <a:rPr lang="en-US" sz="5400" dirty="0">
                <a:solidFill>
                  <a:srgbClr val="2A547F"/>
                </a:solidFill>
              </a:rPr>
            </a:br>
            <a:r>
              <a:rPr lang="en-US" sz="5400" dirty="0">
                <a:solidFill>
                  <a:srgbClr val="2A547F"/>
                </a:solidFill>
              </a:rPr>
              <a:t>Financial Eligibility</a:t>
            </a:r>
            <a:br>
              <a:rPr lang="en-US" sz="5400" dirty="0">
                <a:solidFill>
                  <a:srgbClr val="2A547F"/>
                </a:solidFill>
              </a:rPr>
            </a:br>
            <a:r>
              <a:rPr lang="en-US" sz="5400" dirty="0">
                <a:solidFill>
                  <a:srgbClr val="2A547F"/>
                </a:solidFill>
              </a:rPr>
              <a:t>Part 2</a:t>
            </a:r>
          </a:p>
        </p:txBody>
      </p:sp>
      <p:sp>
        <p:nvSpPr>
          <p:cNvPr id="3" name="Subtitle 2">
            <a:extLst>
              <a:ext uri="{FF2B5EF4-FFF2-40B4-BE49-F238E27FC236}">
                <a16:creationId xmlns:a16="http://schemas.microsoft.com/office/drawing/2014/main" id="{8189B777-2D7A-B6DA-5E96-4859AF18100E}"/>
              </a:ext>
            </a:extLst>
          </p:cNvPr>
          <p:cNvSpPr>
            <a:spLocks noGrp="1"/>
          </p:cNvSpPr>
          <p:nvPr>
            <p:ph type="subTitle" idx="1"/>
          </p:nvPr>
        </p:nvSpPr>
        <p:spPr>
          <a:xfrm>
            <a:off x="1422400" y="4473702"/>
            <a:ext cx="9448800" cy="784098"/>
          </a:xfrm>
        </p:spPr>
        <p:txBody>
          <a:bodyPr/>
          <a:lstStyle/>
          <a:p>
            <a:r>
              <a:rPr lang="en-US">
                <a:solidFill>
                  <a:schemeClr val="tx1"/>
                </a:solidFill>
              </a:rPr>
              <a:t>March 22, </a:t>
            </a:r>
            <a:r>
              <a:rPr lang="en-US" dirty="0">
                <a:solidFill>
                  <a:schemeClr val="tx1"/>
                </a:solidFill>
              </a:rPr>
              <a:t>2024</a:t>
            </a:r>
          </a:p>
          <a:p>
            <a:endParaRPr lang="en-US" dirty="0"/>
          </a:p>
        </p:txBody>
      </p:sp>
      <p:sp>
        <p:nvSpPr>
          <p:cNvPr id="4" name="Footer Placeholder 6">
            <a:extLst>
              <a:ext uri="{FF2B5EF4-FFF2-40B4-BE49-F238E27FC236}">
                <a16:creationId xmlns:a16="http://schemas.microsoft.com/office/drawing/2014/main" id="{DDABDF3D-493E-660F-48E7-9E75EAE273CE}"/>
              </a:ext>
            </a:extLst>
          </p:cNvPr>
          <p:cNvSpPr>
            <a:spLocks noGrp="1"/>
          </p:cNvSpPr>
          <p:nvPr>
            <p:ph type="ftr" sz="quarter" idx="3"/>
          </p:nvPr>
        </p:nvSpPr>
        <p:spPr>
          <a:xfrm>
            <a:off x="4648200" y="63922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rPr>
              <a:t>© March, 2024 by Pro Seniors, Inc.</a:t>
            </a:r>
          </a:p>
        </p:txBody>
      </p:sp>
      <p:pic>
        <p:nvPicPr>
          <p:cNvPr id="9" name="Picture 8" descr="A logo for a charity&#10;&#10;AI-generated content may be incorrect.">
            <a:extLst>
              <a:ext uri="{FF2B5EF4-FFF2-40B4-BE49-F238E27FC236}">
                <a16:creationId xmlns:a16="http://schemas.microsoft.com/office/drawing/2014/main" id="{E2579E95-C8DF-F32B-352F-E174E8F24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081" y="5490897"/>
            <a:ext cx="1614896" cy="668303"/>
          </a:xfrm>
          <a:prstGeom prst="rect">
            <a:avLst/>
          </a:prstGeom>
        </p:spPr>
      </p:pic>
      <p:pic>
        <p:nvPicPr>
          <p:cNvPr id="6" name="Picture 5">
            <a:extLst>
              <a:ext uri="{FF2B5EF4-FFF2-40B4-BE49-F238E27FC236}">
                <a16:creationId xmlns:a16="http://schemas.microsoft.com/office/drawing/2014/main" id="{C20AA412-47BB-580D-1E89-883361F99941}"/>
              </a:ext>
            </a:extLst>
          </p:cNvPr>
          <p:cNvPicPr>
            <a:picLocks noChangeAspect="1"/>
          </p:cNvPicPr>
          <p:nvPr/>
        </p:nvPicPr>
        <p:blipFill>
          <a:blip r:embed="rId4"/>
          <a:stretch>
            <a:fillRect/>
          </a:stretch>
        </p:blipFill>
        <p:spPr>
          <a:xfrm>
            <a:off x="675496" y="783566"/>
            <a:ext cx="1493808" cy="1493808"/>
          </a:xfrm>
          <a:prstGeom prst="rect">
            <a:avLst/>
          </a:prstGeom>
        </p:spPr>
      </p:pic>
      <p:pic>
        <p:nvPicPr>
          <p:cNvPr id="8" name="Picture 7">
            <a:extLst>
              <a:ext uri="{FF2B5EF4-FFF2-40B4-BE49-F238E27FC236}">
                <a16:creationId xmlns:a16="http://schemas.microsoft.com/office/drawing/2014/main" id="{5F1D6379-6C10-5451-5DD1-860F1D37D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6950" y="4648490"/>
            <a:ext cx="1300828" cy="1451718"/>
          </a:xfrm>
          <a:prstGeom prst="rect">
            <a:avLst/>
          </a:prstGeom>
        </p:spPr>
      </p:pic>
      <p:pic>
        <p:nvPicPr>
          <p:cNvPr id="10" name="Picture 9">
            <a:extLst>
              <a:ext uri="{FF2B5EF4-FFF2-40B4-BE49-F238E27FC236}">
                <a16:creationId xmlns:a16="http://schemas.microsoft.com/office/drawing/2014/main" id="{F27DB57B-7291-BF13-0542-9E0967AFE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7139" y="5496570"/>
            <a:ext cx="3073719" cy="733502"/>
          </a:xfrm>
          <a:prstGeom prst="rect">
            <a:avLst/>
          </a:prstGeom>
        </p:spPr>
      </p:pic>
      <p:pic>
        <p:nvPicPr>
          <p:cNvPr id="12" name="Picture 11" descr="A logo with colorful lines&#10;&#10;AI-generated content may be incorrect.">
            <a:extLst>
              <a:ext uri="{FF2B5EF4-FFF2-40B4-BE49-F238E27FC236}">
                <a16:creationId xmlns:a16="http://schemas.microsoft.com/office/drawing/2014/main" id="{937A9DAD-5D0F-FB35-CCA4-87F523C419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971" y="4908011"/>
            <a:ext cx="1463190" cy="1237615"/>
          </a:xfrm>
          <a:prstGeom prst="rect">
            <a:avLst/>
          </a:prstGeom>
        </p:spPr>
      </p:pic>
    </p:spTree>
    <p:extLst>
      <p:ext uri="{BB962C8B-B14F-4D97-AF65-F5344CB8AC3E}">
        <p14:creationId xmlns:p14="http://schemas.microsoft.com/office/powerpoint/2010/main" val="180780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95300"/>
            <a:ext cx="9144000" cy="685800"/>
          </a:xfrm>
        </p:spPr>
        <p:txBody>
          <a:bodyPr/>
          <a:lstStyle/>
          <a:p>
            <a:r>
              <a:rPr lang="en-US" sz="3200" dirty="0"/>
              <a:t>Qualified Income Trust</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10</a:t>
            </a:fld>
            <a:endParaRPr lang="en-US" dirty="0"/>
          </a:p>
        </p:txBody>
      </p:sp>
      <p:sp>
        <p:nvSpPr>
          <p:cNvPr id="4" name="Content Placeholder 3"/>
          <p:cNvSpPr>
            <a:spLocks noGrp="1"/>
          </p:cNvSpPr>
          <p:nvPr>
            <p:ph idx="1"/>
          </p:nvPr>
        </p:nvSpPr>
        <p:spPr>
          <a:xfrm>
            <a:off x="533400" y="1447800"/>
            <a:ext cx="11049000" cy="4800600"/>
          </a:xfrm>
        </p:spPr>
        <p:txBody>
          <a:bodyPr/>
          <a:lstStyle/>
          <a:p>
            <a:pPr marL="0" indent="0">
              <a:spcBef>
                <a:spcPts val="600"/>
              </a:spcBef>
              <a:spcAft>
                <a:spcPts val="600"/>
              </a:spcAft>
              <a:buNone/>
            </a:pPr>
            <a:r>
              <a:rPr lang="en-US" dirty="0"/>
              <a:t>Individuals </a:t>
            </a:r>
            <a:r>
              <a:rPr lang="en-US" b="1" dirty="0">
                <a:solidFill>
                  <a:srgbClr val="2582AB"/>
                </a:solidFill>
              </a:rPr>
              <a:t>receiving long-term care services </a:t>
            </a:r>
            <a:r>
              <a:rPr lang="en-US" dirty="0"/>
              <a:t>with an income over 300% SSI ($2,829 in 2024) can only remain eligible for Medicaid by putting excess income into a </a:t>
            </a:r>
            <a:r>
              <a:rPr lang="en-US" u="sng" dirty="0"/>
              <a:t>Qualified Income Trust</a:t>
            </a:r>
            <a:r>
              <a:rPr lang="en-US" dirty="0"/>
              <a:t> (QIT), a.k.a. a Miller Trust.  </a:t>
            </a:r>
            <a:r>
              <a:rPr lang="en-US" i="1" dirty="0"/>
              <a:t>Miller v. Ibarra</a:t>
            </a:r>
            <a:r>
              <a:rPr lang="en-US" dirty="0"/>
              <a:t>, 746 F. Supp. 19 (D. Colo. 1990) and is specifically sanctioned by Congress in 42 U.S.C. § 1396p(d)(4)(B).</a:t>
            </a:r>
          </a:p>
        </p:txBody>
      </p:sp>
    </p:spTree>
    <p:extLst>
      <p:ext uri="{BB962C8B-B14F-4D97-AF65-F5344CB8AC3E}">
        <p14:creationId xmlns:p14="http://schemas.microsoft.com/office/powerpoint/2010/main" val="169481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Eligibility Income Calculations</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11</a:t>
            </a:fld>
            <a:endParaRPr lang="en-US" dirty="0"/>
          </a:p>
        </p:txBody>
      </p:sp>
      <p:sp>
        <p:nvSpPr>
          <p:cNvPr id="4" name="Content Placeholder 3"/>
          <p:cNvSpPr>
            <a:spLocks noGrp="1"/>
          </p:cNvSpPr>
          <p:nvPr>
            <p:ph idx="1"/>
          </p:nvPr>
        </p:nvSpPr>
        <p:spPr>
          <a:xfrm>
            <a:off x="711200" y="1524000"/>
            <a:ext cx="10947400" cy="4876800"/>
          </a:xfrm>
        </p:spPr>
        <p:txBody>
          <a:bodyPr/>
          <a:lstStyle/>
          <a:p>
            <a:pPr marL="0" indent="0">
              <a:buNone/>
            </a:pPr>
            <a:r>
              <a:rPr lang="en-US" dirty="0"/>
              <a:t> Applicant with QIT not eligible until QIT in place and funded.  (No retroactive coverage).  </a:t>
            </a:r>
          </a:p>
          <a:p>
            <a:pPr marL="0" indent="0">
              <a:buNone/>
            </a:pPr>
            <a:endParaRPr lang="en-US" dirty="0"/>
          </a:p>
          <a:p>
            <a:pPr marL="0" indent="0">
              <a:buNone/>
            </a:pPr>
            <a:r>
              <a:rPr lang="en-US" dirty="0"/>
              <a:t>Once applicant is income eligible, then consider income to determine patient liability.</a:t>
            </a:r>
          </a:p>
          <a:p>
            <a:pPr marL="0" indent="0">
              <a:buNone/>
            </a:pPr>
            <a:endParaRPr lang="en-US" dirty="0"/>
          </a:p>
        </p:txBody>
      </p:sp>
    </p:spTree>
    <p:extLst>
      <p:ext uri="{BB962C8B-B14F-4D97-AF65-F5344CB8AC3E}">
        <p14:creationId xmlns:p14="http://schemas.microsoft.com/office/powerpoint/2010/main" val="42075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calculate Patient Liability?</a:t>
            </a:r>
          </a:p>
        </p:txBody>
      </p:sp>
      <p:sp>
        <p:nvSpPr>
          <p:cNvPr id="3" name="Slide Number Placeholder 2"/>
          <p:cNvSpPr>
            <a:spLocks noGrp="1"/>
          </p:cNvSpPr>
          <p:nvPr>
            <p:ph type="sldNum" sz="quarter" idx="4"/>
          </p:nvPr>
        </p:nvSpPr>
        <p:spPr/>
        <p:txBody>
          <a:bodyPr/>
          <a:lstStyle/>
          <a:p>
            <a:fld id="{612C9336-A718-4A9C-A61A-5379812194CD}" type="slidenum">
              <a:rPr lang="en-US" smtClean="0"/>
              <a:t>12</a:t>
            </a:fld>
            <a:endParaRPr lang="en-US"/>
          </a:p>
        </p:txBody>
      </p:sp>
      <p:sp>
        <p:nvSpPr>
          <p:cNvPr id="4" name="Rectangle 3"/>
          <p:cNvSpPr txBox="1">
            <a:spLocks noChangeArrowheads="1"/>
          </p:cNvSpPr>
          <p:nvPr/>
        </p:nvSpPr>
        <p:spPr>
          <a:xfrm>
            <a:off x="990600" y="1219200"/>
            <a:ext cx="10439400" cy="5486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pPr>
            <a:r>
              <a:rPr lang="en-US" sz="2000" dirty="0"/>
              <a:t>Gross Income</a:t>
            </a:r>
          </a:p>
          <a:p>
            <a:pPr>
              <a:spcBef>
                <a:spcPts val="600"/>
              </a:spcBef>
              <a:spcAft>
                <a:spcPts val="1200"/>
              </a:spcAft>
            </a:pPr>
            <a:r>
              <a:rPr lang="en-US" sz="2000" dirty="0"/>
              <a:t>Minus excluded income</a:t>
            </a:r>
          </a:p>
          <a:p>
            <a:pPr>
              <a:spcBef>
                <a:spcPts val="600"/>
              </a:spcBef>
              <a:spcAft>
                <a:spcPts val="1200"/>
              </a:spcAft>
            </a:pPr>
            <a:r>
              <a:rPr lang="en-US" sz="2000" dirty="0"/>
              <a:t>Minus PNA (Personal Needs Allowance) ($50, SIMNA $1839(PASSPORT) or ALMNA $943(Assisted Living Waiver))</a:t>
            </a:r>
          </a:p>
          <a:p>
            <a:pPr>
              <a:spcBef>
                <a:spcPts val="600"/>
              </a:spcBef>
              <a:spcAft>
                <a:spcPts val="1200"/>
              </a:spcAft>
            </a:pPr>
            <a:r>
              <a:rPr lang="en-US" sz="2000" dirty="0"/>
              <a:t>Minus MIA for Community Spouse</a:t>
            </a:r>
          </a:p>
          <a:p>
            <a:pPr>
              <a:spcBef>
                <a:spcPts val="600"/>
              </a:spcBef>
              <a:spcAft>
                <a:spcPts val="1200"/>
              </a:spcAft>
            </a:pPr>
            <a:r>
              <a:rPr lang="en-US" sz="2000" dirty="0"/>
              <a:t>Minus FA or FMNA for dependent family members</a:t>
            </a:r>
          </a:p>
          <a:p>
            <a:pPr>
              <a:spcBef>
                <a:spcPts val="600"/>
              </a:spcBef>
              <a:spcAft>
                <a:spcPts val="1200"/>
              </a:spcAft>
            </a:pPr>
            <a:r>
              <a:rPr lang="en-US" sz="2000" dirty="0"/>
              <a:t>Minus Health Insurance Premiums, copayments, deductible and co-insurance for IS, CS, and IS’ minor or disabled child</a:t>
            </a:r>
          </a:p>
          <a:p>
            <a:pPr>
              <a:spcBef>
                <a:spcPts val="600"/>
              </a:spcBef>
              <a:spcAft>
                <a:spcPts val="1200"/>
              </a:spcAft>
            </a:pPr>
            <a:r>
              <a:rPr lang="en-US" sz="2000" dirty="0"/>
              <a:t>Minus Past Unpaid Medical Expenses</a:t>
            </a:r>
          </a:p>
          <a:p>
            <a:pPr>
              <a:spcBef>
                <a:spcPts val="600"/>
              </a:spcBef>
              <a:spcAft>
                <a:spcPts val="1200"/>
              </a:spcAft>
            </a:pPr>
            <a:r>
              <a:rPr lang="en-US" sz="2000" dirty="0"/>
              <a:t>Minus QIT bank fees of up to $15 per month </a:t>
            </a:r>
          </a:p>
          <a:p>
            <a:pPr>
              <a:spcBef>
                <a:spcPts val="600"/>
              </a:spcBef>
              <a:spcAft>
                <a:spcPts val="1200"/>
              </a:spcAft>
            </a:pPr>
            <a:r>
              <a:rPr lang="en-US" sz="2000" dirty="0"/>
              <a:t>= Patient Liability  </a:t>
            </a:r>
          </a:p>
        </p:txBody>
      </p:sp>
    </p:spTree>
    <p:extLst>
      <p:ext uri="{BB962C8B-B14F-4D97-AF65-F5344CB8AC3E}">
        <p14:creationId xmlns:p14="http://schemas.microsoft.com/office/powerpoint/2010/main" val="36824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4EFE-C4EE-EF2C-E53B-AC5A6EAB9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2A94A-D2F2-B580-A6DF-B03EAED80469}"/>
              </a:ext>
            </a:extLst>
          </p:cNvPr>
          <p:cNvSpPr>
            <a:spLocks noGrp="1"/>
          </p:cNvSpPr>
          <p:nvPr>
            <p:ph type="title"/>
          </p:nvPr>
        </p:nvSpPr>
        <p:spPr/>
        <p:txBody>
          <a:bodyPr/>
          <a:lstStyle/>
          <a:p>
            <a:r>
              <a:rPr lang="en-US" dirty="0"/>
              <a:t>Monthly Income Allowance (MIA)</a:t>
            </a:r>
          </a:p>
        </p:txBody>
      </p:sp>
      <p:sp>
        <p:nvSpPr>
          <p:cNvPr id="3" name="Slide Number Placeholder 2">
            <a:extLst>
              <a:ext uri="{FF2B5EF4-FFF2-40B4-BE49-F238E27FC236}">
                <a16:creationId xmlns:a16="http://schemas.microsoft.com/office/drawing/2014/main" id="{3F8EA9F6-53BF-EC90-7B56-9F1D5E7A6CDF}"/>
              </a:ext>
            </a:extLst>
          </p:cNvPr>
          <p:cNvSpPr>
            <a:spLocks noGrp="1"/>
          </p:cNvSpPr>
          <p:nvPr>
            <p:ph type="sldNum" sz="quarter" idx="4"/>
          </p:nvPr>
        </p:nvSpPr>
        <p:spPr/>
        <p:txBody>
          <a:bodyPr/>
          <a:lstStyle/>
          <a:p>
            <a:fld id="{612C9336-A718-4A9C-A61A-5379812194CD}" type="slidenum">
              <a:rPr lang="en-US" smtClean="0"/>
              <a:t>13</a:t>
            </a:fld>
            <a:endParaRPr lang="en-US"/>
          </a:p>
        </p:txBody>
      </p:sp>
      <p:sp>
        <p:nvSpPr>
          <p:cNvPr id="4" name="Rectangle 3">
            <a:extLst>
              <a:ext uri="{FF2B5EF4-FFF2-40B4-BE49-F238E27FC236}">
                <a16:creationId xmlns:a16="http://schemas.microsoft.com/office/drawing/2014/main" id="{3A440DFE-F6CC-3195-96D8-C12B34D09897}"/>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t>MMMNA standard of $2,465 (7/1/23) </a:t>
            </a:r>
          </a:p>
          <a:p>
            <a:pPr>
              <a:lnSpc>
                <a:spcPct val="90000"/>
              </a:lnSpc>
            </a:pPr>
            <a:r>
              <a:rPr lang="en-US" dirty="0"/>
              <a:t>Add Excess Shelter Allowance (ESA)</a:t>
            </a:r>
          </a:p>
          <a:p>
            <a:pPr>
              <a:lnSpc>
                <a:spcPct val="90000"/>
              </a:lnSpc>
            </a:pPr>
            <a:r>
              <a:rPr lang="en-US" dirty="0"/>
              <a:t>Compare to MMMNA cap of $3,858.50 (eff. 1/1/24) and use the smaller.  If actual is higher can request an administrative hearing for extraordinary circumstances.</a:t>
            </a:r>
          </a:p>
          <a:p>
            <a:pPr>
              <a:lnSpc>
                <a:spcPct val="90000"/>
              </a:lnSpc>
            </a:pPr>
            <a:r>
              <a:rPr lang="en-US" dirty="0"/>
              <a:t>Then subtract CS’s income</a:t>
            </a:r>
          </a:p>
          <a:p>
            <a:pPr>
              <a:lnSpc>
                <a:spcPct val="90000"/>
              </a:lnSpc>
            </a:pPr>
            <a:r>
              <a:rPr lang="en-US" dirty="0"/>
              <a:t>= MIA</a:t>
            </a:r>
          </a:p>
        </p:txBody>
      </p:sp>
    </p:spTree>
    <p:extLst>
      <p:ext uri="{BB962C8B-B14F-4D97-AF65-F5344CB8AC3E}">
        <p14:creationId xmlns:p14="http://schemas.microsoft.com/office/powerpoint/2010/main" val="33679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76BC-6EE4-C938-820E-67314F9E2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94FAE-9ACB-1941-7913-3CC336992EF3}"/>
              </a:ext>
            </a:extLst>
          </p:cNvPr>
          <p:cNvSpPr>
            <a:spLocks noGrp="1"/>
          </p:cNvSpPr>
          <p:nvPr>
            <p:ph type="title"/>
          </p:nvPr>
        </p:nvSpPr>
        <p:spPr/>
        <p:txBody>
          <a:bodyPr/>
          <a:lstStyle/>
          <a:p>
            <a:r>
              <a:rPr lang="en-US" dirty="0"/>
              <a:t>Excess Shelter Allowance (ESA)</a:t>
            </a:r>
          </a:p>
        </p:txBody>
      </p:sp>
      <p:sp>
        <p:nvSpPr>
          <p:cNvPr id="3" name="Slide Number Placeholder 2">
            <a:extLst>
              <a:ext uri="{FF2B5EF4-FFF2-40B4-BE49-F238E27FC236}">
                <a16:creationId xmlns:a16="http://schemas.microsoft.com/office/drawing/2014/main" id="{C2C4863E-5879-CDC0-35F6-8C6FB992A18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5CD85CBF-2132-33C3-73CF-A72F40036BB9}"/>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arenR"/>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Tota</a:t>
            </a:r>
            <a:r>
              <a:rPr lang="en-US" dirty="0">
                <a:solidFill>
                  <a:prstClr val="black"/>
                </a:solidFill>
                <a:latin typeface="Calibri"/>
              </a:rPr>
              <a:t>l CS’ expenses for principal residence (mortgage, rent, property taxes, homeowner’s insurance, HOA fees, etc.)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Add standard</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Utility Allowance $724 (eff. 10/1/23)</a:t>
            </a:r>
            <a:r>
              <a:rPr kumimoji="0" lang="en-US" sz="3200" b="0" i="0" u="none" strike="noStrike" kern="1200" cap="none" spc="0" normalizeH="0" noProof="0" dirty="0">
                <a:ln>
                  <a:noFill/>
                </a:ln>
                <a:solidFill>
                  <a:prstClr val="black"/>
                </a:solidFill>
                <a:effectLst/>
                <a:uLnTx/>
                <a:uFillTx/>
                <a:latin typeface="Calibri"/>
                <a:ea typeface="+mn-ea"/>
                <a:cs typeface="+mn-cs"/>
              </a:rPr>
              <a:t> </a:t>
            </a:r>
            <a:r>
              <a:rPr lang="en-US" dirty="0">
                <a:solidFill>
                  <a:prstClr val="black"/>
                </a:solidFill>
              </a:rPr>
              <a:t>if spouse pays for gas, electric, coal, wood, oil, water, sewage, or telephone service for the residence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Subtract the ESA standard </a:t>
            </a:r>
            <a:r>
              <a:rPr lang="en-US" dirty="0">
                <a:solidFill>
                  <a:prstClr val="black"/>
                </a:solidFill>
              </a:rPr>
              <a:t>of $739.50 (eff. 7/1/23)</a:t>
            </a: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 ESA</a:t>
            </a:r>
          </a:p>
        </p:txBody>
      </p:sp>
    </p:spTree>
    <p:extLst>
      <p:ext uri="{BB962C8B-B14F-4D97-AF65-F5344CB8AC3E}">
        <p14:creationId xmlns:p14="http://schemas.microsoft.com/office/powerpoint/2010/main" val="157522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15</a:t>
            </a:fld>
            <a:endParaRPr lang="en-US"/>
          </a:p>
        </p:txBody>
      </p:sp>
      <p:sp>
        <p:nvSpPr>
          <p:cNvPr id="4" name="Rectangle 3"/>
          <p:cNvSpPr txBox="1">
            <a:spLocks noChangeArrowheads="1"/>
          </p:cNvSpPr>
          <p:nvPr/>
        </p:nvSpPr>
        <p:spPr>
          <a:xfrm>
            <a:off x="1219200" y="2133600"/>
            <a:ext cx="9906000" cy="3048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The IS must meet financial thresholds to qualify.  </a:t>
            </a:r>
          </a:p>
          <a:p>
            <a:pPr lvl="1">
              <a:lnSpc>
                <a:spcPct val="90000"/>
              </a:lnSpc>
              <a:spcAft>
                <a:spcPts val="3000"/>
              </a:spcAft>
            </a:pPr>
            <a:r>
              <a:rPr lang="en-US" dirty="0"/>
              <a:t>Income Eligible </a:t>
            </a:r>
          </a:p>
          <a:p>
            <a:pPr lvl="1">
              <a:lnSpc>
                <a:spcPct val="90000"/>
              </a:lnSpc>
              <a:spcAft>
                <a:spcPts val="3000"/>
              </a:spcAft>
            </a:pPr>
            <a:r>
              <a:rPr lang="en-US" b="1" dirty="0"/>
              <a:t>Resource Eligible  </a:t>
            </a:r>
          </a:p>
          <a:p>
            <a:pPr marL="457200" lvl="1" indent="0">
              <a:lnSpc>
                <a:spcPct val="90000"/>
              </a:lnSpc>
              <a:spcAft>
                <a:spcPts val="3000"/>
              </a:spcAft>
              <a:buNone/>
            </a:pPr>
            <a:endParaRPr lang="en-US" dirty="0"/>
          </a:p>
        </p:txBody>
      </p:sp>
    </p:spTree>
    <p:extLst>
      <p:ext uri="{BB962C8B-B14F-4D97-AF65-F5344CB8AC3E}">
        <p14:creationId xmlns:p14="http://schemas.microsoft.com/office/powerpoint/2010/main" val="22196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16</a:t>
            </a:fld>
            <a:endParaRPr lang="en-US"/>
          </a:p>
        </p:txBody>
      </p:sp>
      <p:sp>
        <p:nvSpPr>
          <p:cNvPr id="4" name="Rectangle 3"/>
          <p:cNvSpPr txBox="1">
            <a:spLocks noChangeArrowheads="1"/>
          </p:cNvSpPr>
          <p:nvPr/>
        </p:nvSpPr>
        <p:spPr>
          <a:xfrm>
            <a:off x="914400" y="1699891"/>
            <a:ext cx="10363200" cy="4343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Resource Assessment, then  </a:t>
            </a:r>
          </a:p>
          <a:p>
            <a:pPr>
              <a:lnSpc>
                <a:spcPct val="90000"/>
              </a:lnSpc>
              <a:spcAft>
                <a:spcPts val="3000"/>
              </a:spcAft>
            </a:pPr>
            <a:r>
              <a:rPr lang="en-US" dirty="0"/>
              <a:t>Resource Allocation, if applicant is married</a:t>
            </a:r>
          </a:p>
          <a:p>
            <a:pPr>
              <a:lnSpc>
                <a:spcPct val="90000"/>
              </a:lnSpc>
              <a:spcAft>
                <a:spcPts val="3000"/>
              </a:spcAft>
            </a:pPr>
            <a:r>
              <a:rPr lang="en-US" dirty="0"/>
              <a:t>Resource Spend-Down, if resources allocated to the IS exceed </a:t>
            </a:r>
            <a:r>
              <a:rPr lang="en-US" b="1" dirty="0"/>
              <a:t>$2,000</a:t>
            </a:r>
            <a:endParaRPr lang="en-US" dirty="0"/>
          </a:p>
          <a:p>
            <a:pPr>
              <a:lnSpc>
                <a:spcPct val="90000"/>
              </a:lnSpc>
              <a:spcAft>
                <a:spcPts val="3000"/>
              </a:spcAft>
            </a:pPr>
            <a:r>
              <a:rPr lang="en-US" dirty="0"/>
              <a:t>Resource Eligible once resources allocated to the IS are equal to or less than </a:t>
            </a:r>
            <a:r>
              <a:rPr lang="en-US" b="1" dirty="0"/>
              <a:t>$2,000</a:t>
            </a:r>
            <a:endParaRPr lang="en-US" dirty="0"/>
          </a:p>
          <a:p>
            <a:pPr>
              <a:lnSpc>
                <a:spcPct val="90000"/>
              </a:lnSpc>
              <a:spcAft>
                <a:spcPts val="3000"/>
              </a:spcAft>
            </a:pPr>
            <a:endParaRPr lang="en-US" dirty="0"/>
          </a:p>
        </p:txBody>
      </p:sp>
    </p:spTree>
    <p:extLst>
      <p:ext uri="{BB962C8B-B14F-4D97-AF65-F5344CB8AC3E}">
        <p14:creationId xmlns:p14="http://schemas.microsoft.com/office/powerpoint/2010/main" val="36125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1.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Snapshot Date; Begin Resource Assessment</a:t>
            </a:r>
          </a:p>
        </p:txBody>
      </p:sp>
      <p:sp>
        <p:nvSpPr>
          <p:cNvPr id="59" name="Rectangle 58"/>
          <p:cNvSpPr/>
          <p:nvPr/>
        </p:nvSpPr>
        <p:spPr>
          <a:xfrm>
            <a:off x="4444321"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2.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List All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59"/>
          <p:cNvSpPr/>
          <p:nvPr/>
        </p:nvSpPr>
        <p:spPr>
          <a:xfrm>
            <a:off x="8649738"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4.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Non-Accessible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60"/>
          <p:cNvSpPr/>
          <p:nvPr/>
        </p:nvSpPr>
        <p:spPr>
          <a:xfrm>
            <a:off x="652349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3.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61"/>
          <p:cNvSpPr/>
          <p:nvPr/>
        </p:nvSpPr>
        <p:spPr>
          <a:xfrm>
            <a:off x="2339556" y="4709833"/>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5.</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Finalize Resource Assessment</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6.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Spend-Down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8.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Medicaid Eligible</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6318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838200" y="2538222"/>
            <a:ext cx="10515600" cy="4243578"/>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Excluded Resources Summary</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Automobile</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Household Goods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Burial Spaces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Prepaid Burial Contracts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Life Insurance- face value less than $1500</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The Home</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Property listed for sale at </a:t>
            </a:r>
            <a:r>
              <a:rPr kumimoji="0" lang="en-US" sz="2400" b="0" i="0" u="none" strike="noStrike" kern="1200" cap="none" spc="0" normalizeH="0" baseline="0" noProof="0" dirty="0" err="1">
                <a:ln>
                  <a:noFill/>
                </a:ln>
                <a:solidFill>
                  <a:srgbClr val="000000"/>
                </a:solidFill>
                <a:effectLst/>
                <a:uLnTx/>
                <a:uFillTx/>
                <a:latin typeface="Arial"/>
                <a:ea typeface="Calibri"/>
                <a:cs typeface="+mn-cs"/>
              </a:rPr>
              <a:t>fmv</a:t>
            </a:r>
            <a:r>
              <a:rPr kumimoji="0" lang="en-US" sz="2400" b="0" i="0" u="none" strike="noStrike" kern="1200" cap="none" spc="0" normalizeH="0" baseline="0" noProof="0" dirty="0">
                <a:ln>
                  <a:noFill/>
                </a:ln>
                <a:solidFill>
                  <a:srgbClr val="000000"/>
                </a:solidFill>
                <a:effectLst/>
                <a:uLnTx/>
                <a:uFillTx/>
                <a:latin typeface="Arial"/>
                <a:ea typeface="Calibri"/>
                <a:cs typeface="+mn-cs"/>
              </a:rPr>
              <a:t>.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Long term Care insurance payments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100" b="0" i="0" u="none" strike="noStrike" kern="1200" cap="none" spc="0" normalizeH="0" baseline="0" noProof="0" dirty="0">
              <a:ln>
                <a:noFill/>
              </a:ln>
              <a:solidFill>
                <a:prstClr val="black"/>
              </a:solidFill>
              <a:effectLst/>
              <a:uLnTx/>
              <a:uFillTx/>
              <a:latin typeface="Calibri"/>
              <a:ea typeface="Calibri"/>
              <a:cs typeface="+mn-cs"/>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0078905"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9609383"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flipV="1">
            <a:off x="9842100" y="926905"/>
            <a:ext cx="243763" cy="2975"/>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6111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6" end="6"/>
                                            </p:txEl>
                                          </p:spTgt>
                                        </p:tgtEl>
                                        <p:attrNameLst>
                                          <p:attrName>style.visibility</p:attrName>
                                        </p:attrNameLst>
                                      </p:cBhvr>
                                      <p:to>
                                        <p:strVal val="visible"/>
                                      </p:to>
                                    </p:set>
                                    <p:animEffect transition="in" filter="fade">
                                      <p:cBhvr>
                                        <p:cTn id="42" dur="500"/>
                                        <p:tgtEl>
                                          <p:spTgt spid="27">
                                            <p:txEl>
                                              <p:pRg st="6" end="6"/>
                                            </p:txEl>
                                          </p:spTgt>
                                        </p:tgtEl>
                                      </p:cBhvr>
                                    </p:animEffect>
                                  </p:childTnLst>
                                  <p:subTnLst>
                                    <p:animClr clrSpc="rgb" dir="cw">
                                      <p:cBhvr override="childStyle">
                                        <p:cTn dur="1" fill="hold" display="0" masterRel="nextClick" afterEffect="1"/>
                                        <p:tgtEl>
                                          <p:spTgt spid="27">
                                            <p:txEl>
                                              <p:pRg st="6" end="6"/>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fade">
                                      <p:cBhvr>
                                        <p:cTn id="47" dur="500"/>
                                        <p:tgtEl>
                                          <p:spTgt spid="27">
                                            <p:txEl>
                                              <p:pRg st="7" end="7"/>
                                            </p:txEl>
                                          </p:spTgt>
                                        </p:tgtEl>
                                      </p:cBhvr>
                                    </p:animEffect>
                                  </p:childTnLst>
                                  <p:subTnLst>
                                    <p:animClr clrSpc="rgb" dir="cw">
                                      <p:cBhvr override="childStyle">
                                        <p:cTn dur="1" fill="hold" display="0" masterRel="nextClick" afterEffect="1"/>
                                        <p:tgtEl>
                                          <p:spTgt spid="27">
                                            <p:txEl>
                                              <p:pRg st="7" end="7"/>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xEl>
                                              <p:pRg st="8" end="8"/>
                                            </p:txEl>
                                          </p:spTgt>
                                        </p:tgtEl>
                                        <p:attrNameLst>
                                          <p:attrName>style.visibility</p:attrName>
                                        </p:attrNameLst>
                                      </p:cBhvr>
                                      <p:to>
                                        <p:strVal val="visible"/>
                                      </p:to>
                                    </p:set>
                                    <p:animEffect transition="in" filter="fade">
                                      <p:cBhvr>
                                        <p:cTn id="52" dur="500"/>
                                        <p:tgtEl>
                                          <p:spTgt spid="27">
                                            <p:txEl>
                                              <p:pRg st="8" end="8"/>
                                            </p:txEl>
                                          </p:spTgt>
                                        </p:tgtEl>
                                      </p:cBhvr>
                                    </p:animEffect>
                                  </p:childTnLst>
                                  <p:subTnLst>
                                    <p:animClr clrSpc="rgb" dir="cw">
                                      <p:cBhvr override="childStyle">
                                        <p:cTn dur="1" fill="hold" display="0" masterRel="nextClick" afterEffect="1"/>
                                        <p:tgtEl>
                                          <p:spTgt spid="27">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1.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Snapshot Date; Begin Resource Assessment</a:t>
            </a:r>
          </a:p>
        </p:txBody>
      </p:sp>
      <p:sp>
        <p:nvSpPr>
          <p:cNvPr id="59" name="Rectangle 58"/>
          <p:cNvSpPr/>
          <p:nvPr/>
        </p:nvSpPr>
        <p:spPr>
          <a:xfrm>
            <a:off x="4444321"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2.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List All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59"/>
          <p:cNvSpPr/>
          <p:nvPr/>
        </p:nvSpPr>
        <p:spPr>
          <a:xfrm>
            <a:off x="8631632"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4.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Non-Accessible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60"/>
          <p:cNvSpPr/>
          <p:nvPr/>
        </p:nvSpPr>
        <p:spPr>
          <a:xfrm>
            <a:off x="6524898"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3.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61"/>
          <p:cNvSpPr/>
          <p:nvPr/>
        </p:nvSpPr>
        <p:spPr>
          <a:xfrm>
            <a:off x="2339556" y="4709833"/>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5.</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Finalize Resource Assessment</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4444321" y="4709833"/>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6.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Spend-Down</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8.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Medicaid Eligible</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31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824590"/>
            <a:ext cx="11785600" cy="1400624"/>
          </a:xfrm>
        </p:spPr>
        <p:txBody>
          <a:bodyPr/>
          <a:lstStyle/>
          <a:p>
            <a:r>
              <a:rPr lang="en-US" dirty="0"/>
              <a:t>Institutional Medicaid</a:t>
            </a:r>
            <a:br>
              <a:rPr lang="en-US" dirty="0"/>
            </a:br>
            <a:r>
              <a:rPr lang="en-US" dirty="0"/>
              <a:t>Resources and Transfers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3"/>
          <p:cNvSpPr>
            <a:spLocks noChangeArrowheads="1"/>
          </p:cNvSpPr>
          <p:nvPr/>
        </p:nvSpPr>
        <p:spPr bwMode="auto">
          <a:xfrm>
            <a:off x="4267205" y="1143000"/>
            <a:ext cx="453352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3"/>
          <p:cNvSpPr>
            <a:spLocks noChangeArrowheads="1"/>
          </p:cNvSpPr>
          <p:nvPr/>
        </p:nvSpPr>
        <p:spPr bwMode="auto">
          <a:xfrm>
            <a:off x="6019800" y="1676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3"/>
          <p:cNvSpPr>
            <a:spLocks noChangeArrowheads="1"/>
          </p:cNvSpPr>
          <p:nvPr/>
        </p:nvSpPr>
        <p:spPr bwMode="auto">
          <a:xfrm>
            <a:off x="1898176" y="4683489"/>
            <a:ext cx="8610600" cy="18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ts val="400"/>
              </a:spcBef>
              <a:spcAft>
                <a:spcPts val="0"/>
              </a:spcAft>
              <a:buClr>
                <a:srgbClr val="09677B"/>
              </a:buClr>
              <a:buSzPct val="80000"/>
              <a:buFontTx/>
              <a:buNone/>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Pro Seniors, Inc.</a:t>
            </a:r>
          </a:p>
          <a:p>
            <a:pPr marL="342900" marR="0" lvl="0" indent="-342900" algn="ctr" defTabSz="914400" rtl="0" eaLnBrk="1" fontAlgn="auto" latinLnBrk="0" hangingPunct="1">
              <a:lnSpc>
                <a:spcPct val="100000"/>
              </a:lnSpc>
              <a:spcBef>
                <a:spcPts val="400"/>
              </a:spcBef>
              <a:spcAft>
                <a:spcPts val="0"/>
              </a:spcAft>
              <a:buClr>
                <a:srgbClr val="09677B"/>
              </a:buClr>
              <a:buSzPct val="80000"/>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7162 Reading Road, Suite 1150</a:t>
            </a:r>
          </a:p>
          <a:p>
            <a:pPr marL="342900" marR="0" lvl="0" indent="-342900" algn="ctr" defTabSz="914400" rtl="0" eaLnBrk="1" fontAlgn="auto" latinLnBrk="0" hangingPunct="1">
              <a:lnSpc>
                <a:spcPct val="100000"/>
              </a:lnSpc>
              <a:spcBef>
                <a:spcPts val="400"/>
              </a:spcBef>
              <a:spcAft>
                <a:spcPts val="0"/>
              </a:spcAft>
              <a:buClr>
                <a:srgbClr val="09677B"/>
              </a:buClr>
              <a:buSzPct val="80000"/>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Cincinnati, Ohio  45237</a:t>
            </a:r>
          </a:p>
          <a:p>
            <a:pPr marL="342900" marR="0" lvl="0" indent="-342900" algn="ctr" defTabSz="914400" rtl="0" eaLnBrk="1" fontAlgn="auto" latinLnBrk="0" hangingPunct="1">
              <a:lnSpc>
                <a:spcPct val="100000"/>
              </a:lnSpc>
              <a:spcBef>
                <a:spcPts val="400"/>
              </a:spcBef>
              <a:spcAft>
                <a:spcPts val="0"/>
              </a:spcAft>
              <a:buClr>
                <a:srgbClr val="09677B"/>
              </a:buClr>
              <a:buSzPct val="80000"/>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513-345-4160</a:t>
            </a:r>
          </a:p>
        </p:txBody>
      </p:sp>
      <p:cxnSp>
        <p:nvCxnSpPr>
          <p:cNvPr id="9" name="Straight Connector 2"/>
          <p:cNvCxnSpPr>
            <a:cxnSpLocks noChangeShapeType="1"/>
          </p:cNvCxnSpPr>
          <p:nvPr/>
        </p:nvCxnSpPr>
        <p:spPr bwMode="auto">
          <a:xfrm>
            <a:off x="2583976" y="4513444"/>
            <a:ext cx="72390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0" name="Rectangle 3"/>
          <p:cNvSpPr>
            <a:spLocks noChangeArrowheads="1"/>
          </p:cNvSpPr>
          <p:nvPr/>
        </p:nvSpPr>
        <p:spPr bwMode="auto">
          <a:xfrm>
            <a:off x="1714123" y="4110273"/>
            <a:ext cx="434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3"/>
          <p:cNvSpPr>
            <a:spLocks noChangeArrowheads="1"/>
          </p:cNvSpPr>
          <p:nvPr/>
        </p:nvSpPr>
        <p:spPr bwMode="auto">
          <a:xfrm>
            <a:off x="3771691" y="2409376"/>
            <a:ext cx="4573769" cy="140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Miriam H. Sheline</a:t>
            </a:r>
          </a:p>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Managing Attorney</a:t>
            </a:r>
          </a:p>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msheline@proseniors.org</a:t>
            </a:r>
          </a:p>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3"/>
          <p:cNvSpPr>
            <a:spLocks noChangeArrowheads="1"/>
          </p:cNvSpPr>
          <p:nvPr/>
        </p:nvSpPr>
        <p:spPr bwMode="auto">
          <a:xfrm>
            <a:off x="3749631" y="2866576"/>
            <a:ext cx="4533523" cy="1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
                <a:srgbClr val="09677B"/>
              </a:buClr>
              <a:buSzPct val="80000"/>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74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1676401" y="2538222"/>
            <a:ext cx="9144000" cy="4243577"/>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2400"/>
              </a:spcAft>
              <a:buClrTx/>
              <a:buSzTx/>
              <a:buFont typeface="+mj-lt"/>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2400"/>
              </a:spcAft>
              <a:buClrTx/>
              <a:buSzTx/>
              <a:buFont typeface="+mj-lt"/>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90000"/>
              </a:lnSpc>
              <a:spcBef>
                <a:spcPts val="0"/>
              </a:spcBef>
              <a:spcAft>
                <a:spcPts val="2400"/>
              </a:spcAft>
              <a:buClrTx/>
              <a:buSzTx/>
              <a:buFont typeface="+mj-lt"/>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Resource Allocation is to protect a portion of the combined countable resources for the community spouse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75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6858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00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Community Spouse Resource Allowance (CSRA)</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Minimum is $30,828 (2024)</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is $154,140 (2024)</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CSRA amounts are indexed to the CPI and change annually </a:t>
            </a:r>
            <a:r>
              <a:rPr kumimoji="0" lang="pt-BR" sz="2800" b="0" i="0" u="none" strike="noStrike" kern="1200" cap="none" spc="0" normalizeH="0" baseline="0" noProof="0" dirty="0">
                <a:ln>
                  <a:noFill/>
                </a:ln>
                <a:solidFill>
                  <a:prstClr val="black"/>
                </a:solidFill>
                <a:effectLst/>
                <a:uLnTx/>
                <a:uFillTx/>
                <a:latin typeface="Calibri"/>
                <a:ea typeface="+mn-ea"/>
                <a:cs typeface="+mn-cs"/>
              </a:rPr>
              <a:t>42 U.S.C.A. § 1396r-5(g)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353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0" y="0"/>
            <a:ext cx="9144000" cy="68580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l"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Char char="o"/>
              <a:tabLst/>
              <a:defRPr/>
            </a:pPr>
            <a:endParaRPr kumimoji="0" lang="en-US" altLang="en-US" sz="20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71" name="Text Box 18"/>
          <p:cNvSpPr txBox="1">
            <a:spLocks noChangeArrowheads="1"/>
          </p:cNvSpPr>
          <p:nvPr/>
        </p:nvSpPr>
        <p:spPr bwMode="auto">
          <a:xfrm>
            <a:off x="8334380" y="381000"/>
            <a:ext cx="1928813" cy="685800"/>
          </a:xfrm>
          <a:prstGeom prst="rect">
            <a:avLst/>
          </a:prstGeom>
          <a:solidFill>
            <a:schemeClr val="tx1"/>
          </a:solidFill>
          <a:ln w="9525"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t>Community</a:t>
            </a:r>
            <a:b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br>
            <a: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t>Spouse  </a:t>
            </a:r>
          </a:p>
        </p:txBody>
      </p:sp>
      <p:sp>
        <p:nvSpPr>
          <p:cNvPr id="32772" name="Rectangle 25"/>
          <p:cNvSpPr>
            <a:spLocks noGrp="1" noChangeArrowheads="1"/>
          </p:cNvSpPr>
          <p:nvPr>
            <p:ph type="title"/>
          </p:nvPr>
        </p:nvSpPr>
        <p:spPr>
          <a:xfrm>
            <a:off x="4419600" y="152400"/>
            <a:ext cx="3657600" cy="91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a:solidFill>
                  <a:srgbClr val="000099"/>
                </a:solidFill>
              </a:rPr>
              <a:t>Medicaid Resource</a:t>
            </a:r>
            <a:br>
              <a:rPr lang="en-US" altLang="en-US" sz="2800" dirty="0">
                <a:solidFill>
                  <a:srgbClr val="000099"/>
                </a:solidFill>
              </a:rPr>
            </a:br>
            <a:r>
              <a:rPr lang="en-US" altLang="en-US" sz="2800" dirty="0">
                <a:solidFill>
                  <a:srgbClr val="000099"/>
                </a:solidFill>
              </a:rPr>
              <a:t> Allocation - 2024</a:t>
            </a:r>
          </a:p>
        </p:txBody>
      </p:sp>
      <p:sp>
        <p:nvSpPr>
          <p:cNvPr id="32773" name="Text Box 28"/>
          <p:cNvSpPr txBox="1">
            <a:spLocks noChangeArrowheads="1"/>
          </p:cNvSpPr>
          <p:nvPr/>
        </p:nvSpPr>
        <p:spPr bwMode="auto">
          <a:xfrm>
            <a:off x="2457455" y="381000"/>
            <a:ext cx="1928813" cy="685800"/>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Institutionalized</a:t>
            </a:r>
          </a:p>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Spouse</a:t>
            </a:r>
          </a:p>
        </p:txBody>
      </p:sp>
      <p:grpSp>
        <p:nvGrpSpPr>
          <p:cNvPr id="170059" name="Group 75"/>
          <p:cNvGrpSpPr>
            <a:grpSpLocks/>
          </p:cNvGrpSpPr>
          <p:nvPr/>
        </p:nvGrpSpPr>
        <p:grpSpPr bwMode="auto">
          <a:xfrm>
            <a:off x="2667000" y="5791200"/>
            <a:ext cx="7315200" cy="914400"/>
            <a:chOff x="720" y="3648"/>
            <a:chExt cx="4608" cy="576"/>
          </a:xfrm>
        </p:grpSpPr>
        <p:sp>
          <p:nvSpPr>
            <p:cNvPr id="32810" name="AutoShape 15"/>
            <p:cNvSpPr>
              <a:spLocks noChangeArrowheads="1"/>
            </p:cNvSpPr>
            <p:nvPr/>
          </p:nvSpPr>
          <p:spPr bwMode="auto">
            <a:xfrm>
              <a:off x="3024" y="3648"/>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100% of 1</a:t>
              </a:r>
              <a:r>
                <a:rPr kumimoji="0" lang="en-US" altLang="en-US" sz="1800" b="1" i="0" u="none" strike="noStrike" kern="1200" cap="none" spc="0" normalizeH="0" baseline="30000" noProof="0">
                  <a:ln>
                    <a:noFill/>
                  </a:ln>
                  <a:solidFill>
                    <a:srgbClr val="000099"/>
                  </a:solidFill>
                  <a:effectLst/>
                  <a:uLnTx/>
                  <a:uFillTx/>
                  <a:latin typeface="Arial" panose="020B0604020202020204" pitchFamily="34" charset="0"/>
                  <a:ea typeface="+mn-ea"/>
                  <a:cs typeface="+mn-cs"/>
                </a:rPr>
                <a:t>st</a:t>
              </a:r>
              <a:endPar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endParaRPr>
            </a:p>
          </p:txBody>
        </p:sp>
        <p:sp>
          <p:nvSpPr>
            <p:cNvPr id="32811" name="Text Box 19"/>
            <p:cNvSpPr txBox="1">
              <a:spLocks noChangeArrowheads="1"/>
            </p:cNvSpPr>
            <p:nvPr/>
          </p:nvSpPr>
          <p:spPr bwMode="auto">
            <a:xfrm>
              <a:off x="4464" y="364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12" name="Text Box 30"/>
            <p:cNvSpPr txBox="1">
              <a:spLocks noChangeArrowheads="1"/>
            </p:cNvSpPr>
            <p:nvPr/>
          </p:nvSpPr>
          <p:spPr bwMode="auto">
            <a:xfrm>
              <a:off x="720" y="364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$ 2,000</a:t>
              </a:r>
            </a:p>
          </p:txBody>
        </p:sp>
        <p:sp>
          <p:nvSpPr>
            <p:cNvPr id="32813" name="Text Box 41"/>
            <p:cNvSpPr txBox="1">
              <a:spLocks noChangeArrowheads="1"/>
            </p:cNvSpPr>
            <p:nvPr/>
          </p:nvSpPr>
          <p:spPr bwMode="auto">
            <a:xfrm>
              <a:off x="1584" y="3648"/>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$32,828</a:t>
              </a:r>
            </a:p>
          </p:txBody>
        </p:sp>
        <p:sp>
          <p:nvSpPr>
            <p:cNvPr id="32814" name="Rectangle 65"/>
            <p:cNvSpPr>
              <a:spLocks noChangeArrowheads="1"/>
            </p:cNvSpPr>
            <p:nvPr/>
          </p:nvSpPr>
          <p:spPr bwMode="auto">
            <a:xfrm>
              <a:off x="1584" y="3936"/>
              <a:ext cx="288"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815" name="Rectangle 66"/>
            <p:cNvSpPr>
              <a:spLocks noChangeArrowheads="1"/>
            </p:cNvSpPr>
            <p:nvPr/>
          </p:nvSpPr>
          <p:spPr bwMode="auto">
            <a:xfrm>
              <a:off x="1872" y="3936"/>
              <a:ext cx="1152"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94%</a:t>
              </a:r>
            </a:p>
          </p:txBody>
        </p:sp>
      </p:grpSp>
      <p:grpSp>
        <p:nvGrpSpPr>
          <p:cNvPr id="170065" name="Group 81"/>
          <p:cNvGrpSpPr>
            <a:grpSpLocks/>
          </p:cNvGrpSpPr>
          <p:nvPr/>
        </p:nvGrpSpPr>
        <p:grpSpPr bwMode="auto">
          <a:xfrm>
            <a:off x="2667000" y="4876800"/>
            <a:ext cx="7315200" cy="914400"/>
            <a:chOff x="720" y="3072"/>
            <a:chExt cx="4608" cy="576"/>
          </a:xfrm>
        </p:grpSpPr>
        <p:sp>
          <p:nvSpPr>
            <p:cNvPr id="32804" name="Text Box 43"/>
            <p:cNvSpPr txBox="1">
              <a:spLocks noChangeArrowheads="1"/>
            </p:cNvSpPr>
            <p:nvPr/>
          </p:nvSpPr>
          <p:spPr bwMode="auto">
            <a:xfrm>
              <a:off x="4464" y="3072"/>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05" name="Text Box 36"/>
            <p:cNvSpPr txBox="1">
              <a:spLocks noChangeArrowheads="1"/>
            </p:cNvSpPr>
            <p:nvPr/>
          </p:nvSpPr>
          <p:spPr bwMode="auto">
            <a:xfrm>
              <a:off x="1584" y="3072"/>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$37,000</a:t>
              </a:r>
            </a:p>
          </p:txBody>
        </p:sp>
        <p:sp>
          <p:nvSpPr>
            <p:cNvPr id="32806" name="AutoShape 37"/>
            <p:cNvSpPr>
              <a:spLocks noChangeArrowheads="1"/>
            </p:cNvSpPr>
            <p:nvPr/>
          </p:nvSpPr>
          <p:spPr bwMode="auto">
            <a:xfrm>
              <a:off x="3024" y="3072"/>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Minimum</a:t>
              </a:r>
            </a:p>
          </p:txBody>
        </p:sp>
        <p:sp>
          <p:nvSpPr>
            <p:cNvPr id="32807" name="Text Box 56"/>
            <p:cNvSpPr txBox="1">
              <a:spLocks noChangeArrowheads="1"/>
            </p:cNvSpPr>
            <p:nvPr/>
          </p:nvSpPr>
          <p:spPr bwMode="auto">
            <a:xfrm>
              <a:off x="720" y="3072"/>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$6,172</a:t>
              </a:r>
            </a:p>
          </p:txBody>
        </p:sp>
        <p:sp>
          <p:nvSpPr>
            <p:cNvPr id="32808" name="Rectangle 63"/>
            <p:cNvSpPr>
              <a:spLocks noChangeArrowheads="1"/>
            </p:cNvSpPr>
            <p:nvPr/>
          </p:nvSpPr>
          <p:spPr bwMode="auto">
            <a:xfrm>
              <a:off x="1584" y="3360"/>
              <a:ext cx="384"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809" name="Rectangle 67"/>
            <p:cNvSpPr>
              <a:spLocks noChangeArrowheads="1"/>
            </p:cNvSpPr>
            <p:nvPr/>
          </p:nvSpPr>
          <p:spPr bwMode="auto">
            <a:xfrm>
              <a:off x="1968" y="3360"/>
              <a:ext cx="1056"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81%</a:t>
              </a:r>
            </a:p>
          </p:txBody>
        </p:sp>
      </p:grpSp>
      <p:grpSp>
        <p:nvGrpSpPr>
          <p:cNvPr id="170066" name="Group 82"/>
          <p:cNvGrpSpPr>
            <a:grpSpLocks/>
          </p:cNvGrpSpPr>
          <p:nvPr/>
        </p:nvGrpSpPr>
        <p:grpSpPr bwMode="auto">
          <a:xfrm>
            <a:off x="2667000" y="3962400"/>
            <a:ext cx="7315200" cy="914400"/>
            <a:chOff x="720" y="2496"/>
            <a:chExt cx="4608" cy="576"/>
          </a:xfrm>
        </p:grpSpPr>
        <p:sp>
          <p:nvSpPr>
            <p:cNvPr id="32798" name="Text Box 47"/>
            <p:cNvSpPr txBox="1">
              <a:spLocks noChangeArrowheads="1"/>
            </p:cNvSpPr>
            <p:nvPr/>
          </p:nvSpPr>
          <p:spPr bwMode="auto">
            <a:xfrm>
              <a:off x="4464" y="249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799" name="Rectangle 7"/>
            <p:cNvSpPr>
              <a:spLocks noChangeArrowheads="1"/>
            </p:cNvSpPr>
            <p:nvPr/>
          </p:nvSpPr>
          <p:spPr bwMode="auto">
            <a:xfrm>
              <a:off x="1584" y="2784"/>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800" name="Text Box 38"/>
            <p:cNvSpPr txBox="1">
              <a:spLocks noChangeArrowheads="1"/>
            </p:cNvSpPr>
            <p:nvPr/>
          </p:nvSpPr>
          <p:spPr bwMode="auto">
            <a:xfrm>
              <a:off x="720" y="249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01" name="Text Box 45"/>
            <p:cNvSpPr txBox="1">
              <a:spLocks noChangeArrowheads="1"/>
            </p:cNvSpPr>
            <p:nvPr/>
          </p:nvSpPr>
          <p:spPr bwMode="auto">
            <a:xfrm>
              <a:off x="1608" y="2496"/>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$67,828</a:t>
              </a:r>
            </a:p>
          </p:txBody>
        </p:sp>
        <p:sp>
          <p:nvSpPr>
            <p:cNvPr id="32802" name="AutoShape 48"/>
            <p:cNvSpPr>
              <a:spLocks noChangeArrowheads="1"/>
            </p:cNvSpPr>
            <p:nvPr/>
          </p:nvSpPr>
          <p:spPr bwMode="auto">
            <a:xfrm>
              <a:off x="3024" y="2496"/>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 or Minimum</a:t>
              </a:r>
            </a:p>
          </p:txBody>
        </p:sp>
        <p:sp>
          <p:nvSpPr>
            <p:cNvPr id="32803" name="Rectangle 68"/>
            <p:cNvSpPr>
              <a:spLocks noChangeArrowheads="1"/>
            </p:cNvSpPr>
            <p:nvPr/>
          </p:nvSpPr>
          <p:spPr bwMode="auto">
            <a:xfrm>
              <a:off x="2304" y="2784"/>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7" name="Group 83"/>
          <p:cNvGrpSpPr>
            <a:grpSpLocks/>
          </p:cNvGrpSpPr>
          <p:nvPr/>
        </p:nvGrpSpPr>
        <p:grpSpPr bwMode="auto">
          <a:xfrm>
            <a:off x="2667000" y="3048000"/>
            <a:ext cx="7315200" cy="914400"/>
            <a:chOff x="720" y="1920"/>
            <a:chExt cx="4608" cy="576"/>
          </a:xfrm>
        </p:grpSpPr>
        <p:sp>
          <p:nvSpPr>
            <p:cNvPr id="32792" name="Text Box 44"/>
            <p:cNvSpPr txBox="1">
              <a:spLocks noChangeArrowheads="1"/>
            </p:cNvSpPr>
            <p:nvPr/>
          </p:nvSpPr>
          <p:spPr bwMode="auto">
            <a:xfrm>
              <a:off x="4464" y="1920"/>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$50,000</a:t>
              </a:r>
            </a:p>
          </p:txBody>
        </p:sp>
        <p:sp>
          <p:nvSpPr>
            <p:cNvPr id="32793" name="AutoShape 14"/>
            <p:cNvSpPr>
              <a:spLocks noChangeArrowheads="1"/>
            </p:cNvSpPr>
            <p:nvPr/>
          </p:nvSpPr>
          <p:spPr bwMode="auto">
            <a:xfrm>
              <a:off x="3024" y="1920"/>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a:t>
              </a:r>
            </a:p>
          </p:txBody>
        </p:sp>
        <p:sp>
          <p:nvSpPr>
            <p:cNvPr id="32794" name="Text Box 42"/>
            <p:cNvSpPr txBox="1">
              <a:spLocks noChangeArrowheads="1"/>
            </p:cNvSpPr>
            <p:nvPr/>
          </p:nvSpPr>
          <p:spPr bwMode="auto">
            <a:xfrm>
              <a:off x="720" y="1920"/>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$50,000</a:t>
              </a:r>
            </a:p>
          </p:txBody>
        </p:sp>
        <p:sp>
          <p:nvSpPr>
            <p:cNvPr id="32795" name="Text Box 46"/>
            <p:cNvSpPr txBox="1">
              <a:spLocks noChangeArrowheads="1"/>
            </p:cNvSpPr>
            <p:nvPr/>
          </p:nvSpPr>
          <p:spPr bwMode="auto">
            <a:xfrm>
              <a:off x="1584" y="1920"/>
              <a:ext cx="1440" cy="288"/>
            </a:xfrm>
            <a:prstGeom prst="rect">
              <a:avLst/>
            </a:prstGeom>
            <a:solidFill>
              <a:srgbClr val="000080"/>
            </a:solidFill>
            <a:ln>
              <a:noFill/>
            </a:ln>
            <a:effectLst/>
            <a:extLst>
              <a:ext uri="{91240B29-F687-4F45-9708-019B960494DF}">
                <a14:hiddenLine xmlns:a14="http://schemas.microsoft.com/office/drawing/2010/main" w="9525" algn="ctr">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$100,000</a:t>
              </a:r>
            </a:p>
          </p:txBody>
        </p:sp>
        <p:sp>
          <p:nvSpPr>
            <p:cNvPr id="32796" name="Rectangle 61"/>
            <p:cNvSpPr>
              <a:spLocks noChangeArrowheads="1"/>
            </p:cNvSpPr>
            <p:nvPr/>
          </p:nvSpPr>
          <p:spPr bwMode="auto">
            <a:xfrm>
              <a:off x="1584" y="2208"/>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97" name="Rectangle 69"/>
            <p:cNvSpPr>
              <a:spLocks noChangeArrowheads="1"/>
            </p:cNvSpPr>
            <p:nvPr/>
          </p:nvSpPr>
          <p:spPr bwMode="auto">
            <a:xfrm>
              <a:off x="2304" y="2208"/>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3" name="Group 79"/>
          <p:cNvGrpSpPr>
            <a:grpSpLocks/>
          </p:cNvGrpSpPr>
          <p:nvPr/>
        </p:nvGrpSpPr>
        <p:grpSpPr bwMode="auto">
          <a:xfrm>
            <a:off x="2705100" y="2120900"/>
            <a:ext cx="7277100" cy="927100"/>
            <a:chOff x="744" y="1336"/>
            <a:chExt cx="4584" cy="584"/>
          </a:xfrm>
        </p:grpSpPr>
        <p:sp>
          <p:nvSpPr>
            <p:cNvPr id="32786" name="AutoShape 13"/>
            <p:cNvSpPr>
              <a:spLocks noChangeArrowheads="1"/>
            </p:cNvSpPr>
            <p:nvPr/>
          </p:nvSpPr>
          <p:spPr bwMode="auto">
            <a:xfrm>
              <a:off x="3024" y="1344"/>
              <a:ext cx="1440" cy="288"/>
            </a:xfrm>
            <a:prstGeom prst="homePlate">
              <a:avLst>
                <a:gd name="adj" fmla="val 1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Max Allocation</a:t>
              </a:r>
              <a:endPar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p:txBody>
        </p:sp>
        <p:sp>
          <p:nvSpPr>
            <p:cNvPr id="32787" name="Text Box 17"/>
            <p:cNvSpPr txBox="1">
              <a:spLocks noChangeArrowheads="1"/>
            </p:cNvSpPr>
            <p:nvPr/>
          </p:nvSpPr>
          <p:spPr bwMode="auto">
            <a:xfrm>
              <a:off x="4464" y="1344"/>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88" name="Text Box 40"/>
            <p:cNvSpPr txBox="1">
              <a:spLocks noChangeArrowheads="1"/>
            </p:cNvSpPr>
            <p:nvPr/>
          </p:nvSpPr>
          <p:spPr bwMode="auto">
            <a:xfrm>
              <a:off x="1584" y="1344"/>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a:t>
              </a:r>
              <a:r>
                <a:rPr lang="en-US" altLang="en-US" sz="2400" dirty="0">
                  <a:solidFill>
                    <a:srgbClr val="FFFFCC"/>
                  </a:solidFill>
                </a:rPr>
                <a:t>309,040</a:t>
              </a:r>
              <a:endPar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endParaRPr>
            </a:p>
          </p:txBody>
        </p:sp>
        <p:sp>
          <p:nvSpPr>
            <p:cNvPr id="32789" name="Text Box 57"/>
            <p:cNvSpPr txBox="1">
              <a:spLocks noChangeArrowheads="1"/>
            </p:cNvSpPr>
            <p:nvPr/>
          </p:nvSpPr>
          <p:spPr bwMode="auto">
            <a:xfrm>
              <a:off x="744" y="133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90" name="Rectangle 70"/>
            <p:cNvSpPr>
              <a:spLocks noChangeArrowheads="1"/>
            </p:cNvSpPr>
            <p:nvPr/>
          </p:nvSpPr>
          <p:spPr bwMode="auto">
            <a:xfrm>
              <a:off x="1584" y="1632"/>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91" name="Rectangle 71"/>
            <p:cNvSpPr>
              <a:spLocks noChangeArrowheads="1"/>
            </p:cNvSpPr>
            <p:nvPr/>
          </p:nvSpPr>
          <p:spPr bwMode="auto">
            <a:xfrm>
              <a:off x="2304" y="1632"/>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4" name="Group 80"/>
          <p:cNvGrpSpPr>
            <a:grpSpLocks/>
          </p:cNvGrpSpPr>
          <p:nvPr/>
        </p:nvGrpSpPr>
        <p:grpSpPr bwMode="auto">
          <a:xfrm>
            <a:off x="2667000" y="1219200"/>
            <a:ext cx="7315200" cy="914400"/>
            <a:chOff x="720" y="768"/>
            <a:chExt cx="4608" cy="576"/>
          </a:xfrm>
        </p:grpSpPr>
        <p:sp>
          <p:nvSpPr>
            <p:cNvPr id="32780" name="Text Box 33"/>
            <p:cNvSpPr txBox="1">
              <a:spLocks noChangeArrowheads="1"/>
            </p:cNvSpPr>
            <p:nvPr/>
          </p:nvSpPr>
          <p:spPr bwMode="auto">
            <a:xfrm>
              <a:off x="1584" y="768"/>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$454,520</a:t>
              </a:r>
            </a:p>
          </p:txBody>
        </p:sp>
        <p:sp>
          <p:nvSpPr>
            <p:cNvPr id="32781" name="Text Box 50"/>
            <p:cNvSpPr txBox="1">
              <a:spLocks noChangeArrowheads="1"/>
            </p:cNvSpPr>
            <p:nvPr/>
          </p:nvSpPr>
          <p:spPr bwMode="auto">
            <a:xfrm>
              <a:off x="4464" y="76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82" name="AutoShape 51"/>
            <p:cNvSpPr>
              <a:spLocks noChangeArrowheads="1"/>
            </p:cNvSpPr>
            <p:nvPr/>
          </p:nvSpPr>
          <p:spPr bwMode="auto">
            <a:xfrm>
              <a:off x="3024" y="768"/>
              <a:ext cx="1440" cy="288"/>
            </a:xfrm>
            <a:prstGeom prst="homePlate">
              <a:avLst>
                <a:gd name="adj" fmla="val 1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Max Allocation</a:t>
              </a:r>
              <a:endParaRPr kumimoji="0" lang="en-US" altLang="en-US" sz="2000" b="0" i="0" u="none" strike="noStrike" kern="1200" cap="none" spc="0" normalizeH="0" baseline="0" noProof="0">
                <a:ln>
                  <a:noFill/>
                </a:ln>
                <a:solidFill>
                  <a:srgbClr val="000099"/>
                </a:solidFill>
                <a:effectLst/>
                <a:uLnTx/>
                <a:uFillTx/>
                <a:latin typeface="Arial" panose="020B0604020202020204" pitchFamily="34" charset="0"/>
                <a:ea typeface="+mn-ea"/>
                <a:cs typeface="+mn-cs"/>
              </a:endParaRPr>
            </a:p>
          </p:txBody>
        </p:sp>
        <p:sp>
          <p:nvSpPr>
            <p:cNvPr id="32783" name="Text Box 59"/>
            <p:cNvSpPr txBox="1">
              <a:spLocks noChangeArrowheads="1"/>
            </p:cNvSpPr>
            <p:nvPr/>
          </p:nvSpPr>
          <p:spPr bwMode="auto">
            <a:xfrm>
              <a:off x="720" y="76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$300,000</a:t>
              </a:r>
            </a:p>
          </p:txBody>
        </p:sp>
        <p:sp>
          <p:nvSpPr>
            <p:cNvPr id="32784" name="Rectangle 72"/>
            <p:cNvSpPr>
              <a:spLocks noChangeArrowheads="1"/>
            </p:cNvSpPr>
            <p:nvPr/>
          </p:nvSpPr>
          <p:spPr bwMode="auto">
            <a:xfrm>
              <a:off x="1584" y="1056"/>
              <a:ext cx="1008"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785" name="Rectangle 73"/>
            <p:cNvSpPr>
              <a:spLocks noChangeArrowheads="1"/>
            </p:cNvSpPr>
            <p:nvPr/>
          </p:nvSpPr>
          <p:spPr bwMode="auto">
            <a:xfrm>
              <a:off x="2592" y="1056"/>
              <a:ext cx="426"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34%</a:t>
              </a:r>
            </a:p>
          </p:txBody>
        </p:sp>
      </p:grpSp>
    </p:spTree>
    <p:extLst>
      <p:ext uri="{BB962C8B-B14F-4D97-AF65-F5344CB8AC3E}">
        <p14:creationId xmlns:p14="http://schemas.microsoft.com/office/powerpoint/2010/main" val="2511089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0059"/>
                                        </p:tgtEl>
                                        <p:attrNameLst>
                                          <p:attrName>style.visibility</p:attrName>
                                        </p:attrNameLst>
                                      </p:cBhvr>
                                      <p:to>
                                        <p:strVal val="visible"/>
                                      </p:to>
                                    </p:set>
                                    <p:animEffect transition="in" filter="fade">
                                      <p:cBhvr>
                                        <p:cTn id="7" dur="2000"/>
                                        <p:tgtEl>
                                          <p:spTgt spid="170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0065"/>
                                        </p:tgtEl>
                                        <p:attrNameLst>
                                          <p:attrName>style.visibility</p:attrName>
                                        </p:attrNameLst>
                                      </p:cBhvr>
                                      <p:to>
                                        <p:strVal val="visible"/>
                                      </p:to>
                                    </p:set>
                                    <p:animEffect transition="in" filter="fade">
                                      <p:cBhvr>
                                        <p:cTn id="12" dur="2000"/>
                                        <p:tgtEl>
                                          <p:spTgt spid="170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0066"/>
                                        </p:tgtEl>
                                        <p:attrNameLst>
                                          <p:attrName>style.visibility</p:attrName>
                                        </p:attrNameLst>
                                      </p:cBhvr>
                                      <p:to>
                                        <p:strVal val="visible"/>
                                      </p:to>
                                    </p:set>
                                    <p:animEffect transition="in" filter="fade">
                                      <p:cBhvr>
                                        <p:cTn id="17" dur="2000"/>
                                        <p:tgtEl>
                                          <p:spTgt spid="170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0067"/>
                                        </p:tgtEl>
                                        <p:attrNameLst>
                                          <p:attrName>style.visibility</p:attrName>
                                        </p:attrNameLst>
                                      </p:cBhvr>
                                      <p:to>
                                        <p:strVal val="visible"/>
                                      </p:to>
                                    </p:set>
                                    <p:animEffect transition="in" filter="fade">
                                      <p:cBhvr>
                                        <p:cTn id="22" dur="2000"/>
                                        <p:tgtEl>
                                          <p:spTgt spid="1700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0063"/>
                                        </p:tgtEl>
                                        <p:attrNameLst>
                                          <p:attrName>style.visibility</p:attrName>
                                        </p:attrNameLst>
                                      </p:cBhvr>
                                      <p:to>
                                        <p:strVal val="visible"/>
                                      </p:to>
                                    </p:set>
                                    <p:animEffect transition="in" filter="fade">
                                      <p:cBhvr>
                                        <p:cTn id="27" dur="2000"/>
                                        <p:tgtEl>
                                          <p:spTgt spid="1700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0064"/>
                                        </p:tgtEl>
                                        <p:attrNameLst>
                                          <p:attrName>style.visibility</p:attrName>
                                        </p:attrNameLst>
                                      </p:cBhvr>
                                      <p:to>
                                        <p:strVal val="visible"/>
                                      </p:to>
                                    </p:set>
                                    <p:animEffect transition="in" filter="fade">
                                      <p:cBhvr>
                                        <p:cTn id="32" dur="2000"/>
                                        <p:tgtEl>
                                          <p:spTgt spid="17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684338" y="533400"/>
            <a:ext cx="8839200" cy="685800"/>
          </a:xfrm>
        </p:spPr>
        <p:txBody>
          <a:bodyPr/>
          <a:lstStyle/>
          <a:p>
            <a:r>
              <a:rPr lang="en-US" dirty="0"/>
              <a:t>CSRA Case Facts</a:t>
            </a:r>
            <a:br>
              <a:rPr lang="en-US" dirty="0"/>
            </a:br>
            <a:endParaRPr lang="en-US" dirty="0"/>
          </a:p>
        </p:txBody>
      </p:sp>
      <p:sp>
        <p:nvSpPr>
          <p:cNvPr id="5" name="Rectangle 3"/>
          <p:cNvSpPr txBox="1">
            <a:spLocks noChangeArrowheads="1"/>
          </p:cNvSpPr>
          <p:nvPr/>
        </p:nvSpPr>
        <p:spPr>
          <a:xfrm>
            <a:off x="381000" y="1765300"/>
            <a:ext cx="11353800" cy="45593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Jones suffers from severe dementia and permanently entered a nursing facility on March 1, 2024.  Julie owns her home worth $100,000 free and clear and has $6,000 in a checking account.  She owns a 2006 Ford Focus.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Julie’s husband, Jim, continues to live in the home, although the deed is in Julie’s name.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is able to direct and does not want to return home.</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and Jim also have IRAs totaling  $30,000 and are not taking regular distributions. </a:t>
            </a:r>
            <a:endPar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6379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EB0B-F710-4D75-B4F3-D04138CDD38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8DEC39E-633A-4BA0-9FF3-139CA577837F}"/>
              </a:ext>
            </a:extLst>
          </p:cNvPr>
          <p:cNvSpPr>
            <a:spLocks noGrp="1"/>
          </p:cNvSpPr>
          <p:nvPr>
            <p:ph type="sldNum" sz="quarter" idx="12"/>
          </p:nvPr>
        </p:nvSpPr>
        <p:spPr/>
        <p:txBody>
          <a:bodyPr/>
          <a:lstStyle/>
          <a:p>
            <a:pPr>
              <a:defRPr/>
            </a:pPr>
            <a:fld id="{88AA8DA2-99D1-4607-A62B-1B547612533B}" type="slidenum">
              <a:rPr lang="en-US" smtClean="0"/>
              <a:pPr>
                <a:defRPr/>
              </a:pPr>
              <a:t>24</a:t>
            </a:fld>
            <a:endParaRPr lang="en-US" dirty="0"/>
          </a:p>
        </p:txBody>
      </p:sp>
      <p:sp>
        <p:nvSpPr>
          <p:cNvPr id="4" name="Content Placeholder 3">
            <a:extLst>
              <a:ext uri="{FF2B5EF4-FFF2-40B4-BE49-F238E27FC236}">
                <a16:creationId xmlns:a16="http://schemas.microsoft.com/office/drawing/2014/main" id="{35EA1A83-AE97-4C45-93BF-3DC10600F122}"/>
              </a:ext>
            </a:extLst>
          </p:cNvPr>
          <p:cNvSpPr>
            <a:spLocks noGrp="1"/>
          </p:cNvSpPr>
          <p:nvPr>
            <p:ph idx="1"/>
          </p:nvPr>
        </p:nvSpPr>
        <p:spPr>
          <a:xfrm>
            <a:off x="711200" y="2298700"/>
            <a:ext cx="11074400" cy="4102100"/>
          </a:xfrm>
        </p:spPr>
        <p:txBody>
          <a:bodyPr/>
          <a:lstStyle/>
          <a:p>
            <a:pPr marL="0" indent="0" algn="ctr">
              <a:buNone/>
            </a:pPr>
            <a:r>
              <a:rPr lang="en-US" sz="4000" b="1" dirty="0"/>
              <a:t>Poll Question #1</a:t>
            </a:r>
          </a:p>
        </p:txBody>
      </p:sp>
    </p:spTree>
    <p:extLst>
      <p:ext uri="{BB962C8B-B14F-4D97-AF65-F5344CB8AC3E}">
        <p14:creationId xmlns:p14="http://schemas.microsoft.com/office/powerpoint/2010/main" val="128470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6858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00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Community Spouse Resource Allowance (CSRA)</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Minimum is $30,828 (2024)</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is $154,140 (2024)</a:t>
            </a:r>
          </a:p>
          <a:p>
            <a:pPr marL="971550" marR="0" lvl="1" indent="-514350" algn="l" defTabSz="914400" rtl="0" eaLnBrk="1" fontAlgn="auto" latinLnBrk="0" hangingPunct="1">
              <a:lnSpc>
                <a:spcPct val="100000"/>
              </a:lnSpc>
              <a:spcBef>
                <a:spcPct val="20000"/>
              </a:spcBef>
              <a:spcAft>
                <a:spcPts val="10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CSRA amounts are indexed to the CPI and change annually </a:t>
            </a:r>
            <a:r>
              <a:rPr kumimoji="0" lang="pt-BR" sz="2800" b="0" i="0" u="none" strike="noStrike" kern="1200" cap="none" spc="0" normalizeH="0" baseline="0" noProof="0" dirty="0">
                <a:ln>
                  <a:noFill/>
                </a:ln>
                <a:solidFill>
                  <a:prstClr val="black"/>
                </a:solidFill>
                <a:effectLst/>
                <a:uLnTx/>
                <a:uFillTx/>
                <a:latin typeface="Calibri"/>
                <a:ea typeface="+mn-ea"/>
                <a:cs typeface="+mn-cs"/>
              </a:rPr>
              <a:t>42 U.S.C.A. § 1396r-5(g)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236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684338" y="533400"/>
            <a:ext cx="8839200" cy="685800"/>
          </a:xfrm>
        </p:spPr>
        <p:txBody>
          <a:bodyPr/>
          <a:lstStyle/>
          <a:p>
            <a:r>
              <a:rPr lang="en-US" dirty="0"/>
              <a:t>CSRA Case Facts</a:t>
            </a:r>
            <a:br>
              <a:rPr lang="en-US" dirty="0"/>
            </a:br>
            <a:endParaRPr lang="en-US" dirty="0"/>
          </a:p>
        </p:txBody>
      </p:sp>
      <p:sp>
        <p:nvSpPr>
          <p:cNvPr id="5" name="Rectangle 3"/>
          <p:cNvSpPr txBox="1">
            <a:spLocks noChangeArrowheads="1"/>
          </p:cNvSpPr>
          <p:nvPr/>
        </p:nvSpPr>
        <p:spPr>
          <a:xfrm>
            <a:off x="381000" y="1219200"/>
            <a:ext cx="113538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Jones suffers from severe dementia and permanently entered a nursing facility on March 1, 2024.  Julie owns her home worth $100,000 free and clear and has $6,000 in a checking account.  She owns a 2006 Ford Focus.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Julie’s husband, Jim, continues to live in the home, although the deed is in Julie’s name.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is able to direct and does not want to return home</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and Jim also have IRAs totaling  $30,000 and are taking regular distributions. </a:t>
            </a:r>
            <a:endPar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Instead of a Ford Focus, Julie owns a 2023 Mercedes.</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Julie also owns $100,000 in P&amp;G stock.</a:t>
            </a:r>
          </a:p>
        </p:txBody>
      </p:sp>
    </p:spTree>
    <p:extLst>
      <p:ext uri="{BB962C8B-B14F-4D97-AF65-F5344CB8AC3E}">
        <p14:creationId xmlns:p14="http://schemas.microsoft.com/office/powerpoint/2010/main" val="37016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838200" y="2538222"/>
            <a:ext cx="10515600" cy="4243578"/>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Excluded Resources Summary</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Automobile</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Household Goods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Burial Spaces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Prepaid Burial Contracts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Life Insurance- face value less than $1500</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The Home</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Property listed for sale at </a:t>
            </a:r>
            <a:r>
              <a:rPr kumimoji="0" lang="en-US" sz="2400" b="0" i="0" u="none" strike="noStrike" kern="1200" cap="none" spc="0" normalizeH="0" baseline="0" noProof="0" dirty="0" err="1">
                <a:ln>
                  <a:noFill/>
                </a:ln>
                <a:solidFill>
                  <a:srgbClr val="000000"/>
                </a:solidFill>
                <a:effectLst/>
                <a:uLnTx/>
                <a:uFillTx/>
                <a:latin typeface="Arial"/>
                <a:ea typeface="Calibri"/>
                <a:cs typeface="+mn-cs"/>
              </a:rPr>
              <a:t>fmv</a:t>
            </a:r>
            <a:r>
              <a:rPr kumimoji="0" lang="en-US" sz="2400" b="0" i="0" u="none" strike="noStrike" kern="1200" cap="none" spc="0" normalizeH="0" baseline="0" noProof="0" dirty="0">
                <a:ln>
                  <a:noFill/>
                </a:ln>
                <a:solidFill>
                  <a:srgbClr val="000000"/>
                </a:solidFill>
                <a:effectLst/>
                <a:uLnTx/>
                <a:uFillTx/>
                <a:latin typeface="Arial"/>
                <a:ea typeface="Calibri"/>
                <a:cs typeface="+mn-cs"/>
              </a:rPr>
              <a:t>.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Long term Care insurance payments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100" b="0" i="0" u="none" strike="noStrike" kern="1200" cap="none" spc="0" normalizeH="0" baseline="0" noProof="0" dirty="0">
              <a:ln>
                <a:noFill/>
              </a:ln>
              <a:solidFill>
                <a:prstClr val="black"/>
              </a:solidFill>
              <a:effectLst/>
              <a:uLnTx/>
              <a:uFillTx/>
              <a:latin typeface="Calibri"/>
              <a:ea typeface="Calibri"/>
              <a:cs typeface="+mn-cs"/>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0078905"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9609383"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flipV="1">
            <a:off x="9842100" y="926905"/>
            <a:ext cx="243763" cy="2975"/>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8767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6" end="6"/>
                                            </p:txEl>
                                          </p:spTgt>
                                        </p:tgtEl>
                                        <p:attrNameLst>
                                          <p:attrName>style.visibility</p:attrName>
                                        </p:attrNameLst>
                                      </p:cBhvr>
                                      <p:to>
                                        <p:strVal val="visible"/>
                                      </p:to>
                                    </p:set>
                                    <p:animEffect transition="in" filter="fade">
                                      <p:cBhvr>
                                        <p:cTn id="42" dur="500"/>
                                        <p:tgtEl>
                                          <p:spTgt spid="27">
                                            <p:txEl>
                                              <p:pRg st="6" end="6"/>
                                            </p:txEl>
                                          </p:spTgt>
                                        </p:tgtEl>
                                      </p:cBhvr>
                                    </p:animEffect>
                                  </p:childTnLst>
                                  <p:subTnLst>
                                    <p:animClr clrSpc="rgb" dir="cw">
                                      <p:cBhvr override="childStyle">
                                        <p:cTn dur="1" fill="hold" display="0" masterRel="nextClick" afterEffect="1"/>
                                        <p:tgtEl>
                                          <p:spTgt spid="27">
                                            <p:txEl>
                                              <p:pRg st="6" end="6"/>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fade">
                                      <p:cBhvr>
                                        <p:cTn id="47" dur="500"/>
                                        <p:tgtEl>
                                          <p:spTgt spid="27">
                                            <p:txEl>
                                              <p:pRg st="7" end="7"/>
                                            </p:txEl>
                                          </p:spTgt>
                                        </p:tgtEl>
                                      </p:cBhvr>
                                    </p:animEffect>
                                  </p:childTnLst>
                                  <p:subTnLst>
                                    <p:animClr clrSpc="rgb" dir="cw">
                                      <p:cBhvr override="childStyle">
                                        <p:cTn dur="1" fill="hold" display="0" masterRel="nextClick" afterEffect="1"/>
                                        <p:tgtEl>
                                          <p:spTgt spid="27">
                                            <p:txEl>
                                              <p:pRg st="7" end="7"/>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xEl>
                                              <p:pRg st="8" end="8"/>
                                            </p:txEl>
                                          </p:spTgt>
                                        </p:tgtEl>
                                        <p:attrNameLst>
                                          <p:attrName>style.visibility</p:attrName>
                                        </p:attrNameLst>
                                      </p:cBhvr>
                                      <p:to>
                                        <p:strVal val="visible"/>
                                      </p:to>
                                    </p:set>
                                    <p:animEffect transition="in" filter="fade">
                                      <p:cBhvr>
                                        <p:cTn id="52" dur="500"/>
                                        <p:tgtEl>
                                          <p:spTgt spid="27">
                                            <p:txEl>
                                              <p:pRg st="8" end="8"/>
                                            </p:txEl>
                                          </p:spTgt>
                                        </p:tgtEl>
                                      </p:cBhvr>
                                    </p:animEffect>
                                  </p:childTnLst>
                                  <p:subTnLst>
                                    <p:animClr clrSpc="rgb" dir="cw">
                                      <p:cBhvr override="childStyle">
                                        <p:cTn dur="1" fill="hold" display="0" masterRel="nextClick" afterEffect="1"/>
                                        <p:tgtEl>
                                          <p:spTgt spid="27">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0" y="0"/>
            <a:ext cx="9144000" cy="68580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l"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Char char="o"/>
              <a:tabLst/>
              <a:defRPr/>
            </a:pPr>
            <a:endParaRPr kumimoji="0" lang="en-US" altLang="en-US" sz="20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71" name="Text Box 18"/>
          <p:cNvSpPr txBox="1">
            <a:spLocks noChangeArrowheads="1"/>
          </p:cNvSpPr>
          <p:nvPr/>
        </p:nvSpPr>
        <p:spPr bwMode="auto">
          <a:xfrm>
            <a:off x="8334380" y="381000"/>
            <a:ext cx="1928813" cy="685800"/>
          </a:xfrm>
          <a:prstGeom prst="rect">
            <a:avLst/>
          </a:prstGeom>
          <a:solidFill>
            <a:schemeClr val="tx1"/>
          </a:solidFill>
          <a:ln w="9525"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t>Community</a:t>
            </a:r>
            <a:b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br>
            <a:r>
              <a:rPr kumimoji="0" lang="en-US" altLang="en-US" sz="1800" b="1" i="0" u="none" strike="noStrike" kern="1200" cap="none" spc="0" normalizeH="0" baseline="0" noProof="0">
                <a:ln>
                  <a:noFill/>
                </a:ln>
                <a:solidFill>
                  <a:srgbClr val="FFFFCC"/>
                </a:solidFill>
                <a:effectLst/>
                <a:uLnTx/>
                <a:uFillTx/>
                <a:latin typeface="Arial" panose="020B0604020202020204" pitchFamily="34" charset="0"/>
                <a:ea typeface="+mn-ea"/>
                <a:cs typeface="+mn-cs"/>
              </a:rPr>
              <a:t>Spouse  </a:t>
            </a:r>
          </a:p>
        </p:txBody>
      </p:sp>
      <p:sp>
        <p:nvSpPr>
          <p:cNvPr id="32772" name="Rectangle 25"/>
          <p:cNvSpPr>
            <a:spLocks noGrp="1" noChangeArrowheads="1"/>
          </p:cNvSpPr>
          <p:nvPr>
            <p:ph type="title"/>
          </p:nvPr>
        </p:nvSpPr>
        <p:spPr>
          <a:xfrm>
            <a:off x="4419600" y="152400"/>
            <a:ext cx="3657600" cy="91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a:solidFill>
                  <a:srgbClr val="000099"/>
                </a:solidFill>
              </a:rPr>
              <a:t>Medicaid Resource</a:t>
            </a:r>
            <a:br>
              <a:rPr lang="en-US" altLang="en-US" sz="2800" dirty="0">
                <a:solidFill>
                  <a:srgbClr val="000099"/>
                </a:solidFill>
              </a:rPr>
            </a:br>
            <a:r>
              <a:rPr lang="en-US" altLang="en-US" sz="2800" dirty="0">
                <a:solidFill>
                  <a:srgbClr val="000099"/>
                </a:solidFill>
              </a:rPr>
              <a:t> Allocation - 2024</a:t>
            </a:r>
          </a:p>
        </p:txBody>
      </p:sp>
      <p:sp>
        <p:nvSpPr>
          <p:cNvPr id="32773" name="Text Box 28"/>
          <p:cNvSpPr txBox="1">
            <a:spLocks noChangeArrowheads="1"/>
          </p:cNvSpPr>
          <p:nvPr/>
        </p:nvSpPr>
        <p:spPr bwMode="auto">
          <a:xfrm>
            <a:off x="2457455" y="381000"/>
            <a:ext cx="1928813" cy="685800"/>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Institutionalized</a:t>
            </a:r>
          </a:p>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Spouse</a:t>
            </a:r>
          </a:p>
        </p:txBody>
      </p:sp>
      <p:grpSp>
        <p:nvGrpSpPr>
          <p:cNvPr id="170059" name="Group 75"/>
          <p:cNvGrpSpPr>
            <a:grpSpLocks/>
          </p:cNvGrpSpPr>
          <p:nvPr/>
        </p:nvGrpSpPr>
        <p:grpSpPr bwMode="auto">
          <a:xfrm>
            <a:off x="2667000" y="5791200"/>
            <a:ext cx="7315200" cy="914400"/>
            <a:chOff x="720" y="3648"/>
            <a:chExt cx="4608" cy="576"/>
          </a:xfrm>
        </p:grpSpPr>
        <p:sp>
          <p:nvSpPr>
            <p:cNvPr id="32810" name="AutoShape 15"/>
            <p:cNvSpPr>
              <a:spLocks noChangeArrowheads="1"/>
            </p:cNvSpPr>
            <p:nvPr/>
          </p:nvSpPr>
          <p:spPr bwMode="auto">
            <a:xfrm>
              <a:off x="3024" y="3648"/>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100% of 1</a:t>
              </a:r>
              <a:r>
                <a:rPr kumimoji="0" lang="en-US" altLang="en-US" sz="1800" b="1" i="0" u="none" strike="noStrike" kern="1200" cap="none" spc="0" normalizeH="0" baseline="30000" noProof="0">
                  <a:ln>
                    <a:noFill/>
                  </a:ln>
                  <a:solidFill>
                    <a:srgbClr val="000099"/>
                  </a:solidFill>
                  <a:effectLst/>
                  <a:uLnTx/>
                  <a:uFillTx/>
                  <a:latin typeface="Arial" panose="020B0604020202020204" pitchFamily="34" charset="0"/>
                  <a:ea typeface="+mn-ea"/>
                  <a:cs typeface="+mn-cs"/>
                </a:rPr>
                <a:t>st</a:t>
              </a:r>
              <a:endPar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endParaRPr>
            </a:p>
          </p:txBody>
        </p:sp>
        <p:sp>
          <p:nvSpPr>
            <p:cNvPr id="32811" name="Text Box 19"/>
            <p:cNvSpPr txBox="1">
              <a:spLocks noChangeArrowheads="1"/>
            </p:cNvSpPr>
            <p:nvPr/>
          </p:nvSpPr>
          <p:spPr bwMode="auto">
            <a:xfrm>
              <a:off x="4464" y="364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12" name="Text Box 30"/>
            <p:cNvSpPr txBox="1">
              <a:spLocks noChangeArrowheads="1"/>
            </p:cNvSpPr>
            <p:nvPr/>
          </p:nvSpPr>
          <p:spPr bwMode="auto">
            <a:xfrm>
              <a:off x="720" y="364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$ 2,000</a:t>
              </a:r>
            </a:p>
          </p:txBody>
        </p:sp>
        <p:sp>
          <p:nvSpPr>
            <p:cNvPr id="32813" name="Text Box 41"/>
            <p:cNvSpPr txBox="1">
              <a:spLocks noChangeArrowheads="1"/>
            </p:cNvSpPr>
            <p:nvPr/>
          </p:nvSpPr>
          <p:spPr bwMode="auto">
            <a:xfrm>
              <a:off x="1584" y="3648"/>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$32,828</a:t>
              </a:r>
            </a:p>
          </p:txBody>
        </p:sp>
        <p:sp>
          <p:nvSpPr>
            <p:cNvPr id="32814" name="Rectangle 65"/>
            <p:cNvSpPr>
              <a:spLocks noChangeArrowheads="1"/>
            </p:cNvSpPr>
            <p:nvPr/>
          </p:nvSpPr>
          <p:spPr bwMode="auto">
            <a:xfrm>
              <a:off x="1584" y="3936"/>
              <a:ext cx="288"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815" name="Rectangle 66"/>
            <p:cNvSpPr>
              <a:spLocks noChangeArrowheads="1"/>
            </p:cNvSpPr>
            <p:nvPr/>
          </p:nvSpPr>
          <p:spPr bwMode="auto">
            <a:xfrm>
              <a:off x="1872" y="3936"/>
              <a:ext cx="1152"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94%</a:t>
              </a:r>
            </a:p>
          </p:txBody>
        </p:sp>
      </p:grpSp>
      <p:grpSp>
        <p:nvGrpSpPr>
          <p:cNvPr id="170065" name="Group 81"/>
          <p:cNvGrpSpPr>
            <a:grpSpLocks/>
          </p:cNvGrpSpPr>
          <p:nvPr/>
        </p:nvGrpSpPr>
        <p:grpSpPr bwMode="auto">
          <a:xfrm>
            <a:off x="2667000" y="4876800"/>
            <a:ext cx="7315200" cy="914400"/>
            <a:chOff x="720" y="3072"/>
            <a:chExt cx="4608" cy="576"/>
          </a:xfrm>
        </p:grpSpPr>
        <p:sp>
          <p:nvSpPr>
            <p:cNvPr id="32804" name="Text Box 43"/>
            <p:cNvSpPr txBox="1">
              <a:spLocks noChangeArrowheads="1"/>
            </p:cNvSpPr>
            <p:nvPr/>
          </p:nvSpPr>
          <p:spPr bwMode="auto">
            <a:xfrm>
              <a:off x="4464" y="3072"/>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05" name="Text Box 36"/>
            <p:cNvSpPr txBox="1">
              <a:spLocks noChangeArrowheads="1"/>
            </p:cNvSpPr>
            <p:nvPr/>
          </p:nvSpPr>
          <p:spPr bwMode="auto">
            <a:xfrm>
              <a:off x="1584" y="3072"/>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$37,000</a:t>
              </a:r>
            </a:p>
          </p:txBody>
        </p:sp>
        <p:sp>
          <p:nvSpPr>
            <p:cNvPr id="32806" name="AutoShape 37"/>
            <p:cNvSpPr>
              <a:spLocks noChangeArrowheads="1"/>
            </p:cNvSpPr>
            <p:nvPr/>
          </p:nvSpPr>
          <p:spPr bwMode="auto">
            <a:xfrm>
              <a:off x="3024" y="3072"/>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Minimum</a:t>
              </a:r>
            </a:p>
          </p:txBody>
        </p:sp>
        <p:sp>
          <p:nvSpPr>
            <p:cNvPr id="32807" name="Text Box 56"/>
            <p:cNvSpPr txBox="1">
              <a:spLocks noChangeArrowheads="1"/>
            </p:cNvSpPr>
            <p:nvPr/>
          </p:nvSpPr>
          <p:spPr bwMode="auto">
            <a:xfrm>
              <a:off x="720" y="3072"/>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$6,172</a:t>
              </a:r>
            </a:p>
          </p:txBody>
        </p:sp>
        <p:sp>
          <p:nvSpPr>
            <p:cNvPr id="32808" name="Rectangle 63"/>
            <p:cNvSpPr>
              <a:spLocks noChangeArrowheads="1"/>
            </p:cNvSpPr>
            <p:nvPr/>
          </p:nvSpPr>
          <p:spPr bwMode="auto">
            <a:xfrm>
              <a:off x="1584" y="3360"/>
              <a:ext cx="384"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809" name="Rectangle 67"/>
            <p:cNvSpPr>
              <a:spLocks noChangeArrowheads="1"/>
            </p:cNvSpPr>
            <p:nvPr/>
          </p:nvSpPr>
          <p:spPr bwMode="auto">
            <a:xfrm>
              <a:off x="1968" y="3360"/>
              <a:ext cx="1056"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81%</a:t>
              </a:r>
            </a:p>
          </p:txBody>
        </p:sp>
      </p:grpSp>
      <p:grpSp>
        <p:nvGrpSpPr>
          <p:cNvPr id="170066" name="Group 82"/>
          <p:cNvGrpSpPr>
            <a:grpSpLocks/>
          </p:cNvGrpSpPr>
          <p:nvPr/>
        </p:nvGrpSpPr>
        <p:grpSpPr bwMode="auto">
          <a:xfrm>
            <a:off x="2667000" y="3962400"/>
            <a:ext cx="7315200" cy="914400"/>
            <a:chOff x="720" y="2496"/>
            <a:chExt cx="4608" cy="576"/>
          </a:xfrm>
        </p:grpSpPr>
        <p:sp>
          <p:nvSpPr>
            <p:cNvPr id="32798" name="Text Box 47"/>
            <p:cNvSpPr txBox="1">
              <a:spLocks noChangeArrowheads="1"/>
            </p:cNvSpPr>
            <p:nvPr/>
          </p:nvSpPr>
          <p:spPr bwMode="auto">
            <a:xfrm>
              <a:off x="4464" y="249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799" name="Rectangle 7"/>
            <p:cNvSpPr>
              <a:spLocks noChangeArrowheads="1"/>
            </p:cNvSpPr>
            <p:nvPr/>
          </p:nvSpPr>
          <p:spPr bwMode="auto">
            <a:xfrm>
              <a:off x="1584" y="2784"/>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800" name="Text Box 38"/>
            <p:cNvSpPr txBox="1">
              <a:spLocks noChangeArrowheads="1"/>
            </p:cNvSpPr>
            <p:nvPr/>
          </p:nvSpPr>
          <p:spPr bwMode="auto">
            <a:xfrm>
              <a:off x="720" y="249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$30,828</a:t>
              </a:r>
            </a:p>
          </p:txBody>
        </p:sp>
        <p:sp>
          <p:nvSpPr>
            <p:cNvPr id="32801" name="Text Box 45"/>
            <p:cNvSpPr txBox="1">
              <a:spLocks noChangeArrowheads="1"/>
            </p:cNvSpPr>
            <p:nvPr/>
          </p:nvSpPr>
          <p:spPr bwMode="auto">
            <a:xfrm>
              <a:off x="1608" y="2496"/>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$67,828</a:t>
              </a:r>
            </a:p>
          </p:txBody>
        </p:sp>
        <p:sp>
          <p:nvSpPr>
            <p:cNvPr id="32802" name="AutoShape 48"/>
            <p:cNvSpPr>
              <a:spLocks noChangeArrowheads="1"/>
            </p:cNvSpPr>
            <p:nvPr/>
          </p:nvSpPr>
          <p:spPr bwMode="auto">
            <a:xfrm>
              <a:off x="3024" y="2496"/>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 or Minimum</a:t>
              </a:r>
            </a:p>
          </p:txBody>
        </p:sp>
        <p:sp>
          <p:nvSpPr>
            <p:cNvPr id="32803" name="Rectangle 68"/>
            <p:cNvSpPr>
              <a:spLocks noChangeArrowheads="1"/>
            </p:cNvSpPr>
            <p:nvPr/>
          </p:nvSpPr>
          <p:spPr bwMode="auto">
            <a:xfrm>
              <a:off x="2304" y="2784"/>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7" name="Group 83"/>
          <p:cNvGrpSpPr>
            <a:grpSpLocks/>
          </p:cNvGrpSpPr>
          <p:nvPr/>
        </p:nvGrpSpPr>
        <p:grpSpPr bwMode="auto">
          <a:xfrm>
            <a:off x="2667000" y="3048000"/>
            <a:ext cx="7315200" cy="914400"/>
            <a:chOff x="720" y="1920"/>
            <a:chExt cx="4608" cy="576"/>
          </a:xfrm>
        </p:grpSpPr>
        <p:sp>
          <p:nvSpPr>
            <p:cNvPr id="32792" name="Text Box 44"/>
            <p:cNvSpPr txBox="1">
              <a:spLocks noChangeArrowheads="1"/>
            </p:cNvSpPr>
            <p:nvPr/>
          </p:nvSpPr>
          <p:spPr bwMode="auto">
            <a:xfrm>
              <a:off x="4464" y="1920"/>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$50,000</a:t>
              </a:r>
            </a:p>
          </p:txBody>
        </p:sp>
        <p:sp>
          <p:nvSpPr>
            <p:cNvPr id="32793" name="AutoShape 14"/>
            <p:cNvSpPr>
              <a:spLocks noChangeArrowheads="1"/>
            </p:cNvSpPr>
            <p:nvPr/>
          </p:nvSpPr>
          <p:spPr bwMode="auto">
            <a:xfrm>
              <a:off x="3024" y="1920"/>
              <a:ext cx="1440" cy="288"/>
            </a:xfrm>
            <a:prstGeom prst="homePlate">
              <a:avLst>
                <a:gd name="adj" fmla="val 12500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a:t>
              </a:r>
            </a:p>
          </p:txBody>
        </p:sp>
        <p:sp>
          <p:nvSpPr>
            <p:cNvPr id="32794" name="Text Box 42"/>
            <p:cNvSpPr txBox="1">
              <a:spLocks noChangeArrowheads="1"/>
            </p:cNvSpPr>
            <p:nvPr/>
          </p:nvSpPr>
          <p:spPr bwMode="auto">
            <a:xfrm>
              <a:off x="720" y="1920"/>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$50,000</a:t>
              </a:r>
            </a:p>
          </p:txBody>
        </p:sp>
        <p:sp>
          <p:nvSpPr>
            <p:cNvPr id="32795" name="Text Box 46"/>
            <p:cNvSpPr txBox="1">
              <a:spLocks noChangeArrowheads="1"/>
            </p:cNvSpPr>
            <p:nvPr/>
          </p:nvSpPr>
          <p:spPr bwMode="auto">
            <a:xfrm>
              <a:off x="1584" y="1920"/>
              <a:ext cx="1440" cy="288"/>
            </a:xfrm>
            <a:prstGeom prst="rect">
              <a:avLst/>
            </a:prstGeom>
            <a:solidFill>
              <a:srgbClr val="000080"/>
            </a:solidFill>
            <a:ln>
              <a:noFill/>
            </a:ln>
            <a:effectLst/>
            <a:extLst>
              <a:ext uri="{91240B29-F687-4F45-9708-019B960494DF}">
                <a14:hiddenLine xmlns:a14="http://schemas.microsoft.com/office/drawing/2010/main" w="9525" algn="ctr">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$100,000</a:t>
              </a:r>
            </a:p>
          </p:txBody>
        </p:sp>
        <p:sp>
          <p:nvSpPr>
            <p:cNvPr id="32796" name="Rectangle 61"/>
            <p:cNvSpPr>
              <a:spLocks noChangeArrowheads="1"/>
            </p:cNvSpPr>
            <p:nvPr/>
          </p:nvSpPr>
          <p:spPr bwMode="auto">
            <a:xfrm>
              <a:off x="1584" y="2208"/>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97" name="Rectangle 69"/>
            <p:cNvSpPr>
              <a:spLocks noChangeArrowheads="1"/>
            </p:cNvSpPr>
            <p:nvPr/>
          </p:nvSpPr>
          <p:spPr bwMode="auto">
            <a:xfrm>
              <a:off x="2304" y="2208"/>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3" name="Group 79"/>
          <p:cNvGrpSpPr>
            <a:grpSpLocks/>
          </p:cNvGrpSpPr>
          <p:nvPr/>
        </p:nvGrpSpPr>
        <p:grpSpPr bwMode="auto">
          <a:xfrm>
            <a:off x="2705100" y="2120900"/>
            <a:ext cx="7277100" cy="927100"/>
            <a:chOff x="744" y="1336"/>
            <a:chExt cx="4584" cy="584"/>
          </a:xfrm>
        </p:grpSpPr>
        <p:sp>
          <p:nvSpPr>
            <p:cNvPr id="32786" name="AutoShape 13"/>
            <p:cNvSpPr>
              <a:spLocks noChangeArrowheads="1"/>
            </p:cNvSpPr>
            <p:nvPr/>
          </p:nvSpPr>
          <p:spPr bwMode="auto">
            <a:xfrm>
              <a:off x="3024" y="1344"/>
              <a:ext cx="1440" cy="288"/>
            </a:xfrm>
            <a:prstGeom prst="homePlate">
              <a:avLst>
                <a:gd name="adj" fmla="val 1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Max Allocation</a:t>
              </a:r>
              <a:endParaRPr kumimoji="0" lang="en-US" altLang="en-US" sz="20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p:txBody>
        </p:sp>
        <p:sp>
          <p:nvSpPr>
            <p:cNvPr id="32787" name="Text Box 17"/>
            <p:cNvSpPr txBox="1">
              <a:spLocks noChangeArrowheads="1"/>
            </p:cNvSpPr>
            <p:nvPr/>
          </p:nvSpPr>
          <p:spPr bwMode="auto">
            <a:xfrm>
              <a:off x="4464" y="1344"/>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88" name="Text Box 40"/>
            <p:cNvSpPr txBox="1">
              <a:spLocks noChangeArrowheads="1"/>
            </p:cNvSpPr>
            <p:nvPr/>
          </p:nvSpPr>
          <p:spPr bwMode="auto">
            <a:xfrm>
              <a:off x="1584" y="1344"/>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a:t>
              </a:r>
              <a:r>
                <a:rPr lang="en-US" altLang="en-US" sz="2400" dirty="0">
                  <a:solidFill>
                    <a:srgbClr val="FFFFCC"/>
                  </a:solidFill>
                </a:rPr>
                <a:t>309,040</a:t>
              </a:r>
              <a:endPar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endParaRPr>
            </a:p>
          </p:txBody>
        </p:sp>
        <p:sp>
          <p:nvSpPr>
            <p:cNvPr id="32789" name="Text Box 57"/>
            <p:cNvSpPr txBox="1">
              <a:spLocks noChangeArrowheads="1"/>
            </p:cNvSpPr>
            <p:nvPr/>
          </p:nvSpPr>
          <p:spPr bwMode="auto">
            <a:xfrm>
              <a:off x="744" y="1336"/>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90" name="Rectangle 70"/>
            <p:cNvSpPr>
              <a:spLocks noChangeArrowheads="1"/>
            </p:cNvSpPr>
            <p:nvPr/>
          </p:nvSpPr>
          <p:spPr bwMode="auto">
            <a:xfrm>
              <a:off x="1584" y="1632"/>
              <a:ext cx="720"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2400" b="0" i="0" u="none" strike="noStrike" kern="1200" cap="none" spc="0" normalizeH="0" baseline="0" noProof="0">
                <a:ln>
                  <a:noFill/>
                </a:ln>
                <a:solidFill>
                  <a:srgbClr val="993300"/>
                </a:solidFill>
                <a:effectLst/>
                <a:uLnTx/>
                <a:uFillTx/>
                <a:latin typeface="Arial" panose="020B0604020202020204" pitchFamily="34" charset="0"/>
                <a:ea typeface="+mn-ea"/>
                <a:cs typeface="+mn-cs"/>
              </a:endParaRPr>
            </a:p>
          </p:txBody>
        </p:sp>
        <p:sp>
          <p:nvSpPr>
            <p:cNvPr id="32791" name="Rectangle 71"/>
            <p:cNvSpPr>
              <a:spLocks noChangeArrowheads="1"/>
            </p:cNvSpPr>
            <p:nvPr/>
          </p:nvSpPr>
          <p:spPr bwMode="auto">
            <a:xfrm>
              <a:off x="2304" y="1632"/>
              <a:ext cx="720"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a:ln>
                    <a:noFill/>
                  </a:ln>
                  <a:solidFill>
                    <a:srgbClr val="C0C0C0"/>
                  </a:solidFill>
                  <a:effectLst/>
                  <a:uLnTx/>
                  <a:uFillTx/>
                  <a:latin typeface="Arial" panose="020B0604020202020204" pitchFamily="34" charset="0"/>
                  <a:ea typeface="+mn-ea"/>
                  <a:cs typeface="+mn-cs"/>
                </a:rPr>
                <a:t>50%</a:t>
              </a:r>
            </a:p>
          </p:txBody>
        </p:sp>
      </p:grpSp>
      <p:grpSp>
        <p:nvGrpSpPr>
          <p:cNvPr id="170064" name="Group 80"/>
          <p:cNvGrpSpPr>
            <a:grpSpLocks/>
          </p:cNvGrpSpPr>
          <p:nvPr/>
        </p:nvGrpSpPr>
        <p:grpSpPr bwMode="auto">
          <a:xfrm>
            <a:off x="2667000" y="1219200"/>
            <a:ext cx="7315200" cy="914400"/>
            <a:chOff x="720" y="768"/>
            <a:chExt cx="4608" cy="576"/>
          </a:xfrm>
        </p:grpSpPr>
        <p:sp>
          <p:nvSpPr>
            <p:cNvPr id="32780" name="Text Box 33"/>
            <p:cNvSpPr txBox="1">
              <a:spLocks noChangeArrowheads="1"/>
            </p:cNvSpPr>
            <p:nvPr/>
          </p:nvSpPr>
          <p:spPr bwMode="auto">
            <a:xfrm>
              <a:off x="1584" y="768"/>
              <a:ext cx="1440" cy="2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CC"/>
                  </a:solidFill>
                  <a:effectLst/>
                  <a:uLnTx/>
                  <a:uFillTx/>
                  <a:latin typeface="Arial" panose="020B0604020202020204" pitchFamily="34" charset="0"/>
                  <a:ea typeface="+mn-ea"/>
                  <a:cs typeface="+mn-cs"/>
                </a:rPr>
                <a:t>$454,520</a:t>
              </a:r>
            </a:p>
          </p:txBody>
        </p:sp>
        <p:sp>
          <p:nvSpPr>
            <p:cNvPr id="32781" name="Text Box 50"/>
            <p:cNvSpPr txBox="1">
              <a:spLocks noChangeArrowheads="1"/>
            </p:cNvSpPr>
            <p:nvPr/>
          </p:nvSpPr>
          <p:spPr bwMode="auto">
            <a:xfrm>
              <a:off x="4464" y="76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$154,520</a:t>
              </a:r>
            </a:p>
          </p:txBody>
        </p:sp>
        <p:sp>
          <p:nvSpPr>
            <p:cNvPr id="32782" name="AutoShape 51"/>
            <p:cNvSpPr>
              <a:spLocks noChangeArrowheads="1"/>
            </p:cNvSpPr>
            <p:nvPr/>
          </p:nvSpPr>
          <p:spPr bwMode="auto">
            <a:xfrm>
              <a:off x="3024" y="768"/>
              <a:ext cx="1440" cy="288"/>
            </a:xfrm>
            <a:prstGeom prst="homePlate">
              <a:avLst>
                <a:gd name="adj" fmla="val 1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Max Allocation</a:t>
              </a:r>
              <a:endParaRPr kumimoji="0" lang="en-US" altLang="en-US" sz="2000" b="0" i="0" u="none" strike="noStrike" kern="1200" cap="none" spc="0" normalizeH="0" baseline="0" noProof="0">
                <a:ln>
                  <a:noFill/>
                </a:ln>
                <a:solidFill>
                  <a:srgbClr val="000099"/>
                </a:solidFill>
                <a:effectLst/>
                <a:uLnTx/>
                <a:uFillTx/>
                <a:latin typeface="Arial" panose="020B0604020202020204" pitchFamily="34" charset="0"/>
                <a:ea typeface="+mn-ea"/>
                <a:cs typeface="+mn-cs"/>
              </a:endParaRPr>
            </a:p>
          </p:txBody>
        </p:sp>
        <p:sp>
          <p:nvSpPr>
            <p:cNvPr id="32783" name="Text Box 59"/>
            <p:cNvSpPr txBox="1">
              <a:spLocks noChangeArrowheads="1"/>
            </p:cNvSpPr>
            <p:nvPr/>
          </p:nvSpPr>
          <p:spPr bwMode="auto">
            <a:xfrm>
              <a:off x="720" y="768"/>
              <a:ext cx="864" cy="2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ea typeface="+mn-ea"/>
                  <a:cs typeface="+mn-cs"/>
                </a:rPr>
                <a:t>$300,000</a:t>
              </a:r>
            </a:p>
          </p:txBody>
        </p:sp>
        <p:sp>
          <p:nvSpPr>
            <p:cNvPr id="32784" name="Rectangle 72"/>
            <p:cNvSpPr>
              <a:spLocks noChangeArrowheads="1"/>
            </p:cNvSpPr>
            <p:nvPr/>
          </p:nvSpPr>
          <p:spPr bwMode="auto">
            <a:xfrm>
              <a:off x="1584" y="1056"/>
              <a:ext cx="1008" cy="2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a:t>
              </a:r>
              <a:endParaRPr kumimoji="0" lang="en-US" altLang="en-US" sz="2400" b="0" i="0" u="none" strike="noStrike" kern="1200" cap="none" spc="0" normalizeH="0" baseline="0" noProof="0" dirty="0">
                <a:ln>
                  <a:noFill/>
                </a:ln>
                <a:solidFill>
                  <a:srgbClr val="993300"/>
                </a:solidFill>
                <a:effectLst/>
                <a:uLnTx/>
                <a:uFillTx/>
                <a:latin typeface="Arial" panose="020B0604020202020204" pitchFamily="34" charset="0"/>
                <a:ea typeface="+mn-ea"/>
                <a:cs typeface="+mn-cs"/>
              </a:endParaRPr>
            </a:p>
          </p:txBody>
        </p:sp>
        <p:sp>
          <p:nvSpPr>
            <p:cNvPr id="32785" name="Rectangle 73"/>
            <p:cNvSpPr>
              <a:spLocks noChangeArrowheads="1"/>
            </p:cNvSpPr>
            <p:nvPr/>
          </p:nvSpPr>
          <p:spPr bwMode="auto">
            <a:xfrm>
              <a:off x="2592" y="1056"/>
              <a:ext cx="426" cy="28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indent="-236538" eaLnBrk="0" hangingPunct="0">
                <a:spcBef>
                  <a:spcPct val="20000"/>
                </a:spcBef>
                <a:buClr>
                  <a:srgbClr val="09677B"/>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236538" marR="0" lvl="0" indent="-236538" algn="ctr" defTabSz="914400" rtl="0" eaLnBrk="1" fontAlgn="auto" latinLnBrk="0" hangingPunct="1">
                <a:lnSpc>
                  <a:spcPct val="80000"/>
                </a:lnSpc>
                <a:spcBef>
                  <a:spcPct val="20000"/>
                </a:spcBef>
                <a:spcAft>
                  <a:spcPts val="0"/>
                </a:spcAft>
                <a:buClr>
                  <a:srgbClr val="CAC0E2"/>
                </a:buClr>
                <a:buSzPct val="8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34%</a:t>
              </a:r>
            </a:p>
          </p:txBody>
        </p:sp>
      </p:grpSp>
    </p:spTree>
    <p:extLst>
      <p:ext uri="{BB962C8B-B14F-4D97-AF65-F5344CB8AC3E}">
        <p14:creationId xmlns:p14="http://schemas.microsoft.com/office/powerpoint/2010/main" val="1776912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0059"/>
                                        </p:tgtEl>
                                        <p:attrNameLst>
                                          <p:attrName>style.visibility</p:attrName>
                                        </p:attrNameLst>
                                      </p:cBhvr>
                                      <p:to>
                                        <p:strVal val="visible"/>
                                      </p:to>
                                    </p:set>
                                    <p:animEffect transition="in" filter="fade">
                                      <p:cBhvr>
                                        <p:cTn id="7" dur="2000"/>
                                        <p:tgtEl>
                                          <p:spTgt spid="170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0065"/>
                                        </p:tgtEl>
                                        <p:attrNameLst>
                                          <p:attrName>style.visibility</p:attrName>
                                        </p:attrNameLst>
                                      </p:cBhvr>
                                      <p:to>
                                        <p:strVal val="visible"/>
                                      </p:to>
                                    </p:set>
                                    <p:animEffect transition="in" filter="fade">
                                      <p:cBhvr>
                                        <p:cTn id="12" dur="2000"/>
                                        <p:tgtEl>
                                          <p:spTgt spid="170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0066"/>
                                        </p:tgtEl>
                                        <p:attrNameLst>
                                          <p:attrName>style.visibility</p:attrName>
                                        </p:attrNameLst>
                                      </p:cBhvr>
                                      <p:to>
                                        <p:strVal val="visible"/>
                                      </p:to>
                                    </p:set>
                                    <p:animEffect transition="in" filter="fade">
                                      <p:cBhvr>
                                        <p:cTn id="17" dur="2000"/>
                                        <p:tgtEl>
                                          <p:spTgt spid="170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0067"/>
                                        </p:tgtEl>
                                        <p:attrNameLst>
                                          <p:attrName>style.visibility</p:attrName>
                                        </p:attrNameLst>
                                      </p:cBhvr>
                                      <p:to>
                                        <p:strVal val="visible"/>
                                      </p:to>
                                    </p:set>
                                    <p:animEffect transition="in" filter="fade">
                                      <p:cBhvr>
                                        <p:cTn id="22" dur="2000"/>
                                        <p:tgtEl>
                                          <p:spTgt spid="1700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0063"/>
                                        </p:tgtEl>
                                        <p:attrNameLst>
                                          <p:attrName>style.visibility</p:attrName>
                                        </p:attrNameLst>
                                      </p:cBhvr>
                                      <p:to>
                                        <p:strVal val="visible"/>
                                      </p:to>
                                    </p:set>
                                    <p:animEffect transition="in" filter="fade">
                                      <p:cBhvr>
                                        <p:cTn id="27" dur="2000"/>
                                        <p:tgtEl>
                                          <p:spTgt spid="1700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0064"/>
                                        </p:tgtEl>
                                        <p:attrNameLst>
                                          <p:attrName>style.visibility</p:attrName>
                                        </p:attrNameLst>
                                      </p:cBhvr>
                                      <p:to>
                                        <p:strVal val="visible"/>
                                      </p:to>
                                    </p:set>
                                    <p:animEffect transition="in" filter="fade">
                                      <p:cBhvr>
                                        <p:cTn id="32" dur="2000"/>
                                        <p:tgtEl>
                                          <p:spTgt spid="17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C2DB-A405-4CCB-BE9F-BEEC19F71AF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FA81EEB-87B1-4066-BDF6-3440E07C9E5B}"/>
              </a:ext>
            </a:extLst>
          </p:cNvPr>
          <p:cNvSpPr>
            <a:spLocks noGrp="1"/>
          </p:cNvSpPr>
          <p:nvPr>
            <p:ph type="sldNum" sz="quarter" idx="12"/>
          </p:nvPr>
        </p:nvSpPr>
        <p:spPr/>
        <p:txBody>
          <a:bodyPr/>
          <a:lstStyle/>
          <a:p>
            <a:pPr>
              <a:defRPr/>
            </a:pPr>
            <a:fld id="{88AA8DA2-99D1-4607-A62B-1B547612533B}" type="slidenum">
              <a:rPr lang="en-US" smtClean="0"/>
              <a:pPr>
                <a:defRPr/>
              </a:pPr>
              <a:t>29</a:t>
            </a:fld>
            <a:endParaRPr lang="en-US" dirty="0"/>
          </a:p>
        </p:txBody>
      </p:sp>
      <p:sp>
        <p:nvSpPr>
          <p:cNvPr id="4" name="Content Placeholder 3">
            <a:extLst>
              <a:ext uri="{FF2B5EF4-FFF2-40B4-BE49-F238E27FC236}">
                <a16:creationId xmlns:a16="http://schemas.microsoft.com/office/drawing/2014/main" id="{F7A5B80D-E6BB-4B19-A469-0EF3AFD99401}"/>
              </a:ext>
            </a:extLst>
          </p:cNvPr>
          <p:cNvSpPr>
            <a:spLocks noGrp="1"/>
          </p:cNvSpPr>
          <p:nvPr>
            <p:ph idx="1"/>
          </p:nvPr>
        </p:nvSpPr>
        <p:spPr/>
        <p:txBody>
          <a:bodyPr/>
          <a:lstStyle/>
          <a:p>
            <a:pPr marL="0" indent="0">
              <a:buNone/>
            </a:pPr>
            <a:r>
              <a:rPr lang="en-US" dirty="0"/>
              <a:t>Julie and Jim’s countable resources are 106,000.  Jim’s CSRA would be 50%.  They would have to spend 53,000 down to 2000, or 51,000 before Julie will qualify for Medicaid.  </a:t>
            </a:r>
          </a:p>
        </p:txBody>
      </p:sp>
    </p:spTree>
    <p:extLst>
      <p:ext uri="{BB962C8B-B14F-4D97-AF65-F5344CB8AC3E}">
        <p14:creationId xmlns:p14="http://schemas.microsoft.com/office/powerpoint/2010/main" val="280824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a:blip r:embed="rId3"/>
          <a:stretch>
            <a:fillRect/>
          </a:stretch>
        </p:blipFill>
        <p:spPr>
          <a:xfrm>
            <a:off x="671608" y="1600200"/>
            <a:ext cx="10834592" cy="5126043"/>
          </a:xfrm>
          <a:prstGeom prst="rect">
            <a:avLst/>
          </a:prstGeo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Line 5"/>
          <p:cNvSpPr>
            <a:spLocks noChangeShapeType="1"/>
          </p:cNvSpPr>
          <p:nvPr/>
        </p:nvSpPr>
        <p:spPr bwMode="auto">
          <a:xfrm>
            <a:off x="7696200" y="1828801"/>
            <a:ext cx="812800" cy="99059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143000" y="0"/>
            <a:ext cx="6553200" cy="2514599"/>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Tree>
    <p:extLst>
      <p:ext uri="{BB962C8B-B14F-4D97-AF65-F5344CB8AC3E}">
        <p14:creationId xmlns:p14="http://schemas.microsoft.com/office/powerpoint/2010/main" val="378603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684338" y="533400"/>
            <a:ext cx="8839200" cy="685800"/>
          </a:xfrm>
        </p:spPr>
        <p:txBody>
          <a:bodyPr/>
          <a:lstStyle/>
          <a:p>
            <a:r>
              <a:rPr lang="en-US" dirty="0"/>
              <a:t>CSRA Case Facts</a:t>
            </a:r>
            <a:br>
              <a:rPr lang="en-US" dirty="0"/>
            </a:br>
            <a:endParaRPr lang="en-US" dirty="0"/>
          </a:p>
        </p:txBody>
      </p:sp>
      <p:sp>
        <p:nvSpPr>
          <p:cNvPr id="5" name="Rectangle 3"/>
          <p:cNvSpPr txBox="1">
            <a:spLocks noChangeArrowheads="1"/>
          </p:cNvSpPr>
          <p:nvPr/>
        </p:nvSpPr>
        <p:spPr>
          <a:xfrm>
            <a:off x="381000" y="1219200"/>
            <a:ext cx="113538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90000"/>
              </a:lnSpc>
              <a:spcAft>
                <a:spcPts val="1200"/>
              </a:spcAf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Jones suffers from severe dementia and permanently entered a nursing facility on March 1, 2024.  Julie owns her home worth $100,000 free and clear and has $6,000 in a checking account.  She owns </a:t>
            </a:r>
            <a:r>
              <a:rPr lang="en-US" sz="2400" dirty="0">
                <a:solidFill>
                  <a:prstClr val="black"/>
                </a:solidFill>
              </a:rPr>
              <a:t>a 2023 Mercedes.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Julie’s husband, Jim, continues to live in the home, although the deed is in Julie’s name.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is able to direct and does not want to return home</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has IRAs totaling  $20,000 and is not taking regular distributions. </a:t>
            </a:r>
            <a:endPar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Jim is still working and</a:t>
            </a:r>
            <a:r>
              <a:rPr kumimoji="0" lang="en-US" sz="2400" b="0" i="0" u="none" strike="noStrike" kern="1200" cap="none" spc="0" normalizeH="0" noProof="0" dirty="0">
                <a:ln>
                  <a:noFill/>
                </a:ln>
                <a:solidFill>
                  <a:prstClr val="black"/>
                </a:solidFill>
                <a:effectLst/>
                <a:uLnTx/>
                <a:uFillTx/>
                <a:latin typeface="Calibri"/>
                <a:ea typeface="+mn-ea"/>
                <a:cs typeface="+mn-cs"/>
              </a:rPr>
              <a:t> has 100,000 in P&amp;G stock in his 401k which he cannot access until he quits.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2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381000" y="2556666"/>
            <a:ext cx="11392765"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Transfer of Resources from Institutionalized Spouses to the Community Spouse–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OAC § 5160:1-6-04(E)(9)</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institutionalized spouse has 12 months to complete any necessary resource transfers from IS to CS once eligibility is established.</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12 months, IS eligibility is determined counting all of the resources in the IS’s name.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563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609600" y="2560320"/>
            <a:ext cx="11125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Reluctant Spouse Rule –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OAC § 5160:1-6-04(E)(7)</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CS will not cooperate to make resources available to the IS after a resource assessment </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CS must be given notice of the duty to cooperate in making resources available to the IS.</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IS must assign support rights to the State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473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609600" y="2569845"/>
            <a:ext cx="11125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Reluctant Spouse Rule –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OAC § 5160:1-6-04(E)(7)</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startAt="4"/>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If the CS refuses to cooperate, or ignores notice, Medicaid must be approved, provided that all other eligibility factors and conditions have been met </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startAt="4"/>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The case referred to the state attorney general's office, to attempt to recover funds from the CS for any Medicaid payments up to the IS’s allocated share of the couple's assets</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7952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6.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27" name="Rectangle 3"/>
          <p:cNvSpPr txBox="1">
            <a:spLocks noChangeArrowheads="1"/>
          </p:cNvSpPr>
          <p:nvPr/>
        </p:nvSpPr>
        <p:spPr>
          <a:xfrm>
            <a:off x="685800" y="2560320"/>
            <a:ext cx="10896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 Court Order – OAC § 5160:1-6-04(E)(5)(b)(iv)</a:t>
            </a:r>
          </a:p>
          <a:p>
            <a:pPr marL="514350" marR="0" lvl="0" indent="-514350" algn="l" defTabSz="914400" rtl="0" eaLnBrk="1" fontAlgn="auto" latinLnBrk="0" hangingPunct="1">
              <a:lnSpc>
                <a:spcPct val="100000"/>
              </a:lnSpc>
              <a:spcBef>
                <a:spcPct val="20000"/>
              </a:spcBef>
              <a:spcAft>
                <a:spcPts val="30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allocation of resources specified in a current court order which is more than the CSRA supersedes the CDJFS resource allocation </a:t>
            </a:r>
          </a:p>
          <a:p>
            <a:pPr marL="514350" marR="0" lvl="0" indent="-514350" algn="l" defTabSz="914400" rtl="0" eaLnBrk="1" fontAlgn="auto" latinLnBrk="0" hangingPunct="1">
              <a:lnSpc>
                <a:spcPct val="100000"/>
              </a:lnSpc>
              <a:spcBef>
                <a:spcPct val="20000"/>
              </a:spcBef>
              <a:spcAft>
                <a:spcPts val="30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CS’s CSRA is the amount of resources allocated to her in the court order</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274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1.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Snapshot Date; Begin Resource Assessment</a:t>
            </a:r>
          </a:p>
        </p:txBody>
      </p:sp>
      <p:sp>
        <p:nvSpPr>
          <p:cNvPr id="59" name="Rectangle 58"/>
          <p:cNvSpPr/>
          <p:nvPr/>
        </p:nvSpPr>
        <p:spPr>
          <a:xfrm>
            <a:off x="4444321"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2.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List All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59"/>
          <p:cNvSpPr/>
          <p:nvPr/>
        </p:nvSpPr>
        <p:spPr>
          <a:xfrm>
            <a:off x="8635374" y="1914616"/>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4.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Non-Accessible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60"/>
          <p:cNvSpPr/>
          <p:nvPr/>
        </p:nvSpPr>
        <p:spPr>
          <a:xfrm>
            <a:off x="6584886"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3.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61"/>
          <p:cNvSpPr/>
          <p:nvPr/>
        </p:nvSpPr>
        <p:spPr>
          <a:xfrm>
            <a:off x="2339556" y="4709833"/>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5.</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Finalize Resource Assessment</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6.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64" name="Rectangle 63"/>
          <p:cNvSpPr/>
          <p:nvPr/>
        </p:nvSpPr>
        <p:spPr>
          <a:xfrm>
            <a:off x="6520253" y="4709833"/>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Spend-Down</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8.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Medicaid Eligible</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390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7.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Spend-Down</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685800" y="2560320"/>
            <a:ext cx="10972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Being resource eligible on the last day of the month means resource eligible for the entire month as coverage begins in the month the individual applies and meets all eligibility criteria. OAC § 5160:1-2-01(M)</a:t>
            </a:r>
          </a:p>
          <a:p>
            <a:pPr marL="0" marR="0" lvl="0" indent="0" algn="l" defTabSz="914400" rtl="0" eaLnBrk="1" fontAlgn="auto" latinLnBrk="0" hangingPunct="1">
              <a:lnSpc>
                <a:spcPct val="90000"/>
              </a:lnSpc>
              <a:spcBef>
                <a:spcPct val="20000"/>
              </a:spcBef>
              <a:spcAft>
                <a:spcPts val="1000"/>
              </a:spcAft>
              <a:buClrTx/>
              <a:buSzTx/>
              <a:buFont typeface="+mj-lt"/>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235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7.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Spend-Down</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838200" y="2560320"/>
            <a:ext cx="10439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200"/>
              </a:spcBef>
              <a:spcAft>
                <a:spcPts val="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Spend down Options:</a:t>
            </a:r>
          </a:p>
          <a:p>
            <a:pPr marL="457200" marR="0" lvl="1" indent="0" algn="l" defTabSz="914400" rtl="0" eaLnBrk="1" fontAlgn="auto" latinLnBrk="0" hangingPunct="1">
              <a:lnSpc>
                <a:spcPct val="100000"/>
              </a:lnSpc>
              <a:spcBef>
                <a:spcPts val="200"/>
              </a:spcBef>
              <a:spcAft>
                <a:spcPts val="0"/>
              </a:spcAft>
              <a:buClrTx/>
              <a:buSzTx/>
              <a:buFont typeface="+mj-lt"/>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71550" marR="0" lvl="1" indent="-514350" algn="l" defTabSz="914400" rtl="0" eaLnBrk="1" fontAlgn="auto" latinLnBrk="0" hangingPunct="1">
              <a:lnSpc>
                <a:spcPct val="100000"/>
              </a:lnSpc>
              <a:spcBef>
                <a:spcPts val="2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Buy things for either spouse</a:t>
            </a:r>
          </a:p>
          <a:p>
            <a:pPr marL="971550" marR="0" lvl="1" indent="-514350" algn="l" defTabSz="914400" rtl="0" eaLnBrk="1" fontAlgn="auto" latinLnBrk="0" hangingPunct="1">
              <a:lnSpc>
                <a:spcPct val="100000"/>
              </a:lnSpc>
              <a:spcBef>
                <a:spcPts val="2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legal obligations of either spouse</a:t>
            </a:r>
          </a:p>
          <a:p>
            <a:pPr marL="971550" marR="0" lvl="1" indent="-514350" algn="l" defTabSz="914400" rtl="0" eaLnBrk="1" fontAlgn="auto" latinLnBrk="0" hangingPunct="1">
              <a:lnSpc>
                <a:spcPct val="100000"/>
              </a:lnSpc>
              <a:spcBef>
                <a:spcPts val="2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Put the money into an excluded resource</a:t>
            </a:r>
          </a:p>
          <a:p>
            <a:pPr marL="971550" marR="0" lvl="1" indent="-514350" algn="l" defTabSz="914400" rtl="0" eaLnBrk="1" fontAlgn="auto" latinLnBrk="0" hangingPunct="1">
              <a:lnSpc>
                <a:spcPct val="100000"/>
              </a:lnSpc>
              <a:spcBef>
                <a:spcPts val="2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 Medicaid planning attorney</a:t>
            </a:r>
          </a:p>
          <a:p>
            <a:pPr marL="514350" marR="0" lvl="0" indent="-514350" algn="l" defTabSz="914400" rtl="0" eaLnBrk="1" fontAlgn="auto" latinLnBrk="0" hangingPunct="1">
              <a:lnSpc>
                <a:spcPct val="100000"/>
              </a:lnSpc>
              <a:spcBef>
                <a:spcPct val="20000"/>
              </a:spcBef>
              <a:spcAft>
                <a:spcPts val="1000"/>
              </a:spcAft>
              <a:buClrTx/>
              <a:buSzTx/>
              <a:buFont typeface="+mj-lt"/>
              <a:buAutoNum type="arabicParenR" startAt="3"/>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9617880" y="810546"/>
            <a:ext cx="232717" cy="232717"/>
          </a:xfrm>
          <a:prstGeom prst="rect">
            <a:avLst/>
          </a:prstGeom>
          <a:solidFill>
            <a:schemeClr val="tx2"/>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9660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fade">
                                      <p:cBhvr>
                                        <p:cTn id="32"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1951038" y="1371600"/>
            <a:ext cx="83058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House		$185,000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Car		$  20,000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Household Goods		$    5,000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IRA		 $ 50,000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Savings		 $ 10,000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Inheritance		 $ 90,000</a:t>
            </a:r>
          </a:p>
          <a:p>
            <a:pPr marL="0" marR="0" lvl="0" indent="0" algn="l" defTabSz="914400" rtl="0" eaLnBrk="1" fontAlgn="auto" latinLnBrk="0" hangingPunct="1">
              <a:lnSpc>
                <a:spcPct val="100000"/>
              </a:lnSpc>
              <a:spcBef>
                <a:spcPct val="20000"/>
              </a:spcBef>
              <a:spcAft>
                <a:spcPts val="0"/>
              </a:spcAft>
              <a:buClrTx/>
              <a:buSzTx/>
              <a:buFont typeface="+mj-lt"/>
              <a:buNone/>
              <a:tabLst>
                <a:tab pos="5543550"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sng" strike="noStrike" kern="1200" cap="none" spc="0" normalizeH="0" baseline="0" noProof="0" dirty="0">
                <a:ln>
                  <a:noFill/>
                </a:ln>
                <a:solidFill>
                  <a:prstClr val="black"/>
                </a:solidFill>
                <a:effectLst/>
                <a:uLnTx/>
                <a:uFillTx/>
                <a:latin typeface="Calibri"/>
                <a:ea typeface="+mn-ea"/>
                <a:cs typeface="+mn-cs"/>
              </a:rPr>
              <a:t>Life Insurance CSV	   	 $ 10,000</a:t>
            </a: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mj-lt"/>
              <a:buNone/>
              <a:tabLst>
                <a:tab pos="6400800" algn="l"/>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Countable Resources	$160,000</a:t>
            </a: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Straight Connector 3"/>
          <p:cNvCxnSpPr/>
          <p:nvPr/>
        </p:nvCxnSpPr>
        <p:spPr>
          <a:xfrm>
            <a:off x="2209800" y="3124200"/>
            <a:ext cx="792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684338" y="533400"/>
            <a:ext cx="8839200" cy="685800"/>
          </a:xfrm>
        </p:spPr>
        <p:txBody>
          <a:bodyPr/>
          <a:lstStyle/>
          <a:p>
            <a:r>
              <a:rPr lang="en-US" dirty="0"/>
              <a:t>Example - Resources</a:t>
            </a:r>
            <a:br>
              <a:rPr lang="en-US" dirty="0"/>
            </a:br>
            <a:endParaRPr lang="en-US" dirty="0"/>
          </a:p>
        </p:txBody>
      </p:sp>
    </p:spTree>
    <p:extLst>
      <p:ext uri="{BB962C8B-B14F-4D97-AF65-F5344CB8AC3E}">
        <p14:creationId xmlns:p14="http://schemas.microsoft.com/office/powerpoint/2010/main" val="10564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1000"/>
                                        <p:tgtEl>
                                          <p:spTgt spid="7">
                                            <p:txEl>
                                              <p:pRg st="5" end="5"/>
                                            </p:txEl>
                                          </p:spTgt>
                                        </p:tgtEl>
                                      </p:cBhvr>
                                    </p:animEffect>
                                    <p:anim calcmode="lin" valueType="num">
                                      <p:cBhvr>
                                        <p:cTn id="4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1000"/>
                                        <p:tgtEl>
                                          <p:spTgt spid="7">
                                            <p:txEl>
                                              <p:pRg st="6" end="6"/>
                                            </p:txEl>
                                          </p:spTgt>
                                        </p:tgtEl>
                                      </p:cBhvr>
                                    </p:animEffect>
                                    <p:anim calcmode="lin" valueType="num">
                                      <p:cBhvr>
                                        <p:cTn id="4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fade">
                                      <p:cBhvr>
                                        <p:cTn id="53" dur="1000"/>
                                        <p:tgtEl>
                                          <p:spTgt spid="7">
                                            <p:txEl>
                                              <p:pRg st="7" end="7"/>
                                            </p:txEl>
                                          </p:spTgt>
                                        </p:tgtEl>
                                      </p:cBhvr>
                                    </p:animEffect>
                                    <p:anim calcmode="lin" valueType="num">
                                      <p:cBhvr>
                                        <p:cTn id="5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838200" y="2538222"/>
            <a:ext cx="10515600" cy="4243578"/>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Excluded Resources Summary</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Automobile</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Household Goods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Burial Spaces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Prepaid Burial Contracts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Life Insurance- face value less than $1500</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The Home</a:t>
            </a: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Property listed for sale at </a:t>
            </a:r>
            <a:r>
              <a:rPr kumimoji="0" lang="en-US" sz="2400" b="0" i="0" u="none" strike="noStrike" kern="1200" cap="none" spc="0" normalizeH="0" baseline="0" noProof="0" dirty="0" err="1">
                <a:ln>
                  <a:noFill/>
                </a:ln>
                <a:solidFill>
                  <a:srgbClr val="000000"/>
                </a:solidFill>
                <a:effectLst/>
                <a:uLnTx/>
                <a:uFillTx/>
                <a:latin typeface="Arial"/>
                <a:ea typeface="Calibri"/>
                <a:cs typeface="+mn-cs"/>
              </a:rPr>
              <a:t>fmv</a:t>
            </a:r>
            <a:r>
              <a:rPr kumimoji="0" lang="en-US" sz="2400" b="0" i="0" u="none" strike="noStrike" kern="1200" cap="none" spc="0" normalizeH="0" baseline="0" noProof="0" dirty="0">
                <a:ln>
                  <a:noFill/>
                </a:ln>
                <a:solidFill>
                  <a:srgbClr val="000000"/>
                </a:solidFill>
                <a:effectLst/>
                <a:uLnTx/>
                <a:uFillTx/>
                <a:latin typeface="Arial"/>
                <a:ea typeface="Calibri"/>
                <a:cs typeface="+mn-cs"/>
              </a:rPr>
              <a:t>. </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Arial"/>
                <a:ea typeface="Calibri"/>
                <a:cs typeface="+mn-cs"/>
              </a:rPr>
              <a:t>Long term Care insurance payments</a:t>
            </a:r>
            <a:endParaRPr kumimoji="0" lang="en-US" sz="12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51435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100" b="0" i="0" u="none" strike="noStrike" kern="1200" cap="none" spc="0" normalizeH="0" baseline="0" noProof="0" dirty="0">
              <a:ln>
                <a:noFill/>
              </a:ln>
              <a:solidFill>
                <a:prstClr val="black"/>
              </a:solidFill>
              <a:effectLst/>
              <a:uLnTx/>
              <a:uFillTx/>
              <a:latin typeface="Calibri"/>
              <a:ea typeface="Calibri"/>
              <a:cs typeface="+mn-cs"/>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0078905"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9609383"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flipV="1">
            <a:off x="9842100" y="926905"/>
            <a:ext cx="243763" cy="2975"/>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075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6" end="6"/>
                                            </p:txEl>
                                          </p:spTgt>
                                        </p:tgtEl>
                                        <p:attrNameLst>
                                          <p:attrName>style.visibility</p:attrName>
                                        </p:attrNameLst>
                                      </p:cBhvr>
                                      <p:to>
                                        <p:strVal val="visible"/>
                                      </p:to>
                                    </p:set>
                                    <p:animEffect transition="in" filter="fade">
                                      <p:cBhvr>
                                        <p:cTn id="42" dur="500"/>
                                        <p:tgtEl>
                                          <p:spTgt spid="27">
                                            <p:txEl>
                                              <p:pRg st="6" end="6"/>
                                            </p:txEl>
                                          </p:spTgt>
                                        </p:tgtEl>
                                      </p:cBhvr>
                                    </p:animEffect>
                                  </p:childTnLst>
                                  <p:subTnLst>
                                    <p:animClr clrSpc="rgb" dir="cw">
                                      <p:cBhvr override="childStyle">
                                        <p:cTn dur="1" fill="hold" display="0" masterRel="nextClick" afterEffect="1"/>
                                        <p:tgtEl>
                                          <p:spTgt spid="27">
                                            <p:txEl>
                                              <p:pRg st="6" end="6"/>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fade">
                                      <p:cBhvr>
                                        <p:cTn id="47" dur="500"/>
                                        <p:tgtEl>
                                          <p:spTgt spid="27">
                                            <p:txEl>
                                              <p:pRg st="7" end="7"/>
                                            </p:txEl>
                                          </p:spTgt>
                                        </p:tgtEl>
                                      </p:cBhvr>
                                    </p:animEffect>
                                  </p:childTnLst>
                                  <p:subTnLst>
                                    <p:animClr clrSpc="rgb" dir="cw">
                                      <p:cBhvr override="childStyle">
                                        <p:cTn dur="1" fill="hold" display="0" masterRel="nextClick" afterEffect="1"/>
                                        <p:tgtEl>
                                          <p:spTgt spid="27">
                                            <p:txEl>
                                              <p:pRg st="7" end="7"/>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xEl>
                                              <p:pRg st="8" end="8"/>
                                            </p:txEl>
                                          </p:spTgt>
                                        </p:tgtEl>
                                        <p:attrNameLst>
                                          <p:attrName>style.visibility</p:attrName>
                                        </p:attrNameLst>
                                      </p:cBhvr>
                                      <p:to>
                                        <p:strVal val="visible"/>
                                      </p:to>
                                    </p:set>
                                    <p:animEffect transition="in" filter="fade">
                                      <p:cBhvr>
                                        <p:cTn id="52" dur="500"/>
                                        <p:tgtEl>
                                          <p:spTgt spid="27">
                                            <p:txEl>
                                              <p:pRg st="8" end="8"/>
                                            </p:txEl>
                                          </p:spTgt>
                                        </p:tgtEl>
                                      </p:cBhvr>
                                    </p:animEffect>
                                  </p:childTnLst>
                                  <p:subTnLst>
                                    <p:animClr clrSpc="rgb" dir="cw">
                                      <p:cBhvr override="childStyle">
                                        <p:cTn dur="1" fill="hold" display="0" masterRel="nextClick" afterEffect="1"/>
                                        <p:tgtEl>
                                          <p:spTgt spid="27">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40A78-D1E7-40BB-94FB-8805C9E1B549}"/>
              </a:ext>
            </a:extLst>
          </p:cNvPr>
          <p:cNvPicPr>
            <a:picLocks noChangeAspect="1"/>
          </p:cNvPicPr>
          <p:nvPr/>
        </p:nvPicPr>
        <p:blipFill>
          <a:blip r:embed="rId3"/>
          <a:stretch>
            <a:fillRect/>
          </a:stretch>
        </p:blipFill>
        <p:spPr>
          <a:xfrm>
            <a:off x="849204" y="1153083"/>
            <a:ext cx="10493591" cy="5339797"/>
          </a:xfrm>
          <a:prstGeom prst="rect">
            <a:avLst/>
          </a:prstGeo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a:xfrm>
            <a:off x="4343400" y="1820707"/>
            <a:ext cx="5867400" cy="1295400"/>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ODM’s Resources &amp; Rules</a:t>
            </a:r>
          </a:p>
        </p:txBody>
      </p:sp>
      <p:sp>
        <p:nvSpPr>
          <p:cNvPr id="7" name="Line 5"/>
          <p:cNvSpPr>
            <a:spLocks noChangeShapeType="1"/>
          </p:cNvSpPr>
          <p:nvPr/>
        </p:nvSpPr>
        <p:spPr bwMode="auto">
          <a:xfrm flipH="1">
            <a:off x="3657600" y="3125910"/>
            <a:ext cx="1752600" cy="182708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022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684338" y="533400"/>
            <a:ext cx="8839200" cy="685800"/>
          </a:xfrm>
        </p:spPr>
        <p:txBody>
          <a:bodyPr/>
          <a:lstStyle/>
          <a:p>
            <a:r>
              <a:rPr lang="en-US" altLang="en-US" dirty="0"/>
              <a:t>Example - Spend-Down</a:t>
            </a:r>
            <a:br>
              <a:rPr lang="en-US" dirty="0"/>
            </a:br>
            <a:endParaRPr lang="en-US" dirty="0"/>
          </a:p>
        </p:txBody>
      </p:sp>
      <p:sp>
        <p:nvSpPr>
          <p:cNvPr id="6" name="Rectangle 3"/>
          <p:cNvSpPr txBox="1">
            <a:spLocks noChangeArrowheads="1"/>
          </p:cNvSpPr>
          <p:nvPr/>
        </p:nvSpPr>
        <p:spPr>
          <a:xfrm>
            <a:off x="1524000" y="1447800"/>
            <a:ext cx="91440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Total Countable Assets	$160,000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sng" strike="noStrike" kern="1200" cap="none" spc="0" normalizeH="0" baseline="0" noProof="0" dirty="0">
                <a:ln>
                  <a:noFill/>
                </a:ln>
                <a:solidFill>
                  <a:prstClr val="black"/>
                </a:solidFill>
                <a:effectLst/>
                <a:uLnTx/>
                <a:uFillTx/>
                <a:latin typeface="Calibri"/>
                <a:ea typeface="+mn-ea"/>
                <a:cs typeface="+mn-cs"/>
              </a:rPr>
              <a:t>Less:  CSRA	$  80,000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srgbClr val="1F497D"/>
                </a:solidFill>
                <a:effectLst/>
                <a:uLnTx/>
                <a:uFillTx/>
                <a:latin typeface="Calibri"/>
                <a:ea typeface="+mn-ea"/>
                <a:cs typeface="+mn-cs"/>
              </a:rPr>
              <a:t>Resources Allocated to IS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srgbClr val="1F497D"/>
                </a:solidFill>
                <a:effectLst/>
                <a:uLnTx/>
                <a:uFillTx/>
                <a:latin typeface="Calibri"/>
                <a:ea typeface="+mn-ea"/>
                <a:cs typeface="+mn-cs"/>
              </a:rPr>
              <a:t>$  80,000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Less:    Burial Spaces &amp; Prepaid Burial 	$   18,000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Cost to Cash-In IRA 	$     2,000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Credit Card Pay Off	$   10,000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Home Repairs       	$     5,000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Automobile Loan Pay Off	$   20,000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Furniture / Clothes for IS    	$     1,000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Mortgage Loan Pay Off 	$   14,000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51538"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sng" strike="noStrike" kern="1200" cap="none" spc="0" normalizeH="0" baseline="0" noProof="0" dirty="0">
                <a:ln>
                  <a:noFill/>
                </a:ln>
                <a:solidFill>
                  <a:prstClr val="black"/>
                </a:solidFill>
                <a:effectLst/>
                <a:uLnTx/>
                <a:uFillTx/>
                <a:latin typeface="Calibri"/>
                <a:ea typeface="+mn-ea"/>
                <a:cs typeface="+mn-cs"/>
              </a:rPr>
              <a:t>	Mediterranean Cruise for CS	$     8,000</a:t>
            </a:r>
          </a:p>
          <a:p>
            <a:pPr marL="514350" marR="0" lvl="0" indent="-514350" algn="l" defTabSz="914400" rtl="0" eaLnBrk="1" fontAlgn="auto" latinLnBrk="0" hangingPunct="1">
              <a:lnSpc>
                <a:spcPct val="80000"/>
              </a:lnSpc>
              <a:spcBef>
                <a:spcPct val="20000"/>
              </a:spcBef>
              <a:spcAft>
                <a:spcPts val="0"/>
              </a:spcAft>
              <a:buClrTx/>
              <a:buSzTx/>
              <a:buFont typeface="+mj-lt"/>
              <a:buNone/>
              <a:tabLst>
                <a:tab pos="1379538" algn="l"/>
                <a:tab pos="5943600" algn="l"/>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	IS resource limit</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srgbClr val="1F497D"/>
                </a:solidFill>
                <a:effectLst/>
                <a:uLnTx/>
                <a:uFillTx/>
                <a:latin typeface="Calibri"/>
                <a:ea typeface="+mn-ea"/>
                <a:cs typeface="+mn-cs"/>
              </a:rPr>
              <a:t>$   2,000 </a:t>
            </a:r>
          </a:p>
        </p:txBody>
      </p:sp>
    </p:spTree>
    <p:extLst>
      <p:ext uri="{BB962C8B-B14F-4D97-AF65-F5344CB8AC3E}">
        <p14:creationId xmlns:p14="http://schemas.microsoft.com/office/powerpoint/2010/main" val="1625096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0B798F"/>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0B798F"/>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0B798F"/>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0B798F"/>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5" end="5"/>
                                            </p:txEl>
                                          </p:spTgt>
                                        </p:tgtEl>
                                        <p:attrNameLst>
                                          <p:attrName>ppt_c</p:attrName>
                                        </p:attrNameLst>
                                      </p:cBhvr>
                                      <p:to>
                                        <a:srgbClr val="0B798F"/>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rgbClr val="0B798F"/>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7" end="7"/>
                                            </p:txEl>
                                          </p:spTgt>
                                        </p:tgtEl>
                                        <p:attrNameLst>
                                          <p:attrName>ppt_c</p:attrName>
                                        </p:attrNameLst>
                                      </p:cBhvr>
                                      <p:to>
                                        <a:srgbClr val="0B798F"/>
                                      </p:to>
                                    </p:animClr>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8" end="8"/>
                                            </p:txEl>
                                          </p:spTgt>
                                        </p:tgtEl>
                                        <p:attrNameLst>
                                          <p:attrName>ppt_c</p:attrName>
                                        </p:attrNameLst>
                                      </p:cBhvr>
                                      <p:to>
                                        <a:srgbClr val="0B798F"/>
                                      </p:to>
                                    </p:animClr>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9" end="9"/>
                                            </p:txEl>
                                          </p:spTgt>
                                        </p:tgtEl>
                                        <p:attrNameLst>
                                          <p:attrName>ppt_c</p:attrName>
                                        </p:attrNameLst>
                                      </p:cBhvr>
                                      <p:to>
                                        <a:srgbClr val="0B798F"/>
                                      </p:to>
                                    </p:animClr>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10" end="10"/>
                                            </p:txEl>
                                          </p:spTgt>
                                        </p:tgtEl>
                                        <p:attrNameLst>
                                          <p:attrName>ppt_c</p:attrName>
                                        </p:attrNameLst>
                                      </p:cBhvr>
                                      <p:to>
                                        <a:srgbClr val="0B798F"/>
                                      </p:to>
                                    </p:animClr>
                                  </p:sub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11" end="1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1.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Snapshot Date; Begin Resource Assessment</a:t>
            </a:r>
          </a:p>
        </p:txBody>
      </p:sp>
      <p:sp>
        <p:nvSpPr>
          <p:cNvPr id="59" name="Rectangle 58"/>
          <p:cNvSpPr/>
          <p:nvPr/>
        </p:nvSpPr>
        <p:spPr>
          <a:xfrm>
            <a:off x="4444321"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2.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List All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59"/>
          <p:cNvSpPr/>
          <p:nvPr/>
        </p:nvSpPr>
        <p:spPr>
          <a:xfrm>
            <a:off x="8612667"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4.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Non-Accessible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60"/>
          <p:cNvSpPr/>
          <p:nvPr/>
        </p:nvSpPr>
        <p:spPr>
          <a:xfrm>
            <a:off x="6520253" y="1932450"/>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3.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61"/>
          <p:cNvSpPr/>
          <p:nvPr/>
        </p:nvSpPr>
        <p:spPr>
          <a:xfrm>
            <a:off x="2339556" y="4709833"/>
            <a:ext cx="1554480" cy="155448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5.</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Finalize Resource Assessment</a:t>
            </a: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6.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Spend-Down</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to $2,000</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8. </a:t>
            </a:r>
            <a:br>
              <a:rPr kumimoji="0" lang="en-US" sz="1600" b="1" i="0" u="none" strike="noStrike" kern="1200" cap="none" spc="0" normalizeH="0" baseline="0" noProof="0" dirty="0">
                <a:ln>
                  <a:noFill/>
                </a:ln>
                <a:solidFill>
                  <a:prstClr val="white"/>
                </a:solidFill>
                <a:effectLst/>
                <a:uLnTx/>
                <a:uFillTx/>
                <a:latin typeface="Calibri"/>
                <a:ea typeface="+mn-ea"/>
                <a:cs typeface="+mn-cs"/>
              </a:rPr>
            </a:br>
            <a:r>
              <a:rPr kumimoji="0" lang="en-US" sz="1600" b="1" i="0" u="none" strike="noStrike" kern="1200" cap="none" spc="0" normalizeH="0" baseline="0" noProof="0" dirty="0">
                <a:ln>
                  <a:noFill/>
                </a:ln>
                <a:solidFill>
                  <a:prstClr val="white"/>
                </a:solidFill>
                <a:effectLst/>
                <a:uLnTx/>
                <a:uFillTx/>
                <a:latin typeface="Calibri"/>
                <a:ea typeface="+mn-ea"/>
                <a:cs typeface="+mn-cs"/>
              </a:rPr>
              <a:t>Medicaid Eligible</a:t>
            </a:r>
            <a:br>
              <a:rPr kumimoji="0" lang="en-US" sz="1600" b="1" i="0" u="none" strike="noStrike" kern="1200" cap="none" spc="0" normalizeH="0" baseline="0" noProof="0" dirty="0">
                <a:ln>
                  <a:noFill/>
                </a:ln>
                <a:solidFill>
                  <a:prstClr val="white"/>
                </a:solidFill>
                <a:effectLst/>
                <a:uLnTx/>
                <a:uFillTx/>
                <a:latin typeface="Calibri"/>
                <a:ea typeface="+mn-ea"/>
                <a:cs typeface="+mn-cs"/>
              </a:rPr>
            </a:br>
            <a:br>
              <a:rPr kumimoji="0" lang="en-US" sz="1600" b="1" i="0" u="none" strike="noStrike" kern="1200" cap="none" spc="0" normalizeH="0" baseline="0" noProof="0" dirty="0">
                <a:ln>
                  <a:noFill/>
                </a:ln>
                <a:solidFill>
                  <a:prstClr val="white"/>
                </a:solidFill>
                <a:effectLst/>
                <a:uLnTx/>
                <a:uFillTx/>
                <a:latin typeface="Calibri"/>
                <a:ea typeface="+mn-ea"/>
                <a:cs typeface="+mn-cs"/>
              </a:rPr>
            </a:b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387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Retroactive Medicaid coverage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p:cNvSpPr>
            <a:spLocks noGrp="1"/>
          </p:cNvSpPr>
          <p:nvPr>
            <p:ph idx="1"/>
          </p:nvPr>
        </p:nvSpPr>
        <p:spPr>
          <a:xfrm>
            <a:off x="762000" y="1295400"/>
            <a:ext cx="10668000" cy="5105400"/>
          </a:xfrm>
          <a:ln>
            <a:noFill/>
          </a:ln>
        </p:spPr>
        <p:txBody>
          <a:bodyPr/>
          <a:lstStyle/>
          <a:p>
            <a:pPr marL="0" indent="0">
              <a:lnSpc>
                <a:spcPct val="90000"/>
              </a:lnSpc>
              <a:spcAft>
                <a:spcPts val="1000"/>
              </a:spcAft>
              <a:buNone/>
            </a:pPr>
            <a:r>
              <a:rPr lang="en-US" dirty="0"/>
              <a:t>Administrative Agency Responsibilities – </a:t>
            </a:r>
            <a:br>
              <a:rPr lang="en-US" dirty="0"/>
            </a:br>
            <a:r>
              <a:rPr lang="en-US" dirty="0"/>
              <a:t>OAC § 5160:1-2-01(M)(1)(b)</a:t>
            </a:r>
          </a:p>
          <a:p>
            <a:pPr>
              <a:spcBef>
                <a:spcPts val="0"/>
              </a:spcBef>
              <a:spcAft>
                <a:spcPts val="600"/>
              </a:spcAft>
            </a:pPr>
            <a:r>
              <a:rPr lang="en-US" sz="2400" dirty="0">
                <a:latin typeface="Arial" panose="020B0604020202020204" pitchFamily="34" charset="0"/>
                <a:cs typeface="Arial" panose="020B0604020202020204" pitchFamily="34" charset="0"/>
              </a:rPr>
              <a:t>Retroactive eligibility for medical assistance is effective no earlier than the first day of the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month before the month of application, if the individual:</a:t>
            </a:r>
          </a:p>
          <a:p>
            <a:pPr lvl="1">
              <a:spcBef>
                <a:spcPts val="0"/>
              </a:spcBef>
              <a:spcAft>
                <a:spcPts val="600"/>
              </a:spcAft>
            </a:pPr>
            <a:r>
              <a:rPr lang="en-US" sz="2400" dirty="0">
                <a:latin typeface="Arial" panose="020B0604020202020204" pitchFamily="34" charset="0"/>
                <a:cs typeface="Arial" panose="020B0604020202020204" pitchFamily="34" charset="0"/>
              </a:rPr>
              <a:t>Was alive and received Medicaid covered services during that period;</a:t>
            </a:r>
          </a:p>
          <a:p>
            <a:pPr lvl="1">
              <a:spcBef>
                <a:spcPts val="0"/>
              </a:spcBef>
              <a:spcAft>
                <a:spcPts val="600"/>
              </a:spcAft>
            </a:pPr>
            <a:r>
              <a:rPr lang="en-US" sz="2400" dirty="0">
                <a:latin typeface="Arial" panose="020B0604020202020204" pitchFamily="34" charset="0"/>
                <a:cs typeface="Arial" panose="020B0604020202020204" pitchFamily="34" charset="0"/>
              </a:rPr>
              <a:t>Requests retroactive eligibility; and</a:t>
            </a:r>
          </a:p>
          <a:p>
            <a:pPr lvl="1">
              <a:spcBef>
                <a:spcPts val="0"/>
              </a:spcBef>
              <a:spcAft>
                <a:spcPts val="600"/>
              </a:spcAft>
            </a:pPr>
            <a:r>
              <a:rPr lang="en-US" sz="2400" dirty="0">
                <a:latin typeface="Arial" panose="020B0604020202020204" pitchFamily="34" charset="0"/>
                <a:cs typeface="Arial" panose="020B0604020202020204" pitchFamily="34" charset="0"/>
              </a:rPr>
              <a:t>Meets all eligibility criteria for medical assistance at the time the services were provided. </a:t>
            </a:r>
          </a:p>
          <a:p>
            <a:pPr lvl="1">
              <a:spcBef>
                <a:spcPts val="0"/>
              </a:spcBef>
              <a:spcAft>
                <a:spcPts val="600"/>
              </a:spcAft>
            </a:pPr>
            <a:r>
              <a:rPr lang="en-US" sz="2400" dirty="0">
                <a:latin typeface="Arial" panose="020B0604020202020204" pitchFamily="34" charset="0"/>
                <a:cs typeface="Arial" panose="020B0604020202020204" pitchFamily="34" charset="0"/>
              </a:rPr>
              <a:t>For those needing a QIT, no retroactive coverage because ineligible until month QIT is set up and funded.</a:t>
            </a:r>
            <a:endParaRPr lang="en-US" sz="2400" dirty="0"/>
          </a:p>
        </p:txBody>
      </p:sp>
    </p:spTree>
    <p:extLst>
      <p:ext uri="{BB962C8B-B14F-4D97-AF65-F5344CB8AC3E}">
        <p14:creationId xmlns:p14="http://schemas.microsoft.com/office/powerpoint/2010/main" val="415164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8839200" cy="1524000"/>
          </a:xfrm>
        </p:spPr>
        <p:txBody>
          <a:bodyPr/>
          <a:lstStyle/>
          <a:p>
            <a:r>
              <a:rPr lang="en-US" sz="8000" dirty="0"/>
              <a:t>Asset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235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Transfers - Introduction</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295400"/>
            <a:ext cx="10591800" cy="5181600"/>
          </a:xfrm>
          <a:prstGeom prst="rect">
            <a:avLst/>
          </a:prstGeom>
          <a:ln>
            <a:no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Asset transfers are asked about at the initial application for Medicaid</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Have there been any asset transfers in the last five years immediately prior to applying for Medicaid? </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You sign your response under penalty of perjury</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Medicaid Fraud:  RC § 2913.40(B)</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 person shall knowingly make or cause to be made a false or misleading statement or representation for use in obtaining reimbursement from the Medicaid program. </a:t>
            </a:r>
          </a:p>
        </p:txBody>
      </p:sp>
    </p:spTree>
    <p:extLst>
      <p:ext uri="{BB962C8B-B14F-4D97-AF65-F5344CB8AC3E}">
        <p14:creationId xmlns:p14="http://schemas.microsoft.com/office/powerpoint/2010/main" val="16858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Transfers Defined</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533400" y="1295400"/>
            <a:ext cx="110490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Asset transfers are either proper or improper. See OAC § 5160:1-6-06.</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Improper transfers trigger a Medicaid penalty.</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 improper transfer occurs when the institutionalized individual (or his or her spouse) disposes of assets for less than fair market value on or after the look-back date.  Any such transfer will be presumed an improper transfer unless an exception applies.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0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Transfers – Look-Back Period</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600200"/>
            <a:ext cx="106680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US" sz="3200" b="1" i="0" u="sng" strike="noStrike" kern="1200" cap="none" spc="0" normalizeH="0" baseline="0" noProof="0" dirty="0">
                <a:ln>
                  <a:noFill/>
                </a:ln>
                <a:solidFill>
                  <a:srgbClr val="2A547F"/>
                </a:solidFill>
                <a:effectLst/>
                <a:uLnTx/>
                <a:uFillTx/>
                <a:latin typeface="Calibri"/>
                <a:ea typeface="+mn-ea"/>
                <a:cs typeface="+mn-cs"/>
              </a:rPr>
              <a:t>Baseline Date</a:t>
            </a:r>
          </a:p>
          <a:p>
            <a:pPr marL="457200" marR="0" lvl="1" indent="0" algn="l" defTabSz="914400" rtl="0" eaLnBrk="1" fontAlgn="auto" latinLnBrk="0" hangingPunct="1">
              <a:lnSpc>
                <a:spcPct val="100000"/>
              </a:lnSpc>
              <a:spcBef>
                <a:spcPct val="20000"/>
              </a:spcBef>
              <a:spcAft>
                <a:spcPts val="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First date when the individual is both institutionalized and has applied for Medicaid.</a:t>
            </a:r>
            <a:br>
              <a:rPr kumimoji="0" lang="en-US" sz="2800" b="0" i="0" u="none" strike="noStrike" kern="1200" cap="none" spc="0" normalizeH="0" baseline="0" noProof="0" dirty="0">
                <a:ln>
                  <a:noFill/>
                </a:ln>
                <a:solidFill>
                  <a:prstClr val="black"/>
                </a:solidFill>
                <a:effectLst/>
                <a:uLnTx/>
                <a:uFillTx/>
                <a:latin typeface="Calibri"/>
                <a:ea typeface="+mn-ea"/>
                <a:cs typeface="+mn-cs"/>
              </a:rPr>
            </a:b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US" sz="3200" b="1" i="0" u="sng" strike="noStrike" kern="1200" cap="none" spc="0" normalizeH="0" baseline="0" noProof="0" dirty="0">
                <a:ln>
                  <a:noFill/>
                </a:ln>
                <a:solidFill>
                  <a:srgbClr val="2A547F"/>
                </a:solidFill>
                <a:effectLst/>
                <a:uLnTx/>
                <a:uFillTx/>
                <a:latin typeface="Calibri"/>
                <a:ea typeface="+mn-ea"/>
                <a:cs typeface="+mn-cs"/>
              </a:rPr>
              <a:t>Look-Back Date</a:t>
            </a:r>
          </a:p>
          <a:p>
            <a:pPr marL="457200" marR="0" lvl="1" indent="0" algn="l" defTabSz="914400" rtl="0" eaLnBrk="1" fontAlgn="auto" latinLnBrk="0" hangingPunct="1">
              <a:lnSpc>
                <a:spcPct val="100000"/>
              </a:lnSpc>
              <a:spcBef>
                <a:spcPct val="20000"/>
              </a:spcBef>
              <a:spcAft>
                <a:spcPts val="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60 months prior to the baseline date.  The earliest date that an asset transfer can be deemed improper. </a:t>
            </a:r>
          </a:p>
          <a:p>
            <a:pPr marL="457200" marR="0" lvl="1" indent="0" algn="l" defTabSz="914400" rtl="0" eaLnBrk="1" fontAlgn="auto" latinLnBrk="0" hangingPunct="1">
              <a:lnSpc>
                <a:spcPct val="100000"/>
              </a:lnSpc>
              <a:spcBef>
                <a:spcPct val="20000"/>
              </a:spcBef>
              <a:spcAft>
                <a:spcPts val="0"/>
              </a:spcAft>
              <a:buClrTx/>
              <a:buSzTx/>
              <a:buFont typeface="+mj-lt"/>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US" sz="3200" b="1" i="0" u="sng" strike="noStrike" kern="1200" cap="none" spc="0" normalizeH="0" baseline="0" noProof="0" dirty="0">
                <a:ln>
                  <a:noFill/>
                </a:ln>
                <a:solidFill>
                  <a:srgbClr val="2A547F"/>
                </a:solidFill>
                <a:effectLst/>
                <a:uLnTx/>
                <a:uFillTx/>
                <a:latin typeface="Calibri"/>
                <a:ea typeface="+mn-ea"/>
                <a:cs typeface="+mn-cs"/>
              </a:rPr>
              <a:t>Look-Back Period</a:t>
            </a:r>
          </a:p>
          <a:p>
            <a:pPr marL="457200" marR="0" lvl="1" indent="0" algn="l" defTabSz="914400" rtl="0" eaLnBrk="1" fontAlgn="auto" latinLnBrk="0" hangingPunct="1">
              <a:lnSpc>
                <a:spcPct val="100000"/>
              </a:lnSpc>
              <a:spcBef>
                <a:spcPct val="20000"/>
              </a:spcBef>
              <a:spcAft>
                <a:spcPts val="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Begins with the baseline date and ends with the look-back date.</a:t>
            </a:r>
          </a:p>
        </p:txBody>
      </p:sp>
    </p:spTree>
    <p:extLst>
      <p:ext uri="{BB962C8B-B14F-4D97-AF65-F5344CB8AC3E}">
        <p14:creationId xmlns:p14="http://schemas.microsoft.com/office/powerpoint/2010/main" val="411985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Penalty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533400" y="1676400"/>
            <a:ext cx="10972800" cy="4800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an improper transfer occurred within the look-back period, then the applicant is penalized.</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penalty is a restricted period of Medicaid coverage.</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During this restricted period, there will be no NF service coverage nor HCBS coverage, e.g., PASSPORT (long-term care services will not be paid for).</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There will be Medicaid coverage for other services such as medications, hospital.</a:t>
            </a:r>
            <a:endParaRPr kumimoji="0" lang="en-US" sz="2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5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Penalty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676400"/>
            <a:ext cx="10972800" cy="4800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startAt="4"/>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length of the penalty period depends on the value of the improper transfer.</a:t>
            </a:r>
          </a:p>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startAt="4"/>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months of restricted coverage is calculated by adding the values of all improper transfers and dividing that result by $7,453 (effective 9/1/22 - MEPL 168), the average cost of monthly NF care in Ohio.</a:t>
            </a:r>
          </a:p>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startAt="4"/>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There is no cap on the length of the penalty period.</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startAt="4"/>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7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Penalty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838200" y="1676400"/>
            <a:ext cx="10363200" cy="4800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startAt="7"/>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 improper transfer of $74,530 results in a 10 month period of restricted Medicaid coverage</a:t>
            </a:r>
          </a:p>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startAt="7"/>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beginning date of a restricted Medicaid coverage period is</a:t>
            </a:r>
          </a:p>
          <a:p>
            <a:pPr marL="97155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date on which the individual is eligible for Medicaid and would otherwise be receiving long term care services but for the application of the penalty.</a:t>
            </a:r>
          </a:p>
        </p:txBody>
      </p:sp>
    </p:spTree>
    <p:extLst>
      <p:ext uri="{BB962C8B-B14F-4D97-AF65-F5344CB8AC3E}">
        <p14:creationId xmlns:p14="http://schemas.microsoft.com/office/powerpoint/2010/main" val="285379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9C0A960A-3FFE-4369-8799-F634FE2D7466}"/>
              </a:ext>
            </a:extLst>
          </p:cNvPr>
          <p:cNvPicPr>
            <a:picLocks noGrp="1" noChangeAspect="1"/>
          </p:cNvPicPr>
          <p:nvPr>
            <p:ph idx="1"/>
          </p:nvPr>
        </p:nvPicPr>
        <p:blipFill>
          <a:blip r:embed="rId3"/>
          <a:stretch>
            <a:fillRect/>
          </a:stretch>
        </p:blipFill>
        <p:spPr>
          <a:xfrm>
            <a:off x="1524000" y="483529"/>
            <a:ext cx="9144000" cy="6295100"/>
          </a:xfrm>
          <a:prstGeom prst="rect">
            <a:avLst/>
          </a:prstGeom>
        </p:spPr>
      </p:pic>
    </p:spTree>
    <p:extLst>
      <p:ext uri="{BB962C8B-B14F-4D97-AF65-F5344CB8AC3E}">
        <p14:creationId xmlns:p14="http://schemas.microsoft.com/office/powerpoint/2010/main" val="213933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Curing An Improper Transfer</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905000"/>
            <a:ext cx="10972800" cy="4572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When all assets transferred are returned to the individual, no penalty for transferring assets can be assessed.</a:t>
            </a:r>
          </a:p>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When only part of the asset or its equivalent value is returned, a restricted Medicaid coverage period can</a:t>
            </a:r>
            <a:r>
              <a:rPr kumimoji="0" lang="en-US" sz="3200" b="1" i="0" u="none" strike="noStrike" kern="1200" cap="none" spc="0" normalizeH="0" baseline="0" noProof="0" dirty="0">
                <a:ln>
                  <a:noFill/>
                </a:ln>
                <a:solidFill>
                  <a:prstClr val="black"/>
                </a:solidFill>
                <a:effectLst/>
                <a:uLnTx/>
                <a:uFillTx/>
                <a:latin typeface="Calibri"/>
                <a:ea typeface="+mn-ea"/>
                <a:cs typeface="+mn-cs"/>
              </a:rPr>
              <a:t>not</a:t>
            </a:r>
            <a:r>
              <a:rPr kumimoji="0" lang="en-US" sz="3200" b="0" i="0" u="none" strike="noStrike" kern="1200" cap="none" spc="0" normalizeH="0" baseline="0" noProof="0" dirty="0">
                <a:ln>
                  <a:noFill/>
                </a:ln>
                <a:solidFill>
                  <a:prstClr val="black"/>
                </a:solidFill>
                <a:effectLst/>
                <a:uLnTx/>
                <a:uFillTx/>
                <a:latin typeface="Calibri"/>
                <a:ea typeface="+mn-ea"/>
                <a:cs typeface="+mn-cs"/>
              </a:rPr>
              <a:t> be modified</a:t>
            </a:r>
          </a:p>
        </p:txBody>
      </p:sp>
    </p:spTree>
    <p:extLst>
      <p:ext uri="{BB962C8B-B14F-4D97-AF65-F5344CB8AC3E}">
        <p14:creationId xmlns:p14="http://schemas.microsoft.com/office/powerpoint/2010/main" val="23512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1295400"/>
          </a:xfrm>
        </p:spPr>
        <p:txBody>
          <a:bodyPr/>
          <a:lstStyle/>
          <a:p>
            <a:r>
              <a:rPr lang="en-US" dirty="0"/>
              <a:t>Paying The Restricted </a:t>
            </a:r>
            <a:br>
              <a:rPr lang="en-US" dirty="0"/>
            </a:br>
            <a:r>
              <a:rPr lang="en-US" dirty="0"/>
              <a:t>Medicaid Coverage Debt</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2133600"/>
            <a:ext cx="10744200" cy="4343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Any unpaid NF costs incurred while the individual was in a period of restricted coverage as the result of an improper transfer of assets, </a:t>
            </a:r>
            <a:r>
              <a:rPr kumimoji="0" lang="en-US" sz="3200" b="1" i="0" u="none" strike="noStrike" kern="1200" cap="none" spc="0" normalizeH="0" baseline="0" noProof="0" dirty="0">
                <a:ln>
                  <a:noFill/>
                </a:ln>
                <a:solidFill>
                  <a:prstClr val="black"/>
                </a:solidFill>
                <a:effectLst/>
                <a:uLnTx/>
                <a:uFillTx/>
                <a:latin typeface="Calibri"/>
                <a:ea typeface="+mn-ea"/>
                <a:cs typeface="+mn-cs"/>
              </a:rPr>
              <a:t>cannot</a:t>
            </a:r>
            <a:r>
              <a:rPr kumimoji="0" lang="en-US" sz="3200" b="0" i="0" u="none" strike="noStrike" kern="1200" cap="none" spc="0" normalizeH="0" baseline="0" noProof="0" dirty="0">
                <a:ln>
                  <a:noFill/>
                </a:ln>
                <a:solidFill>
                  <a:prstClr val="black"/>
                </a:solidFill>
                <a:effectLst/>
                <a:uLnTx/>
                <a:uFillTx/>
                <a:latin typeface="Calibri"/>
                <a:ea typeface="+mn-ea"/>
                <a:cs typeface="+mn-cs"/>
              </a:rPr>
              <a:t> be used as a UPME </a:t>
            </a:r>
          </a:p>
          <a:p>
            <a:pPr marL="514350" marR="0" lvl="0" indent="-514350" algn="l" defTabSz="914400" rtl="0" eaLnBrk="1" fontAlgn="auto" latinLnBrk="0" hangingPunct="1">
              <a:lnSpc>
                <a:spcPct val="90000"/>
              </a:lnSpc>
              <a:spcBef>
                <a:spcPct val="20000"/>
              </a:spcBef>
              <a:spcAft>
                <a:spcPts val="2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"Unpaid Past Medical Expense" (UPME) means a medically necessary medical expense.  </a:t>
            </a:r>
          </a:p>
        </p:txBody>
      </p:sp>
    </p:spTree>
    <p:extLst>
      <p:ext uri="{BB962C8B-B14F-4D97-AF65-F5344CB8AC3E}">
        <p14:creationId xmlns:p14="http://schemas.microsoft.com/office/powerpoint/2010/main" val="20905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Assets Timeline</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a:spLocks noChangeArrowheads="1"/>
          </p:cNvSpPr>
          <p:nvPr/>
        </p:nvSpPr>
        <p:spPr bwMode="auto">
          <a:xfrm>
            <a:off x="1931441" y="1600200"/>
            <a:ext cx="7912100" cy="44196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a:spLocks noChangeArrowheads="1"/>
          </p:cNvSpPr>
          <p:nvPr/>
        </p:nvSpPr>
        <p:spPr bwMode="auto">
          <a:xfrm>
            <a:off x="2542629" y="1521862"/>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6" name="Rectangle 5"/>
          <p:cNvSpPr>
            <a:spLocks noChangeArrowheads="1"/>
          </p:cNvSpPr>
          <p:nvPr/>
        </p:nvSpPr>
        <p:spPr bwMode="auto">
          <a:xfrm>
            <a:off x="31427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	</a:t>
            </a:r>
          </a:p>
        </p:txBody>
      </p:sp>
      <p:sp>
        <p:nvSpPr>
          <p:cNvPr id="7" name="Rectangle 6"/>
          <p:cNvSpPr>
            <a:spLocks noChangeArrowheads="1"/>
          </p:cNvSpPr>
          <p:nvPr/>
        </p:nvSpPr>
        <p:spPr bwMode="auto">
          <a:xfrm>
            <a:off x="37523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8" name="Rectangle 7"/>
          <p:cNvSpPr>
            <a:spLocks noChangeArrowheads="1"/>
          </p:cNvSpPr>
          <p:nvPr/>
        </p:nvSpPr>
        <p:spPr bwMode="auto">
          <a:xfrm>
            <a:off x="4347616" y="1530350"/>
            <a:ext cx="60325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a:t>
            </a:r>
          </a:p>
        </p:txBody>
      </p:sp>
      <p:sp>
        <p:nvSpPr>
          <p:cNvPr id="9" name="Rectangle 8"/>
          <p:cNvSpPr>
            <a:spLocks noChangeArrowheads="1"/>
          </p:cNvSpPr>
          <p:nvPr/>
        </p:nvSpPr>
        <p:spPr bwMode="auto">
          <a:xfrm>
            <a:off x="49715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10" name="Rectangle 9"/>
          <p:cNvSpPr>
            <a:spLocks noChangeArrowheads="1"/>
          </p:cNvSpPr>
          <p:nvPr/>
        </p:nvSpPr>
        <p:spPr bwMode="auto">
          <a:xfrm>
            <a:off x="55811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a:t>
            </a:r>
          </a:p>
        </p:txBody>
      </p:sp>
      <p:sp>
        <p:nvSpPr>
          <p:cNvPr id="11" name="Rectangle 10"/>
          <p:cNvSpPr>
            <a:spLocks noChangeArrowheads="1"/>
          </p:cNvSpPr>
          <p:nvPr/>
        </p:nvSpPr>
        <p:spPr bwMode="auto">
          <a:xfrm>
            <a:off x="61907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12" name="Rectangle 11"/>
          <p:cNvSpPr>
            <a:spLocks noChangeArrowheads="1"/>
          </p:cNvSpPr>
          <p:nvPr/>
        </p:nvSpPr>
        <p:spPr bwMode="auto">
          <a:xfrm>
            <a:off x="6786016" y="1530350"/>
            <a:ext cx="60325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a:t>
            </a:r>
          </a:p>
        </p:txBody>
      </p:sp>
      <p:sp>
        <p:nvSpPr>
          <p:cNvPr id="13" name="Rectangle 12"/>
          <p:cNvSpPr>
            <a:spLocks noChangeArrowheads="1"/>
          </p:cNvSpPr>
          <p:nvPr/>
        </p:nvSpPr>
        <p:spPr bwMode="auto">
          <a:xfrm>
            <a:off x="74099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14" name="Rectangle 13"/>
          <p:cNvSpPr>
            <a:spLocks noChangeArrowheads="1"/>
          </p:cNvSpPr>
          <p:nvPr/>
        </p:nvSpPr>
        <p:spPr bwMode="auto">
          <a:xfrm>
            <a:off x="80195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a:t>
            </a:r>
          </a:p>
        </p:txBody>
      </p:sp>
      <p:sp>
        <p:nvSpPr>
          <p:cNvPr id="15" name="Rectangle 14"/>
          <p:cNvSpPr>
            <a:spLocks noChangeArrowheads="1"/>
          </p:cNvSpPr>
          <p:nvPr/>
        </p:nvSpPr>
        <p:spPr bwMode="auto">
          <a:xfrm>
            <a:off x="86291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JAN</a:t>
            </a:r>
          </a:p>
        </p:txBody>
      </p:sp>
      <p:sp>
        <p:nvSpPr>
          <p:cNvPr id="16" name="Rectangle 15"/>
          <p:cNvSpPr>
            <a:spLocks noChangeArrowheads="1"/>
          </p:cNvSpPr>
          <p:nvPr/>
        </p:nvSpPr>
        <p:spPr bwMode="auto">
          <a:xfrm>
            <a:off x="9238704"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a:t>
            </a:r>
          </a:p>
        </p:txBody>
      </p:sp>
      <p:sp>
        <p:nvSpPr>
          <p:cNvPr id="17" name="Line 16"/>
          <p:cNvSpPr>
            <a:spLocks noChangeShapeType="1"/>
          </p:cNvSpPr>
          <p:nvPr/>
        </p:nvSpPr>
        <p:spPr bwMode="auto">
          <a:xfrm>
            <a:off x="2526754" y="1981200"/>
            <a:ext cx="7315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7"/>
          <p:cNvSpPr>
            <a:spLocks noChangeShapeType="1"/>
          </p:cNvSpPr>
          <p:nvPr/>
        </p:nvSpPr>
        <p:spPr bwMode="auto">
          <a:xfrm>
            <a:off x="31363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8"/>
          <p:cNvSpPr>
            <a:spLocks noChangeShapeType="1"/>
          </p:cNvSpPr>
          <p:nvPr/>
        </p:nvSpPr>
        <p:spPr bwMode="auto">
          <a:xfrm flipH="1">
            <a:off x="3745959" y="1524000"/>
            <a:ext cx="14287" cy="449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9"/>
          <p:cNvSpPr>
            <a:spLocks noChangeShapeType="1"/>
          </p:cNvSpPr>
          <p:nvPr/>
        </p:nvSpPr>
        <p:spPr bwMode="auto">
          <a:xfrm>
            <a:off x="43555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20"/>
          <p:cNvSpPr>
            <a:spLocks noChangeShapeType="1"/>
          </p:cNvSpPr>
          <p:nvPr/>
        </p:nvSpPr>
        <p:spPr bwMode="auto">
          <a:xfrm flipH="1">
            <a:off x="4965159" y="1524000"/>
            <a:ext cx="14287" cy="449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p:cNvSpPr>
            <a:spLocks noChangeShapeType="1"/>
          </p:cNvSpPr>
          <p:nvPr/>
        </p:nvSpPr>
        <p:spPr bwMode="auto">
          <a:xfrm>
            <a:off x="55747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22"/>
          <p:cNvSpPr>
            <a:spLocks noChangeShapeType="1"/>
          </p:cNvSpPr>
          <p:nvPr/>
        </p:nvSpPr>
        <p:spPr bwMode="auto">
          <a:xfrm flipH="1">
            <a:off x="6184359" y="1524000"/>
            <a:ext cx="14287" cy="449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23"/>
          <p:cNvSpPr>
            <a:spLocks noChangeShapeType="1"/>
          </p:cNvSpPr>
          <p:nvPr/>
        </p:nvSpPr>
        <p:spPr bwMode="auto">
          <a:xfrm>
            <a:off x="67939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4"/>
          <p:cNvSpPr>
            <a:spLocks noChangeShapeType="1"/>
          </p:cNvSpPr>
          <p:nvPr/>
        </p:nvSpPr>
        <p:spPr bwMode="auto">
          <a:xfrm flipH="1">
            <a:off x="7374984" y="1514486"/>
            <a:ext cx="14287" cy="449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5"/>
          <p:cNvSpPr>
            <a:spLocks noChangeShapeType="1"/>
          </p:cNvSpPr>
          <p:nvPr/>
        </p:nvSpPr>
        <p:spPr bwMode="auto">
          <a:xfrm>
            <a:off x="80131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6"/>
          <p:cNvSpPr>
            <a:spLocks noChangeShapeType="1"/>
          </p:cNvSpPr>
          <p:nvPr/>
        </p:nvSpPr>
        <p:spPr bwMode="auto">
          <a:xfrm flipH="1">
            <a:off x="8622759" y="1524000"/>
            <a:ext cx="14287" cy="449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7"/>
          <p:cNvSpPr>
            <a:spLocks noChangeShapeType="1"/>
          </p:cNvSpPr>
          <p:nvPr/>
        </p:nvSpPr>
        <p:spPr bwMode="auto">
          <a:xfrm>
            <a:off x="9232354" y="198120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28"/>
          <p:cNvSpPr>
            <a:spLocks noChangeArrowheads="1"/>
          </p:cNvSpPr>
          <p:nvPr/>
        </p:nvSpPr>
        <p:spPr bwMode="auto">
          <a:xfrm>
            <a:off x="6246266" y="2457159"/>
            <a:ext cx="2362200" cy="609600"/>
          </a:xfrm>
          <a:prstGeom prst="homePlate">
            <a:avLst>
              <a:gd name="adj" fmla="val 77213"/>
            </a:avLst>
          </a:prstGeom>
          <a:solidFill>
            <a:schemeClr val="accent2">
              <a:lumMod val="60000"/>
              <a:lumOff val="40000"/>
            </a:schemeClr>
          </a:solidFill>
          <a:ln w="12700">
            <a:solidFill>
              <a:srgbClr val="000000"/>
            </a:solidFill>
            <a:miter lim="800000"/>
            <a:headEnd/>
            <a:tailEnd/>
          </a:ln>
          <a:effectLst/>
        </p:spPr>
        <p:txBody>
          <a:bodyPr wrap="none" tIns="65088" bIns="65088" anchor="ctr"/>
          <a:lstStyle/>
          <a:p>
            <a:pPr marL="0" marR="0" lvl="0" indent="0" algn="ctr" defTabSz="1279525"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Mr. R Enters NF</a:t>
            </a:r>
            <a:br>
              <a:rPr kumimoji="0" lang="en-US" sz="1800" b="1" i="0" u="none" strike="noStrike" kern="1200" cap="none" spc="0" normalizeH="0" baseline="0" noProof="0" dirty="0">
                <a:ln>
                  <a:noFill/>
                </a:ln>
                <a:solidFill>
                  <a:srgbClr val="000000"/>
                </a:solidFill>
                <a:effectLst/>
                <a:uLnTx/>
                <a:uFillTx/>
                <a:latin typeface="Calibri"/>
                <a:ea typeface="+mn-ea"/>
                <a:cs typeface="+mn-cs"/>
              </a:rPr>
            </a:br>
            <a:r>
              <a:rPr kumimoji="0" lang="en-US" sz="1800" b="1" i="0" u="none" strike="noStrike" kern="1200" cap="none" spc="0" normalizeH="0" baseline="0" noProof="0" dirty="0">
                <a:ln>
                  <a:noFill/>
                </a:ln>
                <a:solidFill>
                  <a:srgbClr val="000000"/>
                </a:solidFill>
                <a:effectLst/>
                <a:uLnTx/>
                <a:uFillTx/>
                <a:latin typeface="Calibri"/>
                <a:ea typeface="+mn-ea"/>
                <a:cs typeface="+mn-cs"/>
              </a:rPr>
              <a:t>Jan. 1, 2024</a:t>
            </a:r>
          </a:p>
        </p:txBody>
      </p:sp>
      <p:grpSp>
        <p:nvGrpSpPr>
          <p:cNvPr id="30" name="Group 29"/>
          <p:cNvGrpSpPr>
            <a:grpSpLocks/>
          </p:cNvGrpSpPr>
          <p:nvPr/>
        </p:nvGrpSpPr>
        <p:grpSpPr bwMode="auto">
          <a:xfrm>
            <a:off x="2502949" y="5219363"/>
            <a:ext cx="6086039" cy="368300"/>
            <a:chOff x="2851" y="2932"/>
            <a:chExt cx="1432" cy="232"/>
          </a:xfrm>
        </p:grpSpPr>
        <p:sp>
          <p:nvSpPr>
            <p:cNvPr id="31" name="Rectangle 30"/>
            <p:cNvSpPr>
              <a:spLocks noChangeArrowheads="1"/>
            </p:cNvSpPr>
            <p:nvPr/>
          </p:nvSpPr>
          <p:spPr bwMode="auto">
            <a:xfrm>
              <a:off x="2971" y="2980"/>
              <a:ext cx="1192" cy="136"/>
            </a:xfrm>
            <a:prstGeom prst="rect">
              <a:avLst/>
            </a:prstGeom>
            <a:solidFill>
              <a:srgbClr val="CC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mn-cs"/>
                </a:rPr>
                <a:t>Look-Back Period</a:t>
              </a:r>
            </a:p>
          </p:txBody>
        </p:sp>
        <p:sp>
          <p:nvSpPr>
            <p:cNvPr id="32" name="AutoShape 31"/>
            <p:cNvSpPr>
              <a:spLocks noChangeArrowheads="1"/>
            </p:cNvSpPr>
            <p:nvPr/>
          </p:nvSpPr>
          <p:spPr bwMode="auto">
            <a:xfrm>
              <a:off x="2851" y="2932"/>
              <a:ext cx="232" cy="232"/>
            </a:xfrm>
            <a:prstGeom prst="diamond">
              <a:avLst/>
            </a:prstGeom>
            <a:solidFill>
              <a:srgbClr val="CC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utoShape 32"/>
            <p:cNvSpPr>
              <a:spLocks noChangeArrowheads="1"/>
            </p:cNvSpPr>
            <p:nvPr/>
          </p:nvSpPr>
          <p:spPr bwMode="auto">
            <a:xfrm>
              <a:off x="4051" y="2932"/>
              <a:ext cx="232" cy="232"/>
            </a:xfrm>
            <a:prstGeom prst="diamond">
              <a:avLst/>
            </a:prstGeom>
            <a:solidFill>
              <a:srgbClr val="CC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Rectangle 36"/>
          <p:cNvSpPr>
            <a:spLocks noChangeArrowheads="1"/>
          </p:cNvSpPr>
          <p:nvPr/>
        </p:nvSpPr>
        <p:spPr bwMode="auto">
          <a:xfrm>
            <a:off x="3774534" y="1981200"/>
            <a:ext cx="581025"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2020</a:t>
            </a:r>
          </a:p>
        </p:txBody>
      </p:sp>
      <p:sp>
        <p:nvSpPr>
          <p:cNvPr id="35" name="AutoShape 38"/>
          <p:cNvSpPr>
            <a:spLocks noChangeArrowheads="1"/>
          </p:cNvSpPr>
          <p:nvPr/>
        </p:nvSpPr>
        <p:spPr bwMode="auto">
          <a:xfrm>
            <a:off x="2524591" y="4610099"/>
            <a:ext cx="2044700" cy="609600"/>
          </a:xfrm>
          <a:prstGeom prst="leftArrow">
            <a:avLst>
              <a:gd name="adj1" fmla="val 50000"/>
              <a:gd name="adj2" fmla="val 83854"/>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Look-Back Date</a:t>
            </a:r>
          </a:p>
        </p:txBody>
      </p:sp>
      <p:sp>
        <p:nvSpPr>
          <p:cNvPr id="36" name="AutoShape 39"/>
          <p:cNvSpPr>
            <a:spLocks noChangeArrowheads="1"/>
          </p:cNvSpPr>
          <p:nvPr/>
        </p:nvSpPr>
        <p:spPr bwMode="auto">
          <a:xfrm rot="10800000">
            <a:off x="6934205" y="4572000"/>
            <a:ext cx="1717129" cy="609600"/>
          </a:xfrm>
          <a:prstGeom prst="leftArrow">
            <a:avLst>
              <a:gd name="adj1" fmla="val 50000"/>
              <a:gd name="adj2" fmla="val 78707"/>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a:ea typeface="+mn-ea"/>
              <a:cs typeface="+mn-cs"/>
            </a:endParaRPr>
          </a:p>
        </p:txBody>
      </p:sp>
      <p:sp>
        <p:nvSpPr>
          <p:cNvPr id="37" name="Rectangle 40"/>
          <p:cNvSpPr>
            <a:spLocks noChangeArrowheads="1"/>
          </p:cNvSpPr>
          <p:nvPr/>
        </p:nvSpPr>
        <p:spPr bwMode="auto">
          <a:xfrm>
            <a:off x="1931441" y="1974850"/>
            <a:ext cx="60325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2018</a:t>
            </a:r>
          </a:p>
        </p:txBody>
      </p:sp>
      <p:sp>
        <p:nvSpPr>
          <p:cNvPr id="38" name="Rectangle 41"/>
          <p:cNvSpPr>
            <a:spLocks noChangeArrowheads="1"/>
          </p:cNvSpPr>
          <p:nvPr/>
        </p:nvSpPr>
        <p:spPr bwMode="auto">
          <a:xfrm>
            <a:off x="4998491" y="1981200"/>
            <a:ext cx="566738"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2021</a:t>
            </a:r>
          </a:p>
        </p:txBody>
      </p:sp>
      <p:sp>
        <p:nvSpPr>
          <p:cNvPr id="39" name="Rectangle 42"/>
          <p:cNvSpPr>
            <a:spLocks noChangeArrowheads="1"/>
          </p:cNvSpPr>
          <p:nvPr/>
        </p:nvSpPr>
        <p:spPr bwMode="auto">
          <a:xfrm>
            <a:off x="8651334" y="1981200"/>
            <a:ext cx="587375"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2024</a:t>
            </a:r>
          </a:p>
        </p:txBody>
      </p:sp>
      <p:sp>
        <p:nvSpPr>
          <p:cNvPr id="40" name="Rectangle 43"/>
          <p:cNvSpPr>
            <a:spLocks noChangeArrowheads="1"/>
          </p:cNvSpPr>
          <p:nvPr/>
        </p:nvSpPr>
        <p:spPr bwMode="auto">
          <a:xfrm>
            <a:off x="7436891" y="1981200"/>
            <a:ext cx="566738"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2023</a:t>
            </a:r>
          </a:p>
        </p:txBody>
      </p:sp>
      <p:sp>
        <p:nvSpPr>
          <p:cNvPr id="41" name="Rectangle 44"/>
          <p:cNvSpPr>
            <a:spLocks noChangeArrowheads="1"/>
          </p:cNvSpPr>
          <p:nvPr/>
        </p:nvSpPr>
        <p:spPr bwMode="auto">
          <a:xfrm>
            <a:off x="6217691" y="1981200"/>
            <a:ext cx="566738"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2022</a:t>
            </a:r>
          </a:p>
        </p:txBody>
      </p:sp>
      <p:sp>
        <p:nvSpPr>
          <p:cNvPr id="42" name="AutoShape 45"/>
          <p:cNvSpPr>
            <a:spLocks noChangeArrowheads="1"/>
          </p:cNvSpPr>
          <p:nvPr/>
        </p:nvSpPr>
        <p:spPr bwMode="auto">
          <a:xfrm rot="10800000">
            <a:off x="7492585" y="5758082"/>
            <a:ext cx="2133600" cy="790575"/>
          </a:xfrm>
          <a:prstGeom prst="wedgeRoundRectCallout">
            <a:avLst>
              <a:gd name="adj1" fmla="val -4245"/>
              <a:gd name="adj2" fmla="val 110676"/>
              <a:gd name="adj3" fmla="val 16667"/>
            </a:avLst>
          </a:prstGeom>
          <a:solidFill>
            <a:srgbClr val="99CC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Institutionalized &amp; Applied 4 M/d 1/2024</a:t>
            </a:r>
          </a:p>
        </p:txBody>
      </p:sp>
      <p:grpSp>
        <p:nvGrpSpPr>
          <p:cNvPr id="43" name="Group 49"/>
          <p:cNvGrpSpPr>
            <a:grpSpLocks/>
          </p:cNvGrpSpPr>
          <p:nvPr/>
        </p:nvGrpSpPr>
        <p:grpSpPr bwMode="auto">
          <a:xfrm flipH="1">
            <a:off x="4571738" y="3273797"/>
            <a:ext cx="3366550" cy="923925"/>
            <a:chOff x="2419" y="1693"/>
            <a:chExt cx="1469" cy="582"/>
          </a:xfrm>
        </p:grpSpPr>
        <p:sp>
          <p:nvSpPr>
            <p:cNvPr id="44" name="AutoShape 50"/>
            <p:cNvSpPr>
              <a:spLocks noChangeArrowheads="1"/>
            </p:cNvSpPr>
            <p:nvPr/>
          </p:nvSpPr>
          <p:spPr bwMode="auto">
            <a:xfrm>
              <a:off x="2425" y="1693"/>
              <a:ext cx="1463" cy="573"/>
            </a:xfrm>
            <a:prstGeom prst="rightArrowCallout">
              <a:avLst>
                <a:gd name="adj1" fmla="val 25000"/>
                <a:gd name="adj2" fmla="val 25000"/>
                <a:gd name="adj3" fmla="val 118413"/>
                <a:gd name="adj4" fmla="val 57273"/>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 Box 51"/>
            <p:cNvSpPr txBox="1">
              <a:spLocks noChangeArrowheads="1"/>
            </p:cNvSpPr>
            <p:nvPr/>
          </p:nvSpPr>
          <p:spPr bwMode="auto">
            <a:xfrm>
              <a:off x="2419" y="1693"/>
              <a:ext cx="847"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House $74,530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         Gift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       2/2020               </a:t>
              </a:r>
            </a:p>
          </p:txBody>
        </p:sp>
      </p:grpSp>
      <p:sp>
        <p:nvSpPr>
          <p:cNvPr id="49" name="TextBox 1"/>
          <p:cNvSpPr txBox="1">
            <a:spLocks noChangeArrowheads="1"/>
          </p:cNvSpPr>
          <p:nvPr/>
        </p:nvSpPr>
        <p:spPr bwMode="auto">
          <a:xfrm>
            <a:off x="6779667" y="4692650"/>
            <a:ext cx="205885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rtl="0" eaLnBrk="1" fontAlgn="auto" latinLnBrk="0" hangingPunct="1">
              <a:lnSpc>
                <a:spcPct val="100000"/>
              </a:lnSpc>
              <a:spcBef>
                <a:spcPct val="20000"/>
              </a:spcBef>
              <a:spcAft>
                <a:spcPts val="0"/>
              </a:spcAft>
              <a:buClr>
                <a:srgbClr val="09677B"/>
              </a:buClr>
              <a:buSzPct val="80000"/>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Baseline Date</a:t>
            </a:r>
          </a:p>
        </p:txBody>
      </p:sp>
      <p:grpSp>
        <p:nvGrpSpPr>
          <p:cNvPr id="50" name="Group 33"/>
          <p:cNvGrpSpPr>
            <a:grpSpLocks/>
          </p:cNvGrpSpPr>
          <p:nvPr/>
        </p:nvGrpSpPr>
        <p:grpSpPr bwMode="auto">
          <a:xfrm>
            <a:off x="8187610" y="3314225"/>
            <a:ext cx="2154237" cy="1219200"/>
            <a:chOff x="4032" y="2016"/>
            <a:chExt cx="1536" cy="864"/>
          </a:xfrm>
        </p:grpSpPr>
        <p:sp>
          <p:nvSpPr>
            <p:cNvPr id="51" name="AutoShape 34"/>
            <p:cNvSpPr>
              <a:spLocks noChangeArrowheads="1"/>
            </p:cNvSpPr>
            <p:nvPr/>
          </p:nvSpPr>
          <p:spPr bwMode="auto">
            <a:xfrm>
              <a:off x="4416" y="2496"/>
              <a:ext cx="385" cy="384"/>
            </a:xfrm>
            <a:prstGeom prst="star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AutoShape 35"/>
            <p:cNvSpPr>
              <a:spLocks noChangeArrowheads="1"/>
            </p:cNvSpPr>
            <p:nvPr/>
          </p:nvSpPr>
          <p:spPr bwMode="auto">
            <a:xfrm flipH="1">
              <a:off x="4032" y="2016"/>
              <a:ext cx="1536" cy="480"/>
            </a:xfrm>
            <a:prstGeom prst="wedgeRoundRectCallout">
              <a:avLst>
                <a:gd name="adj1" fmla="val -8333"/>
                <a:gd name="adj2" fmla="val 66667"/>
                <a:gd name="adj3" fmla="val 16667"/>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1</a:t>
              </a:r>
              <a:r>
                <a:rPr kumimoji="0" lang="en-US" altLang="en-US" sz="1800" b="1" i="0" u="none" strike="noStrike" kern="1200" cap="none" spc="0" normalizeH="0" baseline="30000" noProof="0" dirty="0">
                  <a:ln>
                    <a:noFill/>
                  </a:ln>
                  <a:solidFill>
                    <a:srgbClr val="000000"/>
                  </a:solidFill>
                  <a:effectLst/>
                  <a:uLnTx/>
                  <a:uFillTx/>
                  <a:latin typeface="Arial" charset="0"/>
                  <a:ea typeface="+mn-ea"/>
                  <a:cs typeface="+mn-cs"/>
                </a:rPr>
                <a:t>st</a:t>
              </a: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Cont. Period of</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Institutionalization</a:t>
              </a:r>
            </a:p>
          </p:txBody>
        </p:sp>
      </p:grpSp>
      <p:sp>
        <p:nvSpPr>
          <p:cNvPr id="53" name="Line 17"/>
          <p:cNvSpPr>
            <a:spLocks noChangeShapeType="1"/>
          </p:cNvSpPr>
          <p:nvPr/>
        </p:nvSpPr>
        <p:spPr bwMode="auto">
          <a:xfrm>
            <a:off x="2518817" y="1974850"/>
            <a:ext cx="0" cy="403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53"/>
          <p:cNvSpPr>
            <a:spLocks noChangeArrowheads="1"/>
          </p:cNvSpPr>
          <p:nvPr/>
        </p:nvSpPr>
        <p:spPr bwMode="auto">
          <a:xfrm>
            <a:off x="1934616" y="1530350"/>
            <a:ext cx="59690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DEC</a:t>
            </a:r>
          </a:p>
        </p:txBody>
      </p:sp>
      <p:grpSp>
        <p:nvGrpSpPr>
          <p:cNvPr id="46" name="Group 52"/>
          <p:cNvGrpSpPr>
            <a:grpSpLocks/>
          </p:cNvGrpSpPr>
          <p:nvPr/>
        </p:nvGrpSpPr>
        <p:grpSpPr bwMode="auto">
          <a:xfrm flipH="1">
            <a:off x="2075904" y="2597155"/>
            <a:ext cx="2279650" cy="923925"/>
            <a:chOff x="2021" y="1830"/>
            <a:chExt cx="1174" cy="582"/>
          </a:xfrm>
        </p:grpSpPr>
        <p:sp>
          <p:nvSpPr>
            <p:cNvPr id="47" name="AutoShape 53"/>
            <p:cNvSpPr>
              <a:spLocks noChangeArrowheads="1"/>
            </p:cNvSpPr>
            <p:nvPr/>
          </p:nvSpPr>
          <p:spPr bwMode="auto">
            <a:xfrm rot="10800000" flipH="1">
              <a:off x="2021" y="1836"/>
              <a:ext cx="1174" cy="576"/>
            </a:xfrm>
            <a:prstGeom prst="rightArrowCallout">
              <a:avLst>
                <a:gd name="adj1" fmla="val 36112"/>
                <a:gd name="adj2" fmla="val 18056"/>
                <a:gd name="adj3" fmla="val 31998"/>
                <a:gd name="adj4" fmla="val 66667"/>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 Box 54"/>
            <p:cNvSpPr txBox="1">
              <a:spLocks noChangeArrowheads="1"/>
            </p:cNvSpPr>
            <p:nvPr/>
          </p:nvSpPr>
          <p:spPr bwMode="auto">
            <a:xfrm>
              <a:off x="2021" y="1830"/>
              <a:ext cx="778"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House $74,530</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Gift 12/2018</a:t>
              </a:r>
            </a:p>
          </p:txBody>
        </p:sp>
      </p:grpSp>
      <p:grpSp>
        <p:nvGrpSpPr>
          <p:cNvPr id="55" name="Group 52"/>
          <p:cNvGrpSpPr>
            <a:grpSpLocks/>
          </p:cNvGrpSpPr>
          <p:nvPr/>
        </p:nvGrpSpPr>
        <p:grpSpPr bwMode="auto">
          <a:xfrm flipH="1">
            <a:off x="3391188" y="3752866"/>
            <a:ext cx="2749561" cy="923925"/>
            <a:chOff x="1779" y="1830"/>
            <a:chExt cx="1416" cy="582"/>
          </a:xfrm>
        </p:grpSpPr>
        <p:sp>
          <p:nvSpPr>
            <p:cNvPr id="56" name="AutoShape 53"/>
            <p:cNvSpPr>
              <a:spLocks noChangeArrowheads="1"/>
            </p:cNvSpPr>
            <p:nvPr/>
          </p:nvSpPr>
          <p:spPr bwMode="auto">
            <a:xfrm rot="10800000" flipH="1">
              <a:off x="1779" y="1836"/>
              <a:ext cx="1416" cy="576"/>
            </a:xfrm>
            <a:prstGeom prst="rightArrowCallout">
              <a:avLst>
                <a:gd name="adj1" fmla="val 36112"/>
                <a:gd name="adj2" fmla="val 18056"/>
                <a:gd name="adj3" fmla="val 31998"/>
                <a:gd name="adj4" fmla="val 66667"/>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0" fontAlgn="auto" latinLnBrk="0" hangingPunct="0">
                <a:lnSpc>
                  <a:spcPct val="100000"/>
                </a:lnSpc>
                <a:spcBef>
                  <a:spcPct val="20000"/>
                </a:spcBef>
                <a:spcAft>
                  <a:spcPts val="0"/>
                </a:spcAft>
                <a:buClr>
                  <a:srgbClr val="0000FF"/>
                </a:buClr>
                <a:buSzPct val="60000"/>
                <a:buFont typeface="Wingdings" pitchFamily="2" charset="2"/>
                <a:buChar char="l"/>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Text Box 54"/>
            <p:cNvSpPr txBox="1">
              <a:spLocks noChangeArrowheads="1"/>
            </p:cNvSpPr>
            <p:nvPr/>
          </p:nvSpPr>
          <p:spPr bwMode="auto">
            <a:xfrm>
              <a:off x="1779" y="1830"/>
              <a:ext cx="1020"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House $74,530</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Gift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2/2019</a:t>
              </a:r>
            </a:p>
          </p:txBody>
        </p:sp>
      </p:grpSp>
      <p:sp>
        <p:nvSpPr>
          <p:cNvPr id="58" name="Rectangle 40"/>
          <p:cNvSpPr>
            <a:spLocks noChangeArrowheads="1"/>
          </p:cNvSpPr>
          <p:nvPr/>
        </p:nvSpPr>
        <p:spPr bwMode="auto">
          <a:xfrm>
            <a:off x="2534691" y="1981200"/>
            <a:ext cx="603250" cy="4445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2019</a:t>
            </a:r>
          </a:p>
        </p:txBody>
      </p:sp>
    </p:spTree>
    <p:extLst>
      <p:ext uri="{BB962C8B-B14F-4D97-AF65-F5344CB8AC3E}">
        <p14:creationId xmlns:p14="http://schemas.microsoft.com/office/powerpoint/2010/main" val="29712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36" grpId="0" animBg="1"/>
      <p:bldP spid="42" grpId="0" animBg="1"/>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8283-D541-4B97-9EDD-B04A0B6305BB}"/>
              </a:ext>
            </a:extLst>
          </p:cNvPr>
          <p:cNvSpPr>
            <a:spLocks noGrp="1"/>
          </p:cNvSpPr>
          <p:nvPr>
            <p:ph type="title"/>
          </p:nvPr>
        </p:nvSpPr>
        <p:spPr/>
        <p:txBody>
          <a:bodyPr/>
          <a:lstStyle/>
          <a:p>
            <a:r>
              <a:rPr lang="en-US" dirty="0"/>
              <a:t>Asset Transfer case facts</a:t>
            </a:r>
          </a:p>
        </p:txBody>
      </p:sp>
      <p:sp>
        <p:nvSpPr>
          <p:cNvPr id="3" name="Slide Number Placeholder 2">
            <a:extLst>
              <a:ext uri="{FF2B5EF4-FFF2-40B4-BE49-F238E27FC236}">
                <a16:creationId xmlns:a16="http://schemas.microsoft.com/office/drawing/2014/main" id="{F4A551E7-E8A0-4A68-9EFF-2FE178B35A8C}"/>
              </a:ext>
            </a:extLst>
          </p:cNvPr>
          <p:cNvSpPr>
            <a:spLocks noGrp="1"/>
          </p:cNvSpPr>
          <p:nvPr>
            <p:ph type="sldNum" sz="quarter" idx="12"/>
          </p:nvPr>
        </p:nvSpPr>
        <p:spPr/>
        <p:txBody>
          <a:bodyPr/>
          <a:lstStyle/>
          <a:p>
            <a:pPr>
              <a:defRPr/>
            </a:pPr>
            <a:fld id="{88AA8DA2-99D1-4607-A62B-1B547612533B}" type="slidenum">
              <a:rPr lang="en-US" smtClean="0"/>
              <a:pPr>
                <a:defRPr/>
              </a:pPr>
              <a:t>53</a:t>
            </a:fld>
            <a:endParaRPr lang="en-US" dirty="0"/>
          </a:p>
        </p:txBody>
      </p:sp>
      <p:sp>
        <p:nvSpPr>
          <p:cNvPr id="4" name="Content Placeholder 3">
            <a:extLst>
              <a:ext uri="{FF2B5EF4-FFF2-40B4-BE49-F238E27FC236}">
                <a16:creationId xmlns:a16="http://schemas.microsoft.com/office/drawing/2014/main" id="{7FB01430-63B4-474C-9B2C-2CEAABF4C02B}"/>
              </a:ext>
            </a:extLst>
          </p:cNvPr>
          <p:cNvSpPr>
            <a:spLocks noGrp="1"/>
          </p:cNvSpPr>
          <p:nvPr>
            <p:ph idx="1"/>
          </p:nvPr>
        </p:nvSpPr>
        <p:spPr/>
        <p:txBody>
          <a:bodyPr/>
          <a:lstStyle/>
          <a:p>
            <a:pPr>
              <a:buAutoNum type="arabicPeriod"/>
            </a:pPr>
            <a:r>
              <a:rPr lang="en-US" dirty="0"/>
              <a:t>Julie Jones permanently entered a nursing facility on March 1, 2024.  Julie owns her home worth $74,530 free and clear and has $2,000 in a checking account.  She owns a 2006 Ford Focus. </a:t>
            </a:r>
          </a:p>
          <a:p>
            <a:pPr>
              <a:buAutoNum type="arabicPeriod"/>
            </a:pPr>
            <a:r>
              <a:rPr lang="en-US" dirty="0"/>
              <a:t>The nursing home immediately applied for Medicaid for Julie.</a:t>
            </a:r>
          </a:p>
          <a:p>
            <a:pPr>
              <a:buAutoNum type="arabicPeriod"/>
            </a:pPr>
            <a:r>
              <a:rPr lang="en-US" dirty="0"/>
              <a:t>Julie transferred her home to her daughter, Jill on April 1, 2019</a:t>
            </a:r>
          </a:p>
          <a:p>
            <a:pPr marL="0" indent="0">
              <a:buNone/>
            </a:pPr>
            <a:endParaRPr lang="en-US" dirty="0"/>
          </a:p>
        </p:txBody>
      </p:sp>
    </p:spTree>
    <p:extLst>
      <p:ext uri="{BB962C8B-B14F-4D97-AF65-F5344CB8AC3E}">
        <p14:creationId xmlns:p14="http://schemas.microsoft.com/office/powerpoint/2010/main" val="767862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EB0B-F710-4D75-B4F3-D04138CDD38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8DEC39E-633A-4BA0-9FF3-139CA577837F}"/>
              </a:ext>
            </a:extLst>
          </p:cNvPr>
          <p:cNvSpPr>
            <a:spLocks noGrp="1"/>
          </p:cNvSpPr>
          <p:nvPr>
            <p:ph type="sldNum" sz="quarter" idx="12"/>
          </p:nvPr>
        </p:nvSpPr>
        <p:spPr/>
        <p:txBody>
          <a:bodyPr/>
          <a:lstStyle/>
          <a:p>
            <a:pPr>
              <a:defRPr/>
            </a:pPr>
            <a:fld id="{88AA8DA2-99D1-4607-A62B-1B547612533B}" type="slidenum">
              <a:rPr lang="en-US" smtClean="0"/>
              <a:pPr>
                <a:defRPr/>
              </a:pPr>
              <a:t>54</a:t>
            </a:fld>
            <a:endParaRPr lang="en-US" dirty="0"/>
          </a:p>
        </p:txBody>
      </p:sp>
      <p:sp>
        <p:nvSpPr>
          <p:cNvPr id="4" name="Content Placeholder 3">
            <a:extLst>
              <a:ext uri="{FF2B5EF4-FFF2-40B4-BE49-F238E27FC236}">
                <a16:creationId xmlns:a16="http://schemas.microsoft.com/office/drawing/2014/main" id="{35EA1A83-AE97-4C45-93BF-3DC10600F122}"/>
              </a:ext>
            </a:extLst>
          </p:cNvPr>
          <p:cNvSpPr>
            <a:spLocks noGrp="1"/>
          </p:cNvSpPr>
          <p:nvPr>
            <p:ph idx="1"/>
          </p:nvPr>
        </p:nvSpPr>
        <p:spPr>
          <a:xfrm>
            <a:off x="711200" y="2298700"/>
            <a:ext cx="11074400" cy="4102100"/>
          </a:xfrm>
        </p:spPr>
        <p:txBody>
          <a:bodyPr/>
          <a:lstStyle/>
          <a:p>
            <a:pPr marL="0" indent="0" algn="ctr">
              <a:buNone/>
            </a:pPr>
            <a:r>
              <a:rPr lang="en-US" sz="4000" b="1" dirty="0"/>
              <a:t>Poll Question #2</a:t>
            </a:r>
          </a:p>
        </p:txBody>
      </p:sp>
    </p:spTree>
    <p:extLst>
      <p:ext uri="{BB962C8B-B14F-4D97-AF65-F5344CB8AC3E}">
        <p14:creationId xmlns:p14="http://schemas.microsoft.com/office/powerpoint/2010/main" val="858878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 Home</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524000"/>
            <a:ext cx="10591800" cy="4953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Under OAC § 5160:1-6-06(D) The IS may transfer the home, that is still considered the principal place of residence, to:  </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CS</a:t>
            </a:r>
          </a:p>
          <a:p>
            <a:pPr marL="971550" marR="0" lvl="1" indent="-514350" algn="l" defTabSz="914400" rtl="0" eaLnBrk="1" fontAlgn="auto" latinLnBrk="0" hangingPunct="1">
              <a:lnSpc>
                <a:spcPct val="90000"/>
              </a:lnSpc>
              <a:spcBef>
                <a:spcPct val="20000"/>
              </a:spcBef>
              <a:spcAft>
                <a:spcPts val="2000"/>
              </a:spcAft>
              <a:buClrTx/>
              <a:buSzTx/>
              <a:buFont typeface="+mj-lt"/>
              <a:buAutoNum type="alphaLcParenR" startAt="2"/>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IS’s child under the age of twenty-one;</a:t>
            </a:r>
          </a:p>
          <a:p>
            <a:pPr marL="971550" marR="0" lvl="1" indent="-514350" algn="l" defTabSz="914400" rtl="0" eaLnBrk="1" fontAlgn="auto" latinLnBrk="0" hangingPunct="1">
              <a:lnSpc>
                <a:spcPct val="90000"/>
              </a:lnSpc>
              <a:spcBef>
                <a:spcPct val="20000"/>
              </a:spcBef>
              <a:spcAft>
                <a:spcPts val="2000"/>
              </a:spcAft>
              <a:buClrTx/>
              <a:buSzTx/>
              <a:buFont typeface="+mj-lt"/>
              <a:buAutoNum type="alphaLcParenR" startAt="2"/>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IS’s child age twenty-one or over who is blind or permanently and totally disabled.</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905000"/>
            <a:ext cx="11049000" cy="4572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marR="0" lvl="1" indent="-514350" algn="l" defTabSz="914400" rtl="0" eaLnBrk="1" fontAlgn="auto" latinLnBrk="0" hangingPunct="1">
              <a:lnSpc>
                <a:spcPct val="90000"/>
              </a:lnSpc>
              <a:spcBef>
                <a:spcPct val="20000"/>
              </a:spcBef>
              <a:spcAft>
                <a:spcPts val="2000"/>
              </a:spcAft>
              <a:buClrTx/>
              <a:buSzTx/>
              <a:buFont typeface="+mj-lt"/>
              <a:buAutoNum type="alphaLcParenR" startAt="4"/>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sibling equity exclusion:  The IS’s sibling who has an equity interest (must be a documented, legal interest) in the home and was residing in the home for at least one year immediately before the individual became institutionalized.</a:t>
            </a:r>
          </a:p>
          <a:p>
            <a:pPr marL="971550" marR="0" lvl="1" indent="-514350" algn="l" defTabSz="914400" rtl="0" eaLnBrk="1" fontAlgn="auto" latinLnBrk="0" hangingPunct="1">
              <a:lnSpc>
                <a:spcPct val="90000"/>
              </a:lnSpc>
              <a:spcBef>
                <a:spcPct val="20000"/>
              </a:spcBef>
              <a:spcAft>
                <a:spcPts val="2000"/>
              </a:spcAft>
              <a:buClrTx/>
              <a:buSzTx/>
              <a:buFont typeface="+mj-lt"/>
              <a:buAutoNum type="alphaLcParenR" startAt="2"/>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8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600200"/>
            <a:ext cx="107442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startAt="5"/>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adult child caretaker who</a:t>
            </a:r>
          </a:p>
          <a:p>
            <a:pPr marL="1428750" marR="0" lvl="2" indent="-514350" algn="l" defTabSz="914400" rtl="0" eaLnBrk="1" fontAlgn="auto" latinLnBrk="0" hangingPunct="1">
              <a:lnSpc>
                <a:spcPct val="90000"/>
              </a:lnSpc>
              <a:spcBef>
                <a:spcPct val="20000"/>
              </a:spcBef>
              <a:spcAft>
                <a:spcPts val="1000"/>
              </a:spcAft>
              <a:buClrTx/>
              <a:buSzTx/>
              <a:buFont typeface="+mj-lt"/>
              <a:buAutoNum type="romanL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Continuously resided in the home for at least 2 years immediately before the date the IS becomes institutionalized, and</a:t>
            </a:r>
          </a:p>
          <a:p>
            <a:pPr marL="1428750" marR="0" lvl="2" indent="-514350" algn="l" defTabSz="914400" rtl="0" eaLnBrk="1" fontAlgn="auto" latinLnBrk="0" hangingPunct="1">
              <a:lnSpc>
                <a:spcPct val="90000"/>
              </a:lnSpc>
              <a:spcBef>
                <a:spcPct val="20000"/>
              </a:spcBef>
              <a:spcAft>
                <a:spcPts val="1000"/>
              </a:spcAft>
              <a:buClrTx/>
              <a:buSzTx/>
              <a:buFont typeface="+mj-lt"/>
              <a:buAutoNum type="romanL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provided care to the IS which permitted the IS to reside at home, rather than in an institution or facility or under an HCBS waiver</a:t>
            </a:r>
          </a:p>
        </p:txBody>
      </p:sp>
    </p:spTree>
    <p:extLst>
      <p:ext uri="{BB962C8B-B14F-4D97-AF65-F5344CB8AC3E}">
        <p14:creationId xmlns:p14="http://schemas.microsoft.com/office/powerpoint/2010/main" val="4390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371600"/>
            <a:ext cx="106680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ct val="20000"/>
              </a:spcBef>
              <a:spcAft>
                <a:spcPts val="100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PLUS The adult child caretaker has documentation requirements: OAC § 5160:1-6-06 (D)(2)(c)</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statement of date that child moved in.</a:t>
            </a:r>
          </a:p>
          <a:p>
            <a:pPr marL="1428750" marR="0" lvl="2" indent="-514350" algn="l" defTabSz="914400" rtl="0" eaLnBrk="1" fontAlgn="auto" latinLnBrk="0" hangingPunct="1">
              <a:lnSpc>
                <a:spcPct val="9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statement regarding Level of Care (ODM 03697) </a:t>
            </a:r>
          </a:p>
          <a:p>
            <a:pPr marL="1428750" marR="0" lvl="2" indent="-514350" algn="l" defTabSz="914400" rtl="0" eaLnBrk="1" fontAlgn="auto" latinLnBrk="0" hangingPunct="1">
              <a:lnSpc>
                <a:spcPct val="9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statement from attending physician regarding kind and duration of care required to delay institutionalization</a:t>
            </a:r>
          </a:p>
          <a:p>
            <a:pPr marL="1428750" marR="0" lvl="2" indent="-514350" algn="l" defTabSz="914400" rtl="0" eaLnBrk="1" fontAlgn="auto" latinLnBrk="0" hangingPunct="1">
              <a:lnSpc>
                <a:spcPct val="9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statement of type of care and number of hours a day child provided care</a:t>
            </a:r>
          </a:p>
          <a:p>
            <a:pPr marL="1428750" marR="0" lvl="2" indent="-514350" algn="l" defTabSz="914400" rtl="0" eaLnBrk="1" fontAlgn="auto" latinLnBrk="0" hangingPunct="1">
              <a:lnSpc>
                <a:spcPct val="9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statement of any full or part-time jobs or school child attended, while providing care</a:t>
            </a:r>
          </a:p>
          <a:p>
            <a:pPr marL="1428750" marR="0" lvl="2" indent="-514350" algn="l" defTabSz="914400" rtl="0" eaLnBrk="1" fontAlgn="auto" latinLnBrk="0" hangingPunct="1">
              <a:lnSpc>
                <a:spcPct val="9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documentation from any service agency that provided care to the individual, dates care was provided, and extent and type of care provided.</a:t>
            </a:r>
          </a:p>
        </p:txBody>
      </p:sp>
    </p:spTree>
    <p:extLst>
      <p:ext uri="{BB962C8B-B14F-4D97-AF65-F5344CB8AC3E}">
        <p14:creationId xmlns:p14="http://schemas.microsoft.com/office/powerpoint/2010/main" val="7376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609600"/>
          </a:xfrm>
        </p:spPr>
        <p:txBody>
          <a:bodyPr/>
          <a:lstStyle/>
          <a:p>
            <a:r>
              <a:rPr lang="en-US" dirty="0"/>
              <a:t>Proper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838200" y="1066800"/>
            <a:ext cx="10972800" cy="5715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OAC § 5160:1-6-06(D) the IS may also transfer assets: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startAt="7"/>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spouses or to another for the sole benefit of the institutionalized individual’s spouse.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startAt="7"/>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IS’s blind or disabled child or to a trust for the sole benefit of a blind or disabled child </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startAt="7"/>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 trust for a disabled individual under age 65</a:t>
            </a: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 for sole benefit” means the asset cannot benefit anyone else and the trustee must be required to use the resource for the beneficiary during that individual’s life expectancy. </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startAt="3"/>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4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C81EFF9-076D-FD62-7181-3EA97DA3592B}"/>
              </a:ext>
            </a:extLst>
          </p:cNvPr>
          <p:cNvPicPr>
            <a:picLocks noChangeAspect="1"/>
          </p:cNvPicPr>
          <p:nvPr/>
        </p:nvPicPr>
        <p:blipFill>
          <a:blip r:embed="rId3"/>
          <a:stretch>
            <a:fillRect/>
          </a:stretch>
        </p:blipFill>
        <p:spPr>
          <a:xfrm>
            <a:off x="76200" y="533400"/>
            <a:ext cx="12039600" cy="6058491"/>
          </a:xfrm>
          <a:prstGeom prst="rect">
            <a:avLst/>
          </a:prstGeom>
        </p:spPr>
      </p:pic>
    </p:spTree>
    <p:extLst>
      <p:ext uri="{BB962C8B-B14F-4D97-AF65-F5344CB8AC3E}">
        <p14:creationId xmlns:p14="http://schemas.microsoft.com/office/powerpoint/2010/main" val="1823600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Annuities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838200" y="1371600"/>
            <a:ext cx="105918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 If purchased after Feb 8, 2006</a:t>
            </a:r>
          </a:p>
          <a:p>
            <a:pPr marL="97155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Purchase of the annuity is improper unless</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State of Ohio is beneficiary</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In first position, or</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In second behind spouse or minor or disabled child</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 the amount of medical expenses paid by Ohio</a:t>
            </a:r>
          </a:p>
          <a:p>
            <a:pPr marL="971550" marR="0" lvl="1" indent="-51435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Must be purchased with qualified retirement funds – i.e. proceeds of IRA, Roth, 401K, etc.</a:t>
            </a:r>
            <a:r>
              <a:rPr kumimoji="0" lang="en-US" sz="28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p>
          <a:p>
            <a:pPr marL="971550" marR="0" lvl="1" indent="-51435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Must be irrevocable and non-assignable</a:t>
            </a:r>
          </a:p>
          <a:p>
            <a:pPr marL="971550" marR="0" lvl="1" indent="-51435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Must be actuarially sound – no lump sum payments or balloons</a:t>
            </a:r>
          </a:p>
        </p:txBody>
      </p:sp>
    </p:spTree>
    <p:extLst>
      <p:ext uri="{BB962C8B-B14F-4D97-AF65-F5344CB8AC3E}">
        <p14:creationId xmlns:p14="http://schemas.microsoft.com/office/powerpoint/2010/main" val="9138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Annuities as Improper Transfers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371600"/>
            <a:ext cx="107442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2"/>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2"/>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If purchased before the lookback period, not an improper transfer.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2"/>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purchase of an annuity by the CS is no longer an improper transfer so long as the annuity meets the same criteria as one purchased by the applicant.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2"/>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OAC 5160:1-6-06.1</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2"/>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7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Rebutting the Presumption of an Improper Transfer</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905000"/>
            <a:ext cx="10972800" cy="4572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institutionalized individual or spouse </a:t>
            </a:r>
            <a:r>
              <a:rPr kumimoji="0" lang="en-US" sz="3200" b="0" i="0" u="none" strike="noStrike" kern="1200" cap="none" spc="0" normalizeH="0" baseline="0" noProof="0" dirty="0">
                <a:ln>
                  <a:noFill/>
                </a:ln>
                <a:solidFill>
                  <a:srgbClr val="FF0000"/>
                </a:solidFill>
                <a:effectLst/>
                <a:uLnTx/>
                <a:uFillTx/>
                <a:latin typeface="Calibri"/>
                <a:ea typeface="+mn-ea"/>
                <a:cs typeface="+mn-cs"/>
              </a:rPr>
              <a:t>intended to:</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Transfer the asset for fair market value or for other valuable consideration; or</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Transfer the asset exclusively for a purpose other than to qualify for medical assistance. </a:t>
            </a:r>
          </a:p>
        </p:txBody>
      </p:sp>
    </p:spTree>
    <p:extLst>
      <p:ext uri="{BB962C8B-B14F-4D97-AF65-F5344CB8AC3E}">
        <p14:creationId xmlns:p14="http://schemas.microsoft.com/office/powerpoint/2010/main" val="3156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an Improper Transfer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Must document the reasons the transfer was less than FMV.</a:t>
            </a:r>
          </a:p>
          <a:p>
            <a:pPr marL="0" indent="0">
              <a:buNone/>
            </a:pPr>
            <a:r>
              <a:rPr lang="en-US" sz="2800" dirty="0">
                <a:latin typeface="Arial" panose="020B0604020202020204" pitchFamily="34" charset="0"/>
                <a:cs typeface="Arial" panose="020B0604020202020204" pitchFamily="34" charset="0"/>
              </a:rPr>
              <a:t>Must provide a written explanation with supporting documentation which explains the following:</a:t>
            </a:r>
          </a:p>
          <a:p>
            <a:pPr>
              <a:buFont typeface="+mj-lt"/>
              <a:buAutoNum type="romanLcPeriod"/>
            </a:pPr>
            <a:r>
              <a:rPr lang="en-US" sz="2800" dirty="0">
                <a:latin typeface="Arial" panose="020B0604020202020204" pitchFamily="34" charset="0"/>
                <a:cs typeface="Arial" panose="020B0604020202020204" pitchFamily="34" charset="0"/>
              </a:rPr>
              <a:t>The reason for transferring the asset for less than fair market value; and</a:t>
            </a:r>
          </a:p>
          <a:p>
            <a:pPr>
              <a:buAutoNum type="romanLcPeriod"/>
            </a:pPr>
            <a:r>
              <a:rPr lang="en-US" sz="2800" dirty="0">
                <a:latin typeface="Arial" panose="020B0604020202020204" pitchFamily="34" charset="0"/>
                <a:cs typeface="Arial" panose="020B0604020202020204" pitchFamily="34" charset="0"/>
              </a:rPr>
              <a:t> The attempts that were made to transfer the asset for fair market value; and</a:t>
            </a:r>
          </a:p>
          <a:p>
            <a:pPr>
              <a:buAutoNum type="romanLcPeriod"/>
            </a:pPr>
            <a:r>
              <a:rPr lang="en-US" sz="2800" dirty="0">
                <a:latin typeface="Arial" panose="020B0604020202020204" pitchFamily="34" charset="0"/>
                <a:cs typeface="Arial" panose="020B0604020202020204" pitchFamily="34" charset="0"/>
              </a:rPr>
              <a:t> The reasons for accepting less than fair market value for the asset; and</a:t>
            </a:r>
          </a:p>
          <a:p>
            <a:pPr>
              <a:buAutoNum type="romanLcPeriod"/>
            </a:pPr>
            <a:r>
              <a:rPr lang="en-US" sz="2800" dirty="0">
                <a:latin typeface="Arial" panose="020B0604020202020204" pitchFamily="34" charset="0"/>
                <a:cs typeface="Arial" panose="020B0604020202020204" pitchFamily="34" charset="0"/>
              </a:rPr>
              <a:t>The institutionalized individual's relationship to the person to whom the asset was transferred</a:t>
            </a:r>
          </a:p>
        </p:txBody>
      </p:sp>
    </p:spTree>
    <p:extLst>
      <p:ext uri="{BB962C8B-B14F-4D97-AF65-F5344CB8AC3E}">
        <p14:creationId xmlns:p14="http://schemas.microsoft.com/office/powerpoint/2010/main" val="1674158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An Improper Transfer</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600200"/>
            <a:ext cx="109728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Could argue:</a:t>
            </a: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Not a transfer</a:t>
            </a:r>
          </a:p>
          <a:p>
            <a:pPr marL="971550" marR="0" lvl="1" indent="-51435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Transfers by FPOA</a:t>
            </a:r>
          </a:p>
          <a:p>
            <a:pPr marL="1428750" marR="0" lvl="2" indent="-514350" algn="l" defTabSz="914400" rtl="0" eaLnBrk="1" fontAlgn="auto" latinLnBrk="0" hangingPunct="1">
              <a:lnSpc>
                <a:spcPct val="100000"/>
              </a:lnSpc>
              <a:spcBef>
                <a:spcPts val="0"/>
              </a:spcBef>
              <a:spcAft>
                <a:spcPts val="60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authorized by FPOA; a theft</a:t>
            </a:r>
          </a:p>
          <a:p>
            <a:pPr marL="514350" marR="0" lvl="0" indent="-514350" algn="l" defTabSz="914400" rtl="0" eaLnBrk="1" fontAlgn="auto" latinLnBrk="0" hangingPunct="1">
              <a:lnSpc>
                <a:spcPct val="100000"/>
              </a:lnSpc>
              <a:spcBef>
                <a:spcPts val="0"/>
              </a:spcBef>
              <a:spcAft>
                <a:spcPts val="6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Was transferred for fair market value (FMV)</a:t>
            </a:r>
          </a:p>
          <a:p>
            <a:pPr marL="971550" marR="0" lvl="1" indent="-51435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Money paid for services rendered are FMV</a:t>
            </a:r>
          </a:p>
          <a:p>
            <a:pPr marL="514350" marR="0" lvl="0" indent="-514350" algn="l" defTabSz="914400" rtl="0" eaLnBrk="1" fontAlgn="auto" latinLnBrk="0" hangingPunct="1">
              <a:lnSpc>
                <a:spcPct val="100000"/>
              </a:lnSpc>
              <a:spcBef>
                <a:spcPts val="0"/>
              </a:spcBef>
              <a:spcAft>
                <a:spcPts val="6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 ordered transfer (child sues parent for services rendered)</a:t>
            </a:r>
          </a:p>
          <a:p>
            <a:pPr marL="514350" marR="0" lvl="0" indent="-514350" algn="l" defTabSz="914400" rtl="0" eaLnBrk="1" fontAlgn="auto" latinLnBrk="0" hangingPunct="1">
              <a:lnSpc>
                <a:spcPct val="100000"/>
              </a:lnSpc>
              <a:spcBef>
                <a:spcPts val="0"/>
              </a:spcBef>
              <a:spcAft>
                <a:spcPts val="6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 defined transfer (parent sues child for money loaned – not gifted)</a:t>
            </a:r>
          </a:p>
          <a:p>
            <a:pPr marL="514350" marR="0" lvl="0" indent="-514350" algn="l" defTabSz="914400" rtl="0" eaLnBrk="1" fontAlgn="auto" latinLnBrk="0" hangingPunct="1">
              <a:lnSpc>
                <a:spcPct val="100000"/>
              </a:lnSpc>
              <a:spcBef>
                <a:spcPts val="0"/>
              </a:spcBef>
              <a:spcAft>
                <a:spcPts val="600"/>
              </a:spcAft>
              <a:buClrTx/>
              <a:buSzTx/>
              <a:buFont typeface="+mj-lt"/>
              <a:buAutoNum type="arabicParen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aren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72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An Improper Transfer</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381000" y="1600200"/>
            <a:ext cx="112776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0"/>
              </a:spcBef>
              <a:spcAft>
                <a:spcPts val="1600"/>
              </a:spcAft>
              <a:buClrTx/>
              <a:buSzTx/>
              <a:buFont typeface="+mj-lt"/>
              <a:buAutoNum type="arabicParenR" startAt="5"/>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Yes, it was a gift, but not given for the purpose of qualifying for Medicaid</a:t>
            </a:r>
          </a:p>
          <a:p>
            <a:pPr marL="971550" marR="0" lvl="1" indent="-514350" algn="l" defTabSz="914400" rtl="0" eaLnBrk="1" fontAlgn="auto" latinLnBrk="0" hangingPunct="1">
              <a:lnSpc>
                <a:spcPct val="100000"/>
              </a:lnSpc>
              <a:spcBef>
                <a:spcPts val="0"/>
              </a:spcBef>
              <a:spcAft>
                <a:spcPts val="1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Grandma’s special occasion gifts</a:t>
            </a:r>
          </a:p>
          <a:p>
            <a:pPr marL="971550" marR="0" lvl="1" indent="-514350" algn="l" defTabSz="914400" rtl="0" eaLnBrk="1" fontAlgn="auto" latinLnBrk="0" hangingPunct="1">
              <a:lnSpc>
                <a:spcPct val="100000"/>
              </a:lnSpc>
              <a:spcBef>
                <a:spcPts val="0"/>
              </a:spcBef>
              <a:spcAft>
                <a:spcPts val="1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Tithing (gifting pattern)</a:t>
            </a:r>
          </a:p>
          <a:p>
            <a:pPr marL="971550" marR="0" lvl="1" indent="-514350" algn="l" defTabSz="914400" rtl="0" eaLnBrk="1" fontAlgn="auto" latinLnBrk="0" hangingPunct="1">
              <a:lnSpc>
                <a:spcPct val="100000"/>
              </a:lnSpc>
              <a:spcBef>
                <a:spcPts val="0"/>
              </a:spcBef>
              <a:spcAft>
                <a:spcPts val="1600"/>
              </a:spcAft>
              <a:buClrTx/>
              <a:buSzTx/>
              <a:buFont typeface="+mj-lt"/>
              <a:buAutoNum type="alphaLcParenR" startAt="3"/>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Traumatic onset of disability</a:t>
            </a:r>
          </a:p>
          <a:p>
            <a:pPr marL="971550" marR="0" lvl="1" indent="-514350" algn="l" defTabSz="914400" rtl="0" eaLnBrk="1" fontAlgn="auto" latinLnBrk="0" hangingPunct="1">
              <a:lnSpc>
                <a:spcPct val="100000"/>
              </a:lnSpc>
              <a:spcBef>
                <a:spcPts val="0"/>
              </a:spcBef>
              <a:spcAft>
                <a:spcPts val="1600"/>
              </a:spcAft>
              <a:buClrTx/>
              <a:buSzTx/>
              <a:buFont typeface="+mj-lt"/>
              <a:buAutoNum type="alphaLcParenR" startAt="3"/>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Diagnosis of a previously undetected disabling condition</a:t>
            </a:r>
          </a:p>
        </p:txBody>
      </p:sp>
    </p:spTree>
    <p:extLst>
      <p:ext uri="{BB962C8B-B14F-4D97-AF65-F5344CB8AC3E}">
        <p14:creationId xmlns:p14="http://schemas.microsoft.com/office/powerpoint/2010/main" val="38356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Undue Hardship</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09600" y="1600200"/>
            <a:ext cx="111252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individual, otherwise eligible for medical assistance, will not be subject to restricted Medicaid coverage resulting from an improper transfer if restricted Medicaid coverage will result in an undue hardship.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See OAC 5160:1-6-06.6. </a:t>
            </a:r>
          </a:p>
        </p:txBody>
      </p:sp>
    </p:spTree>
    <p:extLst>
      <p:ext uri="{BB962C8B-B14F-4D97-AF65-F5344CB8AC3E}">
        <p14:creationId xmlns:p14="http://schemas.microsoft.com/office/powerpoint/2010/main" val="2396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Undue Hardship</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09600" y="1905000"/>
            <a:ext cx="10972800" cy="4724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startAt="2"/>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 undue hardship exists when imposition of the restricted Medicaid coverage would:</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deprive the individual of medical care such that the individual's health or life would be endangered; or</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deprive the individual of food, clothing, shelter, or other necessities of life.</a:t>
            </a:r>
          </a:p>
          <a:p>
            <a:pPr marL="457200" marR="0" lvl="1" indent="0" algn="l" defTabSz="914400" rtl="0" eaLnBrk="1" fontAlgn="auto" latinLnBrk="0" hangingPunct="1">
              <a:lnSpc>
                <a:spcPct val="90000"/>
              </a:lnSpc>
              <a:spcBef>
                <a:spcPct val="20000"/>
              </a:spcBef>
              <a:spcAft>
                <a:spcPts val="1000"/>
              </a:spcAft>
              <a:buClrTx/>
              <a:buSzTx/>
              <a:buFont typeface="+mj-lt"/>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0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Undue Hardship</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09600" y="1371600"/>
            <a:ext cx="109728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500"/>
              </a:spcAft>
              <a:buClrTx/>
              <a:buSzTx/>
              <a:buFont typeface="+mj-lt"/>
              <a:buAutoNum type="arabicParenR" startAt="3"/>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Undue hardship must be requested in writing.</a:t>
            </a:r>
          </a:p>
          <a:p>
            <a:pPr marL="457200" marR="0" lvl="1" indent="0" algn="l" defTabSz="914400" rtl="0" eaLnBrk="1" fontAlgn="auto" latinLnBrk="0" hangingPunct="1">
              <a:lnSpc>
                <a:spcPct val="100000"/>
              </a:lnSpc>
              <a:spcBef>
                <a:spcPct val="20000"/>
              </a:spcBef>
              <a:spcAft>
                <a:spcPts val="500"/>
              </a:spcAft>
              <a:buClrTx/>
              <a:buSzTx/>
              <a:buFont typeface="+mj-lt"/>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See ODM Form 07140 - Availability of Hardship Exemption.</a:t>
            </a:r>
          </a:p>
          <a:p>
            <a:pPr marL="514350" marR="0" lvl="0" indent="-514350" algn="l" defTabSz="914400" rtl="0" eaLnBrk="1" fontAlgn="auto" latinLnBrk="0" hangingPunct="1">
              <a:lnSpc>
                <a:spcPct val="100000"/>
              </a:lnSpc>
              <a:spcBef>
                <a:spcPct val="20000"/>
              </a:spcBef>
              <a:spcAft>
                <a:spcPts val="500"/>
              </a:spcAft>
              <a:buClrTx/>
              <a:buSzTx/>
              <a:buFont typeface="+mj-lt"/>
              <a:buAutoNum type="arabicParenR" startAt="3"/>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Has to be requested by the IS, the IS’ spouse, someone authorized by the IS, or someone with the legal authority to act on behalf of the IS.</a:t>
            </a:r>
          </a:p>
          <a:p>
            <a:pPr marL="514350" marR="0" lvl="0" indent="-514350" algn="l" defTabSz="914400" rtl="0" eaLnBrk="1" fontAlgn="auto" latinLnBrk="0" hangingPunct="1">
              <a:lnSpc>
                <a:spcPct val="100000"/>
              </a:lnSpc>
              <a:spcBef>
                <a:spcPct val="20000"/>
              </a:spcBef>
              <a:spcAft>
                <a:spcPts val="500"/>
              </a:spcAft>
              <a:buClrTx/>
              <a:buSzTx/>
              <a:buFont typeface="+mj-lt"/>
              <a:buAutoNum type="arabicParenR" startAt="3"/>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Must show an undue hardship exists and no alternative income or resource available to provide medical care, food, clothing, shelter or other necessities of life. </a:t>
            </a:r>
          </a:p>
        </p:txBody>
      </p:sp>
    </p:spTree>
    <p:extLst>
      <p:ext uri="{BB962C8B-B14F-4D97-AF65-F5344CB8AC3E}">
        <p14:creationId xmlns:p14="http://schemas.microsoft.com/office/powerpoint/2010/main" val="27623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Undue Hardship</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533400" y="1600200"/>
            <a:ext cx="11201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600"/>
              </a:spcAft>
              <a:buClrTx/>
              <a:buSzTx/>
              <a:buFont typeface="+mj-lt"/>
              <a:buAutoNum type="arabicParenR" startAt="6"/>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applicant must document that a good faith attempt was made to recover the transferred asset or document recovery would cost more than the asset</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arenR" startAt="6"/>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individual cooperated in any attempt to recover the asset</a:t>
            </a:r>
          </a:p>
          <a:p>
            <a:pPr>
              <a:spcAft>
                <a:spcPts val="600"/>
              </a:spcAft>
              <a:buFont typeface="+mj-lt"/>
              <a:buAutoNum type="arabicParenR" startAt="6"/>
              <a:defRPr/>
            </a:pPr>
            <a:r>
              <a:rPr lang="en-US" dirty="0">
                <a:solidFill>
                  <a:prstClr val="black"/>
                </a:solidFill>
              </a:rPr>
              <a:t>An undue hardship exemption shall not be granted the improper transfer was made after a previous request for a hardship exemption</a:t>
            </a:r>
          </a:p>
          <a:p>
            <a:pPr marL="0" marR="0" lvl="0" indent="0" algn="l" defTabSz="914400" rtl="0" eaLnBrk="1" fontAlgn="auto" latinLnBrk="0" hangingPunct="1">
              <a:lnSpc>
                <a:spcPct val="100000"/>
              </a:lnSpc>
              <a:spcBef>
                <a:spcPct val="20000"/>
              </a:spcBef>
              <a:spcAft>
                <a:spcPts val="60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971550" marR="0" lvl="1" indent="-514350" algn="l" defTabSz="914400" rtl="0" eaLnBrk="1" fontAlgn="auto" latinLnBrk="0" hangingPunct="1">
              <a:lnSpc>
                <a:spcPct val="100000"/>
              </a:lnSpc>
              <a:spcBef>
                <a:spcPct val="20000"/>
              </a:spcBef>
              <a:spcAft>
                <a:spcPts val="600"/>
              </a:spcAft>
              <a:buClrTx/>
              <a:buSzTx/>
              <a:buFont typeface="+mj-lt"/>
              <a:buAutoNum type="alphaLcParen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600"/>
              </a:spcAft>
              <a:buClrTx/>
              <a:buSzTx/>
              <a:buFont typeface="+mj-lt"/>
              <a:buAutoNum type="arabicParenR" startAt="6"/>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D0C4-CB6E-0DB7-1C8A-D1A5FF2650C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6FE95D1-01DC-D3CA-99BA-31360B35D2A2}"/>
              </a:ext>
            </a:extLst>
          </p:cNvPr>
          <p:cNvSpPr>
            <a:spLocks noGrp="1"/>
          </p:cNvSpPr>
          <p:nvPr>
            <p:ph type="sldNum" sz="quarter" idx="12"/>
          </p:nvPr>
        </p:nvSpPr>
        <p:spPr/>
        <p:txBody>
          <a:bodyPr/>
          <a:lstStyle/>
          <a:p>
            <a:pPr>
              <a:defRPr/>
            </a:pPr>
            <a:fld id="{88AA8DA2-99D1-4607-A62B-1B547612533B}" type="slidenum">
              <a:rPr lang="en-US" smtClean="0"/>
              <a:pPr>
                <a:defRPr/>
              </a:pPr>
              <a:t>7</a:t>
            </a:fld>
            <a:endParaRPr lang="en-US" dirty="0"/>
          </a:p>
        </p:txBody>
      </p:sp>
      <p:pic>
        <p:nvPicPr>
          <p:cNvPr id="6" name="Content Placeholder 5">
            <a:extLst>
              <a:ext uri="{FF2B5EF4-FFF2-40B4-BE49-F238E27FC236}">
                <a16:creationId xmlns:a16="http://schemas.microsoft.com/office/drawing/2014/main" id="{1F142541-FCF6-90C7-FCA8-B65ECAD5E76C}"/>
              </a:ext>
            </a:extLst>
          </p:cNvPr>
          <p:cNvPicPr>
            <a:picLocks noGrp="1" noChangeAspect="1"/>
          </p:cNvPicPr>
          <p:nvPr>
            <p:ph idx="1"/>
          </p:nvPr>
        </p:nvPicPr>
        <p:blipFill>
          <a:blip r:embed="rId2"/>
          <a:stretch>
            <a:fillRect/>
          </a:stretch>
        </p:blipFill>
        <p:spPr>
          <a:xfrm>
            <a:off x="957262" y="1551964"/>
            <a:ext cx="10582275" cy="4386874"/>
          </a:xfrm>
        </p:spPr>
      </p:pic>
    </p:spTree>
    <p:extLst>
      <p:ext uri="{BB962C8B-B14F-4D97-AF65-F5344CB8AC3E}">
        <p14:creationId xmlns:p14="http://schemas.microsoft.com/office/powerpoint/2010/main" val="1252357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Transfer Undue Hardship</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533400" y="1600200"/>
            <a:ext cx="11201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None/>
              <a:tabLst/>
              <a:defRPr/>
            </a:pPr>
            <a:r>
              <a:rPr lang="en-US" b="1" dirty="0">
                <a:solidFill>
                  <a:srgbClr val="FF0000"/>
                </a:solidFill>
                <a:latin typeface="Calibri"/>
              </a:rPr>
              <a:t>Previously:  </a:t>
            </a:r>
            <a:r>
              <a:rPr kumimoji="0" lang="en-US" sz="3200" b="0" i="0" u="none" strike="noStrike" kern="1200" cap="none" spc="0" normalizeH="0" baseline="0" noProof="0" dirty="0">
                <a:ln>
                  <a:noFill/>
                </a:ln>
                <a:solidFill>
                  <a:prstClr val="black"/>
                </a:solidFill>
                <a:effectLst/>
                <a:uLnTx/>
                <a:uFillTx/>
                <a:latin typeface="Calibri"/>
                <a:ea typeface="+mn-ea"/>
                <a:cs typeface="+mn-cs"/>
              </a:rPr>
              <a:t>If in a long-term care facility, the individual must:</a:t>
            </a:r>
          </a:p>
          <a:p>
            <a:pPr marL="971550" marR="0" lvl="1" indent="-514350" algn="l" defTabSz="914400" rtl="0" eaLnBrk="1" fontAlgn="auto" latinLnBrk="0" hangingPunct="1">
              <a:lnSpc>
                <a:spcPct val="100000"/>
              </a:lnSpc>
              <a:spcBef>
                <a:spcPct val="20000"/>
              </a:spcBef>
              <a:spcAft>
                <a:spcPts val="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
            </a:r>
            <a:r>
              <a:rPr kumimoji="0" lang="en-US" sz="2800" b="0" i="0" u="none" strike="noStrike" kern="1200" cap="none" spc="0" normalizeH="0" baseline="0" noProof="0" dirty="0" err="1">
                <a:ln>
                  <a:noFill/>
                </a:ln>
                <a:solidFill>
                  <a:prstClr val="black"/>
                </a:solidFill>
                <a:effectLst/>
                <a:uLnTx/>
                <a:uFillTx/>
                <a:latin typeface="Calibri"/>
                <a:ea typeface="+mn-ea"/>
                <a:cs typeface="+mn-cs"/>
              </a:rPr>
              <a:t>ocument</a:t>
            </a:r>
            <a:r>
              <a:rPr kumimoji="0" lang="en-US" sz="2800" b="0" i="0" u="none" strike="noStrike" kern="1200" cap="none" spc="0" normalizeH="0" baseline="0" noProof="0" dirty="0">
                <a:ln>
                  <a:noFill/>
                </a:ln>
                <a:solidFill>
                  <a:prstClr val="black"/>
                </a:solidFill>
                <a:effectLst/>
                <a:uLnTx/>
                <a:uFillTx/>
                <a:latin typeface="Calibri"/>
                <a:ea typeface="+mn-ea"/>
                <a:cs typeface="+mn-cs"/>
              </a:rPr>
              <a:t> a planned NF discharge resulting from the imposition of a restricted Medicaid coverage period.</a:t>
            </a:r>
          </a:p>
          <a:p>
            <a:pPr marL="971550" marR="0" lvl="1" indent="-514350" algn="l" defTabSz="914400" rtl="0" eaLnBrk="1" fontAlgn="auto" latinLnBrk="0" hangingPunct="1">
              <a:lnSpc>
                <a:spcPct val="100000"/>
              </a:lnSpc>
              <a:spcBef>
                <a:spcPct val="20000"/>
              </a:spcBef>
              <a:spcAft>
                <a:spcPts val="6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individual must exhaust all administrative remedies to challenge the planned discharge.</a:t>
            </a:r>
          </a:p>
          <a:p>
            <a:pPr marL="457200" marR="0" lvl="1" indent="0" algn="l" defTabSz="914400" rtl="0" eaLnBrk="1" fontAlgn="auto" latinLnBrk="0" hangingPunct="1">
              <a:lnSpc>
                <a:spcPct val="100000"/>
              </a:lnSpc>
              <a:spcBef>
                <a:spcPct val="20000"/>
              </a:spcBef>
              <a:spcAft>
                <a:spcPts val="600"/>
              </a:spcAft>
              <a:buClrTx/>
              <a:buSzTx/>
              <a:buFont typeface="+mj-lt"/>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mn-cs"/>
              </a:rPr>
              <a:t>This requirement was eliminated January 1, 2024.</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arenR" startAt="8"/>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971550" marR="0" lvl="1" indent="-514350" algn="l" defTabSz="914400" rtl="0" eaLnBrk="1" fontAlgn="auto" latinLnBrk="0" hangingPunct="1">
              <a:lnSpc>
                <a:spcPct val="100000"/>
              </a:lnSpc>
              <a:spcBef>
                <a:spcPct val="20000"/>
              </a:spcBef>
              <a:spcAft>
                <a:spcPts val="600"/>
              </a:spcAft>
              <a:buClrTx/>
              <a:buSzTx/>
              <a:buFont typeface="+mj-lt"/>
              <a:buAutoNum type="alphaLcParen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mj-lt"/>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971550" marR="0" lvl="1" indent="-514350" algn="l" defTabSz="914400" rtl="0" eaLnBrk="1" fontAlgn="auto" latinLnBrk="0" hangingPunct="1">
              <a:lnSpc>
                <a:spcPct val="100000"/>
              </a:lnSpc>
              <a:spcBef>
                <a:spcPct val="20000"/>
              </a:spcBef>
              <a:spcAft>
                <a:spcPts val="600"/>
              </a:spcAft>
              <a:buClrTx/>
              <a:buSzTx/>
              <a:buFont typeface="+mj-lt"/>
              <a:buAutoNum type="alphaLcParen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600"/>
              </a:spcAft>
              <a:buClrTx/>
              <a:buSzTx/>
              <a:buFont typeface="+mj-lt"/>
              <a:buAutoNum type="arabicParenR" startAt="6"/>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3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8283-D541-4B97-9EDD-B04A0B6305BB}"/>
              </a:ext>
            </a:extLst>
          </p:cNvPr>
          <p:cNvSpPr>
            <a:spLocks noGrp="1"/>
          </p:cNvSpPr>
          <p:nvPr>
            <p:ph type="title"/>
          </p:nvPr>
        </p:nvSpPr>
        <p:spPr/>
        <p:txBody>
          <a:bodyPr/>
          <a:lstStyle/>
          <a:p>
            <a:r>
              <a:rPr lang="en-US" dirty="0"/>
              <a:t>Asset Transfer case facts</a:t>
            </a:r>
          </a:p>
        </p:txBody>
      </p:sp>
      <p:sp>
        <p:nvSpPr>
          <p:cNvPr id="3" name="Slide Number Placeholder 2">
            <a:extLst>
              <a:ext uri="{FF2B5EF4-FFF2-40B4-BE49-F238E27FC236}">
                <a16:creationId xmlns:a16="http://schemas.microsoft.com/office/drawing/2014/main" id="{F4A551E7-E8A0-4A68-9EFF-2FE178B35A8C}"/>
              </a:ext>
            </a:extLst>
          </p:cNvPr>
          <p:cNvSpPr>
            <a:spLocks noGrp="1"/>
          </p:cNvSpPr>
          <p:nvPr>
            <p:ph type="sldNum" sz="quarter" idx="12"/>
          </p:nvPr>
        </p:nvSpPr>
        <p:spPr/>
        <p:txBody>
          <a:bodyPr/>
          <a:lstStyle/>
          <a:p>
            <a:pPr>
              <a:defRPr/>
            </a:pPr>
            <a:fld id="{88AA8DA2-99D1-4607-A62B-1B547612533B}" type="slidenum">
              <a:rPr lang="en-US" smtClean="0"/>
              <a:pPr>
                <a:defRPr/>
              </a:pPr>
              <a:t>71</a:t>
            </a:fld>
            <a:endParaRPr lang="en-US" dirty="0"/>
          </a:p>
        </p:txBody>
      </p:sp>
      <p:sp>
        <p:nvSpPr>
          <p:cNvPr id="4" name="Content Placeholder 3">
            <a:extLst>
              <a:ext uri="{FF2B5EF4-FFF2-40B4-BE49-F238E27FC236}">
                <a16:creationId xmlns:a16="http://schemas.microsoft.com/office/drawing/2014/main" id="{7FB01430-63B4-474C-9B2C-2CEAABF4C02B}"/>
              </a:ext>
            </a:extLst>
          </p:cNvPr>
          <p:cNvSpPr>
            <a:spLocks noGrp="1"/>
          </p:cNvSpPr>
          <p:nvPr>
            <p:ph idx="1"/>
          </p:nvPr>
        </p:nvSpPr>
        <p:spPr/>
        <p:txBody>
          <a:bodyPr/>
          <a:lstStyle/>
          <a:p>
            <a:pPr>
              <a:buAutoNum type="arabicPeriod"/>
            </a:pPr>
            <a:r>
              <a:rPr lang="en-US" dirty="0"/>
              <a:t>Julie Jones suffers from severe dementia and permanently entered a nursing facility on March 1, 2024.  Julie is married to Jim. Julie owns her home worth $74,530 free and clear and has $2,000 in a checking account.  She owns a 2006 Ford Focus. </a:t>
            </a:r>
          </a:p>
          <a:p>
            <a:pPr>
              <a:buAutoNum type="arabicPeriod"/>
            </a:pPr>
            <a:r>
              <a:rPr lang="en-US" dirty="0"/>
              <a:t>Julie transfers her home to Jim on April 1, 2019</a:t>
            </a:r>
          </a:p>
          <a:p>
            <a:pPr>
              <a:buAutoNum type="arabicPeriod"/>
            </a:pPr>
            <a:r>
              <a:rPr lang="en-US" dirty="0"/>
              <a:t>Julie and Jim have a daughter, Jill, age 30 who lives with them.</a:t>
            </a:r>
          </a:p>
          <a:p>
            <a:pPr>
              <a:buAutoNum type="arabicPeriod"/>
            </a:pPr>
            <a:r>
              <a:rPr lang="en-US" dirty="0"/>
              <a:t>Jim transfers the home to Jill on April 1, 2020. </a:t>
            </a:r>
          </a:p>
          <a:p>
            <a:pPr>
              <a:buAutoNum type="arabicPeriod"/>
            </a:pPr>
            <a:r>
              <a:rPr lang="en-US" dirty="0"/>
              <a:t>Jill receives Social Security Disability.  </a:t>
            </a:r>
          </a:p>
          <a:p>
            <a:pPr marL="0" indent="0">
              <a:buNone/>
            </a:pPr>
            <a:endParaRPr lang="en-US" dirty="0"/>
          </a:p>
        </p:txBody>
      </p:sp>
    </p:spTree>
    <p:extLst>
      <p:ext uri="{BB962C8B-B14F-4D97-AF65-F5344CB8AC3E}">
        <p14:creationId xmlns:p14="http://schemas.microsoft.com/office/powerpoint/2010/main" val="1003654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EB0B-F710-4D75-B4F3-D04138CDD38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8DEC39E-633A-4BA0-9FF3-139CA577837F}"/>
              </a:ext>
            </a:extLst>
          </p:cNvPr>
          <p:cNvSpPr>
            <a:spLocks noGrp="1"/>
          </p:cNvSpPr>
          <p:nvPr>
            <p:ph type="sldNum" sz="quarter" idx="12"/>
          </p:nvPr>
        </p:nvSpPr>
        <p:spPr/>
        <p:txBody>
          <a:bodyPr/>
          <a:lstStyle/>
          <a:p>
            <a:pPr>
              <a:defRPr/>
            </a:pPr>
            <a:fld id="{88AA8DA2-99D1-4607-A62B-1B547612533B}" type="slidenum">
              <a:rPr lang="en-US" smtClean="0"/>
              <a:pPr>
                <a:defRPr/>
              </a:pPr>
              <a:t>72</a:t>
            </a:fld>
            <a:endParaRPr lang="en-US" dirty="0"/>
          </a:p>
        </p:txBody>
      </p:sp>
      <p:sp>
        <p:nvSpPr>
          <p:cNvPr id="4" name="Content Placeholder 3">
            <a:extLst>
              <a:ext uri="{FF2B5EF4-FFF2-40B4-BE49-F238E27FC236}">
                <a16:creationId xmlns:a16="http://schemas.microsoft.com/office/drawing/2014/main" id="{35EA1A83-AE97-4C45-93BF-3DC10600F122}"/>
              </a:ext>
            </a:extLst>
          </p:cNvPr>
          <p:cNvSpPr>
            <a:spLocks noGrp="1"/>
          </p:cNvSpPr>
          <p:nvPr>
            <p:ph idx="1"/>
          </p:nvPr>
        </p:nvSpPr>
        <p:spPr>
          <a:xfrm>
            <a:off x="711200" y="2298700"/>
            <a:ext cx="11074400" cy="4102100"/>
          </a:xfrm>
        </p:spPr>
        <p:txBody>
          <a:bodyPr/>
          <a:lstStyle/>
          <a:p>
            <a:pPr marL="0" indent="0" algn="ctr">
              <a:buNone/>
            </a:pPr>
            <a:r>
              <a:rPr lang="en-US" sz="4000" b="1" dirty="0"/>
              <a:t>Poll Question #3</a:t>
            </a:r>
          </a:p>
        </p:txBody>
      </p:sp>
    </p:spTree>
    <p:extLst>
      <p:ext uri="{BB962C8B-B14F-4D97-AF65-F5344CB8AC3E}">
        <p14:creationId xmlns:p14="http://schemas.microsoft.com/office/powerpoint/2010/main" val="423128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Transfers Summary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838200" y="1295400"/>
            <a:ext cx="106680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Improper transfers </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For less than FMV</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Within 60 months of both Medicaid application institutionalization</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Medicaid penalty calculated and assessed</a:t>
            </a:r>
          </a:p>
          <a:p>
            <a:pPr marL="0" marR="0" lvl="0" indent="0" algn="l" defTabSz="914400" rtl="0" eaLnBrk="1" fontAlgn="auto" latinLnBrk="0" hangingPunct="1">
              <a:lnSpc>
                <a:spcPct val="90000"/>
              </a:lnSpc>
              <a:spcBef>
                <a:spcPct val="20000"/>
              </a:spcBef>
              <a:spcAft>
                <a:spcPts val="1000"/>
              </a:spcAft>
              <a:buClrTx/>
              <a:buSzTx/>
              <a:buFont typeface="+mj-lt"/>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Defenses to presumption of improper transfer</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Not a transfer (FPOA theft)</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FMV transfer</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Transfer purpose not for Medicaid eligibility</a:t>
            </a:r>
          </a:p>
        </p:txBody>
      </p:sp>
    </p:spTree>
    <p:extLst>
      <p:ext uri="{BB962C8B-B14F-4D97-AF65-F5344CB8AC3E}">
        <p14:creationId xmlns:p14="http://schemas.microsoft.com/office/powerpoint/2010/main" val="24456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Transfers Summary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762000" y="1295400"/>
            <a:ext cx="108204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startAt="3"/>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Proper Transfers</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Non-home:  CS, disabled child, pooled trust</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Home:  CS, minor or disabled child, sibling equity exclusion, adult child caretaker exclusion</a:t>
            </a:r>
            <a:br>
              <a:rPr kumimoji="0" lang="en-US" sz="28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90000"/>
              </a:lnSpc>
              <a:spcBef>
                <a:spcPct val="20000"/>
              </a:spcBef>
              <a:spcAft>
                <a:spcPts val="1000"/>
              </a:spcAft>
              <a:buClrTx/>
              <a:buSzTx/>
              <a:buFont typeface="+mj-lt"/>
              <a:buAutoNum type="arabicParenR" startAt="3"/>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transfer is improper</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Cure transfer by transferring back</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Begin penalty period with PASSPORT</a:t>
            </a:r>
          </a:p>
          <a:p>
            <a:pPr marL="971550" marR="0" lvl="1" indent="-514350" algn="l" defTabSz="914400" rtl="0" eaLnBrk="1" fontAlgn="auto" latinLnBrk="0" hangingPunct="1">
              <a:lnSpc>
                <a:spcPct val="90000"/>
              </a:lnSpc>
              <a:spcBef>
                <a:spcPct val="20000"/>
              </a:spcBef>
              <a:spcAft>
                <a:spcPts val="1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Prove undue hardship</a:t>
            </a:r>
          </a:p>
        </p:txBody>
      </p:sp>
    </p:spTree>
    <p:extLst>
      <p:ext uri="{BB962C8B-B14F-4D97-AF65-F5344CB8AC3E}">
        <p14:creationId xmlns:p14="http://schemas.microsoft.com/office/powerpoint/2010/main" val="13392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8839200" cy="1524000"/>
          </a:xfrm>
        </p:spPr>
        <p:txBody>
          <a:bodyPr/>
          <a:lstStyle/>
          <a:p>
            <a:r>
              <a:rPr lang="en-US" sz="8000" dirty="0"/>
              <a:t>Questions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0908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76</a:t>
            </a:fld>
            <a:endParaRPr lang="en-US">
              <a:solidFill>
                <a:prstClr val="black">
                  <a:tint val="75000"/>
                </a:prstClr>
              </a:solidFill>
            </a:endParaRPr>
          </a:p>
        </p:txBody>
      </p:sp>
      <p:sp>
        <p:nvSpPr>
          <p:cNvPr id="4" name="Rectangle 3"/>
          <p:cNvSpPr txBox="1">
            <a:spLocks noChangeArrowheads="1"/>
          </p:cNvSpPr>
          <p:nvPr/>
        </p:nvSpPr>
        <p:spPr>
          <a:xfrm>
            <a:off x="1676400" y="1219200"/>
            <a:ext cx="88392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Mid America Pension Rights Project:</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Call 1-</a:t>
            </a:r>
            <a:r>
              <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rPr>
              <a:t>866-400-9164</a:t>
            </a: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954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9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77</a:t>
            </a:fld>
            <a:endParaRPr lang="en-US">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sz="1400"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206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35204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Referral Service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78</a:t>
            </a:fld>
            <a:endParaRPr lang="en-US" dirty="0"/>
          </a:p>
        </p:txBody>
      </p:sp>
      <p:sp>
        <p:nvSpPr>
          <p:cNvPr id="4" name="Content Placeholder 3"/>
          <p:cNvSpPr>
            <a:spLocks noGrp="1"/>
          </p:cNvSpPr>
          <p:nvPr>
            <p:ph idx="1"/>
          </p:nvPr>
        </p:nvSpPr>
        <p:spPr/>
        <p:txBody>
          <a:bodyPr/>
          <a:lstStyle/>
          <a:p>
            <a:pPr marL="0" indent="0">
              <a:buNone/>
            </a:pPr>
            <a:r>
              <a:rPr lang="en-US" dirty="0"/>
              <a:t>State wide</a:t>
            </a:r>
          </a:p>
          <a:p>
            <a:pPr marL="0" indent="0">
              <a:buNone/>
            </a:pPr>
            <a:r>
              <a:rPr lang="en-US" dirty="0"/>
              <a:t>Pre-screened clients (referral made only after helpline attorney has done the initial consultation)</a:t>
            </a:r>
          </a:p>
          <a:p>
            <a:pPr marL="0" indent="0">
              <a:buNone/>
            </a:pPr>
            <a:r>
              <a:rPr lang="en-US" dirty="0"/>
              <a:t>Opportunities for attorneys to help Seniors.  </a:t>
            </a:r>
          </a:p>
          <a:p>
            <a:pPr marL="0" indent="0">
              <a:buNone/>
            </a:pPr>
            <a:r>
              <a:rPr lang="en-US" dirty="0">
                <a:hlinkClick r:id="rId3"/>
              </a:rPr>
              <a:t>https://www.proseniors.org/legal-services/hrap/</a:t>
            </a:r>
            <a:endParaRPr lang="en-US" dirty="0"/>
          </a:p>
          <a:p>
            <a:pPr marL="0" indent="0">
              <a:buNone/>
            </a:pPr>
            <a:endParaRPr lang="en-US" dirty="0"/>
          </a:p>
        </p:txBody>
      </p:sp>
    </p:spTree>
    <p:extLst>
      <p:ext uri="{BB962C8B-B14F-4D97-AF65-F5344CB8AC3E}">
        <p14:creationId xmlns:p14="http://schemas.microsoft.com/office/powerpoint/2010/main" val="341276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Eligibility</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2133600" y="2133600"/>
            <a:ext cx="8534400" cy="4343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3000"/>
              </a:spcAft>
              <a:buClrTx/>
              <a:buSzTx/>
              <a:buFont typeface="+mj-lt"/>
              <a:buAutoNum type="arabi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IS must meet financial thresholds to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qualify for Institutional Medicaid.  </a:t>
            </a:r>
          </a:p>
          <a:p>
            <a:pPr marL="971550" marR="0" lvl="1" indent="-514350" algn="l" defTabSz="914400" rtl="0" eaLnBrk="1" fontAlgn="auto" latinLnBrk="0" hangingPunct="1">
              <a:lnSpc>
                <a:spcPct val="90000"/>
              </a:lnSpc>
              <a:spcBef>
                <a:spcPct val="20000"/>
              </a:spcBef>
              <a:spcAft>
                <a:spcPts val="3000"/>
              </a:spcAft>
              <a:buClrTx/>
              <a:buSzTx/>
              <a:buFont typeface="+mj-lt"/>
              <a:buAutoNum type="alphaLcParen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Income Eligible </a:t>
            </a:r>
          </a:p>
          <a:p>
            <a:pPr marL="971550" marR="0" lvl="1" indent="-514350" algn="l" defTabSz="914400" rtl="0" eaLnBrk="1" fontAlgn="auto" latinLnBrk="0" hangingPunct="1">
              <a:lnSpc>
                <a:spcPct val="90000"/>
              </a:lnSpc>
              <a:spcBef>
                <a:spcPct val="20000"/>
              </a:spcBef>
              <a:spcAft>
                <a:spcPts val="3000"/>
              </a:spcAft>
              <a:buClrTx/>
              <a:buSzTx/>
              <a:buFont typeface="+mj-lt"/>
              <a:buAutoNum type="alphaLcParen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Resource Eligible  </a:t>
            </a:r>
          </a:p>
          <a:p>
            <a:pPr marL="457200" marR="0" lvl="1" indent="0" algn="l" defTabSz="914400" rtl="0" eaLnBrk="1" fontAlgn="auto" latinLnBrk="0" hangingPunct="1">
              <a:lnSpc>
                <a:spcPct val="90000"/>
              </a:lnSpc>
              <a:spcBef>
                <a:spcPct val="20000"/>
              </a:spcBef>
              <a:spcAft>
                <a:spcPts val="3000"/>
              </a:spcAft>
              <a:buClrTx/>
              <a:buSzTx/>
              <a:buFont typeface="+mj-lt"/>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5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9</a:t>
            </a:fld>
            <a:endParaRPr lang="en-US"/>
          </a:p>
        </p:txBody>
      </p:sp>
      <p:sp>
        <p:nvSpPr>
          <p:cNvPr id="4" name="Rectangle 3"/>
          <p:cNvSpPr txBox="1">
            <a:spLocks noChangeArrowheads="1"/>
          </p:cNvSpPr>
          <p:nvPr/>
        </p:nvSpPr>
        <p:spPr>
          <a:xfrm>
            <a:off x="685800" y="1524000"/>
            <a:ext cx="10820400" cy="4953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The IS’s countable income must be at or below the special income level of 300% of SSI ($2,829 in 2024). Medical expenses can no longer be deducted to meet the special income level to become Medicaid income eligible.</a:t>
            </a:r>
          </a:p>
          <a:p>
            <a:pPr>
              <a:lnSpc>
                <a:spcPct val="90000"/>
              </a:lnSpc>
              <a:spcAft>
                <a:spcPts val="3000"/>
              </a:spcAft>
            </a:pPr>
            <a:r>
              <a:rPr lang="en-US" dirty="0"/>
              <a:t>The CS’s income is not included in this calculation.</a:t>
            </a:r>
          </a:p>
        </p:txBody>
      </p:sp>
    </p:spTree>
    <p:extLst>
      <p:ext uri="{BB962C8B-B14F-4D97-AF65-F5344CB8AC3E}">
        <p14:creationId xmlns:p14="http://schemas.microsoft.com/office/powerpoint/2010/main" val="2098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4893</Words>
  <Application>Microsoft Office PowerPoint</Application>
  <PresentationFormat>Widescreen</PresentationFormat>
  <Paragraphs>686</Paragraphs>
  <Slides>78</Slides>
  <Notes>71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87" baseType="lpstr">
      <vt:lpstr>Aptos</vt:lpstr>
      <vt:lpstr>Arial</vt:lpstr>
      <vt:lpstr>Calibri</vt:lpstr>
      <vt:lpstr>Times New Roman</vt:lpstr>
      <vt:lpstr>Wingdings</vt:lpstr>
      <vt:lpstr>Custom Design</vt:lpstr>
      <vt:lpstr>1_Custom Design</vt:lpstr>
      <vt:lpstr>7_Custom Design</vt:lpstr>
      <vt:lpstr>think-cell Slide</vt:lpstr>
      <vt:lpstr>Institutional Medicaid Financial Eligibility Part 2</vt:lpstr>
      <vt:lpstr>Institutional Medicaid Resources and Transfers</vt:lpstr>
      <vt:lpstr>www.ProSeniors.org Resources Medicare-Medicaid Eligibility</vt:lpstr>
      <vt:lpstr>www.ProSeniors.org ODM’s Resources &amp; Rules</vt:lpstr>
      <vt:lpstr>PowerPoint Presentation</vt:lpstr>
      <vt:lpstr>PowerPoint Presentation</vt:lpstr>
      <vt:lpstr>PowerPoint Presentation</vt:lpstr>
      <vt:lpstr>Financial Eligibility</vt:lpstr>
      <vt:lpstr>Income Eligibility</vt:lpstr>
      <vt:lpstr>Qualified Income Trust</vt:lpstr>
      <vt:lpstr>Post Eligibility Income Calculations</vt:lpstr>
      <vt:lpstr>How to calculate Patient Liability?</vt:lpstr>
      <vt:lpstr>Monthly Income Allowance (MIA)</vt:lpstr>
      <vt:lpstr>Excess Shelter Allowance (ESA)</vt:lpstr>
      <vt:lpstr>Financial Eligibility</vt:lpstr>
      <vt:lpstr>Resource Eligibility</vt:lpstr>
      <vt:lpstr>Resource Assessment, Allocation and Spend-Down</vt:lpstr>
      <vt:lpstr>PowerPoint Presentation</vt:lpstr>
      <vt:lpstr>Resource Assessment, Allocation and Spend-Down</vt:lpstr>
      <vt:lpstr>PowerPoint Presentation</vt:lpstr>
      <vt:lpstr>PowerPoint Presentation</vt:lpstr>
      <vt:lpstr>Medicaid Resource  Allocation - 2024</vt:lpstr>
      <vt:lpstr>CSRA Case Facts </vt:lpstr>
      <vt:lpstr>PowerPoint Presentation</vt:lpstr>
      <vt:lpstr>PowerPoint Presentation</vt:lpstr>
      <vt:lpstr>CSRA Case Facts </vt:lpstr>
      <vt:lpstr>PowerPoint Presentation</vt:lpstr>
      <vt:lpstr>Medicaid Resource  Allocation - 2024</vt:lpstr>
      <vt:lpstr>PowerPoint Presentation</vt:lpstr>
      <vt:lpstr>CSRA Case Facts </vt:lpstr>
      <vt:lpstr>PowerPoint Presentation</vt:lpstr>
      <vt:lpstr>PowerPoint Presentation</vt:lpstr>
      <vt:lpstr>PowerPoint Presentation</vt:lpstr>
      <vt:lpstr>PowerPoint Presentation</vt:lpstr>
      <vt:lpstr>Resource Assessment, Allocation and Spend-Down</vt:lpstr>
      <vt:lpstr>PowerPoint Presentation</vt:lpstr>
      <vt:lpstr>PowerPoint Presentation</vt:lpstr>
      <vt:lpstr>Example - Resources </vt:lpstr>
      <vt:lpstr>PowerPoint Presentation</vt:lpstr>
      <vt:lpstr>Example - Spend-Down </vt:lpstr>
      <vt:lpstr>Resource Assessment, Allocation and Spend-Down</vt:lpstr>
      <vt:lpstr>Retroactive Medicaid coverage</vt:lpstr>
      <vt:lpstr>Asset Transfers</vt:lpstr>
      <vt:lpstr>Asset Transfers - Introduction</vt:lpstr>
      <vt:lpstr>Asset Transfers Defined</vt:lpstr>
      <vt:lpstr>Asset Transfers – Look-Back Period</vt:lpstr>
      <vt:lpstr>Improper Transfer Penalty</vt:lpstr>
      <vt:lpstr>Improper Transfer Penalty</vt:lpstr>
      <vt:lpstr>Improper Transfer Penalty</vt:lpstr>
      <vt:lpstr>Curing An Improper Transfer</vt:lpstr>
      <vt:lpstr>Paying The Restricted  Medicaid Coverage Debt</vt:lpstr>
      <vt:lpstr>Transfer of Assets Timeline</vt:lpstr>
      <vt:lpstr>Asset Transfer case facts</vt:lpstr>
      <vt:lpstr>PowerPoint Presentation</vt:lpstr>
      <vt:lpstr>Proper transfers: Home</vt:lpstr>
      <vt:lpstr>Proper Transfers</vt:lpstr>
      <vt:lpstr>Proper Transfers</vt:lpstr>
      <vt:lpstr>Proper Transfers</vt:lpstr>
      <vt:lpstr>Proper transfers</vt:lpstr>
      <vt:lpstr>Annuities</vt:lpstr>
      <vt:lpstr>Annuities as Improper Transfers</vt:lpstr>
      <vt:lpstr>Rebutting the Presumption of an Improper Transfer</vt:lpstr>
      <vt:lpstr>Defending an Improper Transfer</vt:lpstr>
      <vt:lpstr>Defending An Improper Transfer</vt:lpstr>
      <vt:lpstr>Defending An Improper Transfer</vt:lpstr>
      <vt:lpstr>Improper Transfer Undue Hardship</vt:lpstr>
      <vt:lpstr>Improper Transfer Undue Hardship</vt:lpstr>
      <vt:lpstr>Improper Transfer Undue Hardship</vt:lpstr>
      <vt:lpstr>Improper Transfer Undue Hardship</vt:lpstr>
      <vt:lpstr>Improper Transfer Undue Hardship</vt:lpstr>
      <vt:lpstr>Asset Transfer case facts</vt:lpstr>
      <vt:lpstr>PowerPoint Presentation</vt:lpstr>
      <vt:lpstr>Asset Transfers Summary</vt:lpstr>
      <vt:lpstr>Asset Transfers Summary</vt:lpstr>
      <vt:lpstr>Questions</vt:lpstr>
      <vt:lpstr>Pro Seniors’ Services</vt:lpstr>
      <vt:lpstr>Pro Seniors’ Services</vt:lpstr>
      <vt:lpstr>Pro Seniors Referral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Medicaid Financial Eligibility Part 2</dc:title>
  <dc:creator>Miriam Sheline</dc:creator>
  <cp:lastModifiedBy>Mary Day</cp:lastModifiedBy>
  <cp:revision>14</cp:revision>
  <dcterms:created xsi:type="dcterms:W3CDTF">2024-03-05T19:26:06Z</dcterms:created>
  <dcterms:modified xsi:type="dcterms:W3CDTF">2025-06-27T21:26:05Z</dcterms:modified>
</cp:coreProperties>
</file>