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6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6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67.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6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69.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72.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7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7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75.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6.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77.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78.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7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8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8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82.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8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84.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8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86.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87.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88.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8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9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91.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9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93.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94.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9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96.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9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98.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9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0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103.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notesSlides/notesSlide104.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105.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108.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109.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11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9" r:id="rId2"/>
    <p:sldMasterId id="2147483684" r:id="rId3"/>
    <p:sldMasterId id="2147483689" r:id="rId4"/>
    <p:sldMasterId id="2147483694" r:id="rId5"/>
    <p:sldMasterId id="2147483699" r:id="rId6"/>
    <p:sldMasterId id="2147483704" r:id="rId7"/>
    <p:sldMasterId id="2147483709" r:id="rId8"/>
  </p:sldMasterIdLst>
  <p:notesMasterIdLst>
    <p:notesMasterId r:id="rId135"/>
  </p:notesMasterIdLst>
  <p:handoutMasterIdLst>
    <p:handoutMasterId r:id="rId136"/>
  </p:handoutMasterIdLst>
  <p:sldIdLst>
    <p:sldId id="827" r:id="rId9"/>
    <p:sldId id="279" r:id="rId10"/>
    <p:sldId id="304" r:id="rId11"/>
    <p:sldId id="305" r:id="rId12"/>
    <p:sldId id="299" r:id="rId13"/>
    <p:sldId id="290" r:id="rId14"/>
    <p:sldId id="746" r:id="rId15"/>
    <p:sldId id="528" r:id="rId16"/>
    <p:sldId id="527" r:id="rId17"/>
    <p:sldId id="296" r:id="rId18"/>
    <p:sldId id="307" r:id="rId19"/>
    <p:sldId id="720" r:id="rId20"/>
    <p:sldId id="721" r:id="rId21"/>
    <p:sldId id="722" r:id="rId22"/>
    <p:sldId id="753" r:id="rId23"/>
    <p:sldId id="500" r:id="rId24"/>
    <p:sldId id="719" r:id="rId25"/>
    <p:sldId id="763" r:id="rId26"/>
    <p:sldId id="772" r:id="rId27"/>
    <p:sldId id="613" r:id="rId28"/>
    <p:sldId id="614" r:id="rId29"/>
    <p:sldId id="518" r:id="rId30"/>
    <p:sldId id="731" r:id="rId31"/>
    <p:sldId id="732" r:id="rId32"/>
    <p:sldId id="733" r:id="rId33"/>
    <p:sldId id="734" r:id="rId34"/>
    <p:sldId id="761" r:id="rId35"/>
    <p:sldId id="765" r:id="rId36"/>
    <p:sldId id="616" r:id="rId37"/>
    <p:sldId id="534" r:id="rId38"/>
    <p:sldId id="798" r:id="rId39"/>
    <p:sldId id="814" r:id="rId40"/>
    <p:sldId id="799" r:id="rId41"/>
    <p:sldId id="770" r:id="rId42"/>
    <p:sldId id="752" r:id="rId43"/>
    <p:sldId id="717" r:id="rId44"/>
    <p:sldId id="718" r:id="rId45"/>
    <p:sldId id="506" r:id="rId46"/>
    <p:sldId id="508" r:id="rId47"/>
    <p:sldId id="509" r:id="rId48"/>
    <p:sldId id="510" r:id="rId49"/>
    <p:sldId id="794" r:id="rId50"/>
    <p:sldId id="773" r:id="rId51"/>
    <p:sldId id="816" r:id="rId52"/>
    <p:sldId id="818" r:id="rId53"/>
    <p:sldId id="819" r:id="rId54"/>
    <p:sldId id="774" r:id="rId55"/>
    <p:sldId id="775" r:id="rId56"/>
    <p:sldId id="776" r:id="rId57"/>
    <p:sldId id="800" r:id="rId58"/>
    <p:sldId id="801" r:id="rId59"/>
    <p:sldId id="802" r:id="rId60"/>
    <p:sldId id="803" r:id="rId61"/>
    <p:sldId id="821" r:id="rId62"/>
    <p:sldId id="822" r:id="rId63"/>
    <p:sldId id="820" r:id="rId64"/>
    <p:sldId id="804" r:id="rId65"/>
    <p:sldId id="805" r:id="rId66"/>
    <p:sldId id="806" r:id="rId67"/>
    <p:sldId id="807" r:id="rId68"/>
    <p:sldId id="808" r:id="rId69"/>
    <p:sldId id="809" r:id="rId70"/>
    <p:sldId id="825" r:id="rId71"/>
    <p:sldId id="823" r:id="rId72"/>
    <p:sldId id="824" r:id="rId73"/>
    <p:sldId id="810" r:id="rId74"/>
    <p:sldId id="811" r:id="rId75"/>
    <p:sldId id="812" r:id="rId76"/>
    <p:sldId id="542" r:id="rId77"/>
    <p:sldId id="716" r:id="rId78"/>
    <p:sldId id="624" r:id="rId79"/>
    <p:sldId id="625" r:id="rId80"/>
    <p:sldId id="626" r:id="rId81"/>
    <p:sldId id="627" r:id="rId82"/>
    <p:sldId id="628" r:id="rId83"/>
    <p:sldId id="630" r:id="rId84"/>
    <p:sldId id="813" r:id="rId85"/>
    <p:sldId id="631" r:id="rId86"/>
    <p:sldId id="633" r:id="rId87"/>
    <p:sldId id="634" r:id="rId88"/>
    <p:sldId id="635" r:id="rId89"/>
    <p:sldId id="636" r:id="rId90"/>
    <p:sldId id="637" r:id="rId91"/>
    <p:sldId id="638" r:id="rId92"/>
    <p:sldId id="639" r:id="rId93"/>
    <p:sldId id="640" r:id="rId94"/>
    <p:sldId id="744" r:id="rId95"/>
    <p:sldId id="641" r:id="rId96"/>
    <p:sldId id="736" r:id="rId97"/>
    <p:sldId id="642" r:id="rId98"/>
    <p:sldId id="741" r:id="rId99"/>
    <p:sldId id="644" r:id="rId100"/>
    <p:sldId id="645" r:id="rId101"/>
    <p:sldId id="647" r:id="rId102"/>
    <p:sldId id="737" r:id="rId103"/>
    <p:sldId id="738" r:id="rId104"/>
    <p:sldId id="739" r:id="rId105"/>
    <p:sldId id="740" r:id="rId106"/>
    <p:sldId id="649" r:id="rId107"/>
    <p:sldId id="650" r:id="rId108"/>
    <p:sldId id="651" r:id="rId109"/>
    <p:sldId id="643" r:id="rId110"/>
    <p:sldId id="654" r:id="rId111"/>
    <p:sldId id="783" r:id="rId112"/>
    <p:sldId id="784" r:id="rId113"/>
    <p:sldId id="786" r:id="rId114"/>
    <p:sldId id="788" r:id="rId115"/>
    <p:sldId id="790" r:id="rId116"/>
    <p:sldId id="791" r:id="rId117"/>
    <p:sldId id="795" r:id="rId118"/>
    <p:sldId id="785" r:id="rId119"/>
    <p:sldId id="778" r:id="rId120"/>
    <p:sldId id="815" r:id="rId121"/>
    <p:sldId id="766" r:id="rId122"/>
    <p:sldId id="767" r:id="rId123"/>
    <p:sldId id="652" r:id="rId124"/>
    <p:sldId id="659" r:id="rId125"/>
    <p:sldId id="660" r:id="rId126"/>
    <p:sldId id="661" r:id="rId127"/>
    <p:sldId id="662" r:id="rId128"/>
    <p:sldId id="664" r:id="rId129"/>
    <p:sldId id="665" r:id="rId130"/>
    <p:sldId id="666" r:id="rId131"/>
    <p:sldId id="607" r:id="rId132"/>
    <p:sldId id="793" r:id="rId133"/>
    <p:sldId id="764" r:id="rId134"/>
  </p:sldIdLst>
  <p:sldSz cx="12192000" cy="6858000"/>
  <p:notesSz cx="7010400" cy="9296400"/>
  <p:embeddedFontLst>
    <p:embeddedFont>
      <p:font typeface="ＭＳ Ｐゴシック" panose="020B0600070205080204" pitchFamily="34" charset="-128"/>
      <p:regular r:id="rId137"/>
    </p:embeddedFont>
  </p:embeddedFontLst>
  <p:custDataLst>
    <p:tags r:id="rId1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57" userDrawn="1">
          <p15:clr>
            <a:srgbClr val="A4A3A4"/>
          </p15:clr>
        </p15:guide>
        <p15:guide id="3"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Pareek, Mia" initials="MP"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F"/>
    <a:srgbClr val="2B6BB0"/>
    <a:srgbClr val="395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88023" autoAdjust="0"/>
  </p:normalViewPr>
  <p:slideViewPr>
    <p:cSldViewPr>
      <p:cViewPr varScale="1">
        <p:scale>
          <a:sx n="97" d="100"/>
          <a:sy n="97" d="100"/>
        </p:scale>
        <p:origin x="1470"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908"/>
    </p:cViewPr>
  </p:sorterViewPr>
  <p:notesViewPr>
    <p:cSldViewPr>
      <p:cViewPr varScale="1">
        <p:scale>
          <a:sx n="70" d="100"/>
          <a:sy n="70" d="100"/>
        </p:scale>
        <p:origin x="-2814" y="-108"/>
      </p:cViewPr>
      <p:guideLst>
        <p:guide orient="horz" pos="2928"/>
        <p:guide pos="2257"/>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slide" Target="slides/slide76.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38" Type="http://schemas.openxmlformats.org/officeDocument/2006/relationships/tags" Target="tags/tag1.xml"/><Relationship Id="rId16" Type="http://schemas.openxmlformats.org/officeDocument/2006/relationships/slide" Target="slides/slide8.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28" Type="http://schemas.openxmlformats.org/officeDocument/2006/relationships/slide" Target="slides/slide120.xml"/><Relationship Id="rId5" Type="http://schemas.openxmlformats.org/officeDocument/2006/relationships/slideMaster" Target="slideMasters/slideMaster5.xml"/><Relationship Id="rId90" Type="http://schemas.openxmlformats.org/officeDocument/2006/relationships/slide" Target="slides/slide82.xml"/><Relationship Id="rId95" Type="http://schemas.openxmlformats.org/officeDocument/2006/relationships/slide" Target="slides/slide87.xml"/><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113" Type="http://schemas.openxmlformats.org/officeDocument/2006/relationships/slide" Target="slides/slide105.xml"/><Relationship Id="rId118" Type="http://schemas.openxmlformats.org/officeDocument/2006/relationships/slide" Target="slides/slide110.xml"/><Relationship Id="rId134" Type="http://schemas.openxmlformats.org/officeDocument/2006/relationships/slide" Target="slides/slide126.xml"/><Relationship Id="rId13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103" Type="http://schemas.openxmlformats.org/officeDocument/2006/relationships/slide" Target="slides/slide95.xml"/><Relationship Id="rId108" Type="http://schemas.openxmlformats.org/officeDocument/2006/relationships/slide" Target="slides/slide100.xml"/><Relationship Id="rId116" Type="http://schemas.openxmlformats.org/officeDocument/2006/relationships/slide" Target="slides/slide108.xml"/><Relationship Id="rId124" Type="http://schemas.openxmlformats.org/officeDocument/2006/relationships/slide" Target="slides/slide116.xml"/><Relationship Id="rId129" Type="http://schemas.openxmlformats.org/officeDocument/2006/relationships/slide" Target="slides/slide121.xml"/><Relationship Id="rId137" Type="http://schemas.openxmlformats.org/officeDocument/2006/relationships/font" Target="fonts/font1.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slide" Target="slides/slide80.xml"/><Relationship Id="rId91" Type="http://schemas.openxmlformats.org/officeDocument/2006/relationships/slide" Target="slides/slide83.xml"/><Relationship Id="rId96" Type="http://schemas.openxmlformats.org/officeDocument/2006/relationships/slide" Target="slides/slide88.xml"/><Relationship Id="rId111" Type="http://schemas.openxmlformats.org/officeDocument/2006/relationships/slide" Target="slides/slide103.xml"/><Relationship Id="rId132" Type="http://schemas.openxmlformats.org/officeDocument/2006/relationships/slide" Target="slides/slide124.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6" Type="http://schemas.openxmlformats.org/officeDocument/2006/relationships/slide" Target="slides/slide98.xml"/><Relationship Id="rId114" Type="http://schemas.openxmlformats.org/officeDocument/2006/relationships/slide" Target="slides/slide106.xml"/><Relationship Id="rId119" Type="http://schemas.openxmlformats.org/officeDocument/2006/relationships/slide" Target="slides/slide111.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30" Type="http://schemas.openxmlformats.org/officeDocument/2006/relationships/slide" Target="slides/slide122.xml"/><Relationship Id="rId135" Type="http://schemas.openxmlformats.org/officeDocument/2006/relationships/notesMaster" Target="notesMasters/notesMaster1.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slide" Target="slides/slide84.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handoutMaster" Target="handoutMasters/handoutMaster1.xml"/><Relationship Id="rId61" Type="http://schemas.openxmlformats.org/officeDocument/2006/relationships/slide" Target="slides/slide53.xml"/><Relationship Id="rId82" Type="http://schemas.openxmlformats.org/officeDocument/2006/relationships/slide" Target="slides/slide74.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A644F0E-C12C-4C96-90AA-B9FD8E0E0A93}" type="datetimeFigureOut">
              <a:rPr lang="en-US" smtClean="0"/>
              <a:t>6/27/2025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924A3B7-C28A-47DA-9CBF-0CC318D29FF3}" type="slidenum">
              <a:rPr lang="en-US" smtClean="0"/>
              <a:t>‹#›</a:t>
            </a:fld>
            <a:endParaRPr lang="en-US"/>
          </a:p>
        </p:txBody>
      </p:sp>
    </p:spTree>
    <p:extLst>
      <p:ext uri="{BB962C8B-B14F-4D97-AF65-F5344CB8AC3E}">
        <p14:creationId xmlns:p14="http://schemas.microsoft.com/office/powerpoint/2010/main" val="2616670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67DDA1-6B8D-4F20-99DB-89B40ADA6B8E}" type="datetimeFigureOut">
              <a:rPr lang="en-US" smtClean="0"/>
              <a:t>6/27/2025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F8EB8E-7026-4ACF-B57D-C3E04C21C53C}" type="slidenum">
              <a:rPr lang="en-US" smtClean="0"/>
              <a:t>‹#›</a:t>
            </a:fld>
            <a:endParaRPr lang="en-US"/>
          </a:p>
        </p:txBody>
      </p:sp>
    </p:spTree>
    <p:extLst>
      <p:ext uri="{BB962C8B-B14F-4D97-AF65-F5344CB8AC3E}">
        <p14:creationId xmlns:p14="http://schemas.microsoft.com/office/powerpoint/2010/main" val="545472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01865-501C-1E1A-C974-E28C78974B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2023FF-B49F-8BC3-38ED-D8D219EC172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BCF8ECAC-FBFE-C969-F73F-C433A457BE52}"/>
              </a:ext>
            </a:extLst>
          </p:cNvPr>
          <p:cNvSpPr>
            <a:spLocks noGrp="1"/>
          </p:cNvSpPr>
          <p:nvPr>
            <p:ph type="body" idx="1"/>
          </p:nvPr>
        </p:nvSpPr>
        <p:spPr/>
        <p:txBody>
          <a:bodyPr/>
          <a:lstStyle/>
          <a:p>
            <a:pPr marL="171450" indent="-171450">
              <a:buFontTx/>
              <a:buChar char="-"/>
            </a:pPr>
            <a:r>
              <a:rPr lang="en-US" dirty="0"/>
              <a:t>How is institutional Medicaid financial eligibility determined?</a:t>
            </a:r>
          </a:p>
          <a:p>
            <a:pPr marL="171450" indent="-171450">
              <a:buFontTx/>
              <a:buChar char="-"/>
            </a:pPr>
            <a:r>
              <a:rPr lang="en-US" dirty="0"/>
              <a:t>Have a better understanding of how financial eligibility works and what is relevant to the application process</a:t>
            </a:r>
          </a:p>
        </p:txBody>
      </p:sp>
      <p:sp>
        <p:nvSpPr>
          <p:cNvPr id="4" name="Slide Number Placeholder 3">
            <a:extLst>
              <a:ext uri="{FF2B5EF4-FFF2-40B4-BE49-F238E27FC236}">
                <a16:creationId xmlns:a16="http://schemas.microsoft.com/office/drawing/2014/main" id="{6EBFA480-DEBB-8D71-DF5E-D123D671E247}"/>
              </a:ext>
            </a:extLst>
          </p:cNvPr>
          <p:cNvSpPr>
            <a:spLocks noGrp="1"/>
          </p:cNvSpPr>
          <p:nvPr>
            <p:ph type="sldNum" sz="quarter" idx="10"/>
          </p:nvPr>
        </p:nvSpPr>
        <p:spPr/>
        <p:txBody>
          <a:bodyPr/>
          <a:lstStyle/>
          <a:p>
            <a:fld id="{08F8EB8E-7026-4ACF-B57D-C3E04C21C53C}" type="slidenum">
              <a:rPr lang="en-US" smtClean="0"/>
              <a:t>1</a:t>
            </a:fld>
            <a:endParaRPr lang="en-US"/>
          </a:p>
        </p:txBody>
      </p:sp>
    </p:spTree>
    <p:extLst>
      <p:ext uri="{BB962C8B-B14F-4D97-AF65-F5344CB8AC3E}">
        <p14:creationId xmlns:p14="http://schemas.microsoft.com/office/powerpoint/2010/main" val="366827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a:t>
            </a:fld>
            <a:endParaRPr lang="en-US"/>
          </a:p>
        </p:txBody>
      </p:sp>
    </p:spTree>
    <p:extLst>
      <p:ext uri="{BB962C8B-B14F-4D97-AF65-F5344CB8AC3E}">
        <p14:creationId xmlns:p14="http://schemas.microsoft.com/office/powerpoint/2010/main" val="22840345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111</a:t>
            </a:fld>
            <a:endParaRPr lang="en-US"/>
          </a:p>
        </p:txBody>
      </p:sp>
    </p:spTree>
    <p:extLst>
      <p:ext uri="{BB962C8B-B14F-4D97-AF65-F5344CB8AC3E}">
        <p14:creationId xmlns:p14="http://schemas.microsoft.com/office/powerpoint/2010/main" val="427756200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836697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114</a:t>
            </a:fld>
            <a:endParaRPr lang="en-US"/>
          </a:p>
        </p:txBody>
      </p:sp>
    </p:spTree>
    <p:extLst>
      <p:ext uri="{BB962C8B-B14F-4D97-AF65-F5344CB8AC3E}">
        <p14:creationId xmlns:p14="http://schemas.microsoft.com/office/powerpoint/2010/main" val="4442846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115</a:t>
            </a:fld>
            <a:endParaRPr lang="en-US"/>
          </a:p>
        </p:txBody>
      </p:sp>
    </p:spTree>
    <p:extLst>
      <p:ext uri="{BB962C8B-B14F-4D97-AF65-F5344CB8AC3E}">
        <p14:creationId xmlns:p14="http://schemas.microsoft.com/office/powerpoint/2010/main" val="62498230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116</a:t>
            </a:fld>
            <a:endParaRPr lang="en-US"/>
          </a:p>
        </p:txBody>
      </p:sp>
    </p:spTree>
    <p:extLst>
      <p:ext uri="{BB962C8B-B14F-4D97-AF65-F5344CB8AC3E}">
        <p14:creationId xmlns:p14="http://schemas.microsoft.com/office/powerpoint/2010/main" val="9620608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117</a:t>
            </a:fld>
            <a:endParaRPr lang="en-US"/>
          </a:p>
        </p:txBody>
      </p:sp>
    </p:spTree>
    <p:extLst>
      <p:ext uri="{BB962C8B-B14F-4D97-AF65-F5344CB8AC3E}">
        <p14:creationId xmlns:p14="http://schemas.microsoft.com/office/powerpoint/2010/main" val="147537379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118</a:t>
            </a:fld>
            <a:endParaRPr lang="en-US"/>
          </a:p>
        </p:txBody>
      </p:sp>
    </p:spTree>
    <p:extLst>
      <p:ext uri="{BB962C8B-B14F-4D97-AF65-F5344CB8AC3E}">
        <p14:creationId xmlns:p14="http://schemas.microsoft.com/office/powerpoint/2010/main" val="22886568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119</a:t>
            </a:fld>
            <a:endParaRPr lang="en-US"/>
          </a:p>
        </p:txBody>
      </p:sp>
    </p:spTree>
    <p:extLst>
      <p:ext uri="{BB962C8B-B14F-4D97-AF65-F5344CB8AC3E}">
        <p14:creationId xmlns:p14="http://schemas.microsoft.com/office/powerpoint/2010/main" val="185696436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120</a:t>
            </a:fld>
            <a:endParaRPr lang="en-US"/>
          </a:p>
        </p:txBody>
      </p:sp>
    </p:spTree>
    <p:extLst>
      <p:ext uri="{BB962C8B-B14F-4D97-AF65-F5344CB8AC3E}">
        <p14:creationId xmlns:p14="http://schemas.microsoft.com/office/powerpoint/2010/main" val="34596036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121</a:t>
            </a:fld>
            <a:endParaRPr lang="en-US"/>
          </a:p>
        </p:txBody>
      </p:sp>
    </p:spTree>
    <p:extLst>
      <p:ext uri="{BB962C8B-B14F-4D97-AF65-F5344CB8AC3E}">
        <p14:creationId xmlns:p14="http://schemas.microsoft.com/office/powerpoint/2010/main" val="396240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Institutional Medicaid is something more and more people will need as the population ages</a:t>
            </a:r>
          </a:p>
          <a:p>
            <a:pPr marL="171450" indent="-171450">
              <a:buFontTx/>
              <a:buChar char="-"/>
            </a:pPr>
            <a:r>
              <a:rPr lang="en-US" dirty="0"/>
              <a:t>Many applicants may have never encountered applying for public benefits before, as even for those with large savings, institutional Medicaid is more likely to be needed</a:t>
            </a:r>
          </a:p>
          <a:p>
            <a:pPr marL="171450" indent="-171450">
              <a:buFontTx/>
              <a:buChar char="-"/>
            </a:pPr>
            <a:r>
              <a:rPr lang="en-US" dirty="0"/>
              <a:t>Income eligibility used to be less of a concern before the 1634 conversion in 2016, when applicants could use medical bills to spend down their income to qualify</a:t>
            </a:r>
          </a:p>
        </p:txBody>
      </p:sp>
      <p:sp>
        <p:nvSpPr>
          <p:cNvPr id="4" name="Slide Number Placeholder 3"/>
          <p:cNvSpPr>
            <a:spLocks noGrp="1"/>
          </p:cNvSpPr>
          <p:nvPr>
            <p:ph type="sldNum" sz="quarter" idx="5"/>
          </p:nvPr>
        </p:nvSpPr>
        <p:spPr/>
        <p:txBody>
          <a:bodyPr/>
          <a:lstStyle/>
          <a:p>
            <a:fld id="{08F8EB8E-7026-4ACF-B57D-C3E04C21C53C}" type="slidenum">
              <a:rPr lang="en-US" smtClean="0"/>
              <a:t>11</a:t>
            </a:fld>
            <a:endParaRPr lang="en-US"/>
          </a:p>
        </p:txBody>
      </p:sp>
    </p:spTree>
    <p:extLst>
      <p:ext uri="{BB962C8B-B14F-4D97-AF65-F5344CB8AC3E}">
        <p14:creationId xmlns:p14="http://schemas.microsoft.com/office/powerpoint/2010/main" val="30478844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122</a:t>
            </a:fld>
            <a:endParaRPr lang="en-US"/>
          </a:p>
        </p:txBody>
      </p:sp>
    </p:spTree>
    <p:extLst>
      <p:ext uri="{BB962C8B-B14F-4D97-AF65-F5344CB8AC3E}">
        <p14:creationId xmlns:p14="http://schemas.microsoft.com/office/powerpoint/2010/main" val="231185133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123</a:t>
            </a:fld>
            <a:endParaRPr lang="en-US"/>
          </a:p>
        </p:txBody>
      </p:sp>
    </p:spTree>
    <p:extLst>
      <p:ext uri="{BB962C8B-B14F-4D97-AF65-F5344CB8AC3E}">
        <p14:creationId xmlns:p14="http://schemas.microsoft.com/office/powerpoint/2010/main" val="10373268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124</a:t>
            </a:fld>
            <a:endParaRPr lang="en-US"/>
          </a:p>
        </p:txBody>
      </p:sp>
    </p:spTree>
    <p:extLst>
      <p:ext uri="{BB962C8B-B14F-4D97-AF65-F5344CB8AC3E}">
        <p14:creationId xmlns:p14="http://schemas.microsoft.com/office/powerpoint/2010/main" val="363923747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125</a:t>
            </a:fld>
            <a:endParaRPr lang="en-US"/>
          </a:p>
        </p:txBody>
      </p:sp>
    </p:spTree>
    <p:extLst>
      <p:ext uri="{BB962C8B-B14F-4D97-AF65-F5344CB8AC3E}">
        <p14:creationId xmlns:p14="http://schemas.microsoft.com/office/powerpoint/2010/main" val="65098640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126</a:t>
            </a:fld>
            <a:endParaRPr lang="en-US"/>
          </a:p>
        </p:txBody>
      </p:sp>
    </p:spTree>
    <p:extLst>
      <p:ext uri="{BB962C8B-B14F-4D97-AF65-F5344CB8AC3E}">
        <p14:creationId xmlns:p14="http://schemas.microsoft.com/office/powerpoint/2010/main" val="3102733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5160:1-1-01 Medicaid Definitions</a:t>
            </a:r>
          </a:p>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12</a:t>
            </a:fld>
            <a:endParaRPr lang="en-US"/>
          </a:p>
        </p:txBody>
      </p:sp>
    </p:spTree>
    <p:extLst>
      <p:ext uri="{BB962C8B-B14F-4D97-AF65-F5344CB8AC3E}">
        <p14:creationId xmlns:p14="http://schemas.microsoft.com/office/powerpoint/2010/main" val="1822696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5160:1-1-01 Medicaid Definitions</a:t>
            </a:r>
          </a:p>
          <a:p>
            <a:r>
              <a:rPr lang="en-US" dirty="0"/>
              <a:t>OAC 5160:1-3-03.1 Medicaid: income</a:t>
            </a:r>
          </a:p>
        </p:txBody>
      </p:sp>
      <p:sp>
        <p:nvSpPr>
          <p:cNvPr id="4" name="Slide Number Placeholder 3"/>
          <p:cNvSpPr>
            <a:spLocks noGrp="1"/>
          </p:cNvSpPr>
          <p:nvPr>
            <p:ph type="sldNum" sz="quarter" idx="5"/>
          </p:nvPr>
        </p:nvSpPr>
        <p:spPr/>
        <p:txBody>
          <a:bodyPr/>
          <a:lstStyle/>
          <a:p>
            <a:fld id="{08F8EB8E-7026-4ACF-B57D-C3E04C21C53C}" type="slidenum">
              <a:rPr lang="en-US" smtClean="0"/>
              <a:t>13</a:t>
            </a:fld>
            <a:endParaRPr lang="en-US"/>
          </a:p>
        </p:txBody>
      </p:sp>
    </p:spTree>
    <p:extLst>
      <p:ext uri="{BB962C8B-B14F-4D97-AF65-F5344CB8AC3E}">
        <p14:creationId xmlns:p14="http://schemas.microsoft.com/office/powerpoint/2010/main" val="3250239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Medicaid is a large portion of the state budget, rules are aimed at reducing costs by making sure each beneficiary is paying as much as they can for their own care</a:t>
            </a:r>
          </a:p>
          <a:p>
            <a:pPr marL="171450" indent="-171450">
              <a:buFontTx/>
              <a:buChar char="-"/>
            </a:pPr>
            <a:r>
              <a:rPr lang="en-US" dirty="0"/>
              <a:t>OAC 5160:1-3-03.1(D) Medicaid: income</a:t>
            </a:r>
          </a:p>
          <a:p>
            <a:pPr marL="171450" indent="-171450">
              <a:buFontTx/>
              <a:buChar char="-"/>
            </a:pPr>
            <a:r>
              <a:rPr lang="en-US" dirty="0"/>
              <a:t>If don’t pursue potential income, constitutes income ineligibility unless good cause is shown</a:t>
            </a:r>
          </a:p>
        </p:txBody>
      </p:sp>
      <p:sp>
        <p:nvSpPr>
          <p:cNvPr id="4" name="Slide Number Placeholder 3"/>
          <p:cNvSpPr>
            <a:spLocks noGrp="1"/>
          </p:cNvSpPr>
          <p:nvPr>
            <p:ph type="sldNum" sz="quarter" idx="5"/>
          </p:nvPr>
        </p:nvSpPr>
        <p:spPr/>
        <p:txBody>
          <a:bodyPr/>
          <a:lstStyle/>
          <a:p>
            <a:fld id="{08F8EB8E-7026-4ACF-B57D-C3E04C21C53C}" type="slidenum">
              <a:rPr lang="en-US" smtClean="0"/>
              <a:t>14</a:t>
            </a:fld>
            <a:endParaRPr lang="en-US"/>
          </a:p>
        </p:txBody>
      </p:sp>
    </p:spTree>
    <p:extLst>
      <p:ext uri="{BB962C8B-B14F-4D97-AF65-F5344CB8AC3E}">
        <p14:creationId xmlns:p14="http://schemas.microsoft.com/office/powerpoint/2010/main" val="1231740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Required Minimum Distributions</a:t>
            </a:r>
          </a:p>
          <a:p>
            <a:pPr marL="171450" indent="-171450">
              <a:buFontTx/>
              <a:buChar char="-"/>
            </a:pPr>
            <a:r>
              <a:rPr lang="en-US" dirty="0"/>
              <a:t>Employment Retirement Income Security Act</a:t>
            </a:r>
          </a:p>
          <a:p>
            <a:pPr marL="171450" indent="-171450">
              <a:buFontTx/>
              <a:buChar char="-"/>
            </a:pPr>
            <a:r>
              <a:rPr lang="en-US" dirty="0"/>
              <a:t>OAC 5160:1-3-03.10 Medicaid: retirement funds</a:t>
            </a:r>
          </a:p>
          <a:p>
            <a:pPr marL="171450" indent="-171450">
              <a:buFontTx/>
              <a:buChar char="-"/>
            </a:pPr>
            <a:r>
              <a:rPr lang="en-US" dirty="0"/>
              <a:t>For IRAs, regular, periodic payments are key if don’t have a required minimum distribution under MEPL 164</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15</a:t>
            </a:fld>
            <a:endParaRPr lang="en-US"/>
          </a:p>
        </p:txBody>
      </p:sp>
    </p:spTree>
    <p:extLst>
      <p:ext uri="{BB962C8B-B14F-4D97-AF65-F5344CB8AC3E}">
        <p14:creationId xmlns:p14="http://schemas.microsoft.com/office/powerpoint/2010/main" val="851313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Since the 1634 conversion, Medicaid’s financial eligibility mirrors that of SSI</a:t>
            </a:r>
          </a:p>
          <a:p>
            <a:pPr marL="171450" indent="-171450">
              <a:buFontTx/>
              <a:buChar char="-"/>
            </a:pPr>
            <a:r>
              <a:rPr lang="en-US" dirty="0"/>
              <a:t>SSI, the Supplemental Security Income program, is another needs based program that pays cash to people whose income are below a certain threshold.  The point of the program is to help them afford basic necessities.</a:t>
            </a:r>
          </a:p>
        </p:txBody>
      </p:sp>
      <p:sp>
        <p:nvSpPr>
          <p:cNvPr id="4" name="Slide Number Placeholder 3"/>
          <p:cNvSpPr>
            <a:spLocks noGrp="1"/>
          </p:cNvSpPr>
          <p:nvPr>
            <p:ph type="sldNum" sz="quarter" idx="5"/>
          </p:nvPr>
        </p:nvSpPr>
        <p:spPr/>
        <p:txBody>
          <a:bodyPr/>
          <a:lstStyle/>
          <a:p>
            <a:fld id="{08F8EB8E-7026-4ACF-B57D-C3E04C21C53C}" type="slidenum">
              <a:rPr lang="en-US" smtClean="0"/>
              <a:t>16</a:t>
            </a:fld>
            <a:endParaRPr lang="en-US"/>
          </a:p>
        </p:txBody>
      </p:sp>
    </p:spTree>
    <p:extLst>
      <p:ext uri="{BB962C8B-B14F-4D97-AF65-F5344CB8AC3E}">
        <p14:creationId xmlns:p14="http://schemas.microsoft.com/office/powerpoint/2010/main" val="1517041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17</a:t>
            </a:fld>
            <a:endParaRPr lang="en-US"/>
          </a:p>
        </p:txBody>
      </p:sp>
    </p:spTree>
    <p:extLst>
      <p:ext uri="{BB962C8B-B14F-4D97-AF65-F5344CB8AC3E}">
        <p14:creationId xmlns:p14="http://schemas.microsoft.com/office/powerpoint/2010/main" val="329425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VA aid and attendance benefits are additional benefits on top of pension or compensation benefits a veteran may be receiving.</a:t>
            </a:r>
          </a:p>
        </p:txBody>
      </p:sp>
      <p:sp>
        <p:nvSpPr>
          <p:cNvPr id="4" name="Slide Number Placeholder 3"/>
          <p:cNvSpPr>
            <a:spLocks noGrp="1"/>
          </p:cNvSpPr>
          <p:nvPr>
            <p:ph type="sldNum" sz="quarter" idx="5"/>
          </p:nvPr>
        </p:nvSpPr>
        <p:spPr/>
        <p:txBody>
          <a:bodyPr/>
          <a:lstStyle/>
          <a:p>
            <a:fld id="{08F8EB8E-7026-4ACF-B57D-C3E04C21C53C}" type="slidenum">
              <a:rPr lang="en-US" smtClean="0"/>
              <a:t>18</a:t>
            </a:fld>
            <a:endParaRPr lang="en-US"/>
          </a:p>
        </p:txBody>
      </p:sp>
    </p:spTree>
    <p:extLst>
      <p:ext uri="{BB962C8B-B14F-4D97-AF65-F5344CB8AC3E}">
        <p14:creationId xmlns:p14="http://schemas.microsoft.com/office/powerpoint/2010/main" val="25919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None/>
            </a:pPr>
            <a:r>
              <a:rPr lang="en-US" dirty="0"/>
              <a:t>First paragraph:</a:t>
            </a:r>
          </a:p>
          <a:p>
            <a:pPr marL="228600" indent="-228600">
              <a:buAutoNum type="arabicPeriod"/>
            </a:pPr>
            <a:r>
              <a:rPr lang="en-US" dirty="0"/>
              <a:t>Is the Social Security income countable? Yes</a:t>
            </a:r>
          </a:p>
          <a:p>
            <a:pPr marL="228600" indent="-228600">
              <a:buAutoNum type="arabicPeriod"/>
            </a:pPr>
            <a:r>
              <a:rPr lang="en-US" dirty="0"/>
              <a:t>Is the GE pension income countable? Yes</a:t>
            </a:r>
          </a:p>
          <a:p>
            <a:pPr marL="228600" indent="-228600">
              <a:buAutoNum type="arabicPeriod"/>
            </a:pPr>
            <a:r>
              <a:rPr lang="en-US" dirty="0"/>
              <a:t>Is Susie Smith income eligible? No, over the rate of 2,742</a:t>
            </a:r>
          </a:p>
          <a:p>
            <a:pPr marL="228600" indent="-228600">
              <a:buAutoNum type="arabicPeriod"/>
            </a:pPr>
            <a:r>
              <a:rPr lang="en-US" dirty="0"/>
              <a:t>What if only receives 1,000 GE Pension?  Yes</a:t>
            </a:r>
          </a:p>
          <a:p>
            <a:pPr marL="0" indent="0">
              <a:buNone/>
            </a:pPr>
            <a:r>
              <a:rPr lang="en-US" dirty="0"/>
              <a:t>Second paragraph:</a:t>
            </a:r>
          </a:p>
          <a:p>
            <a:pPr marL="228600" indent="-228600">
              <a:buAutoNum type="arabicPeriod"/>
            </a:pPr>
            <a:r>
              <a:rPr lang="en-US" dirty="0"/>
              <a:t>Is Sam’s income considered as part of Susie’s Medicaid eligibility? No</a:t>
            </a:r>
          </a:p>
          <a:p>
            <a:pPr marL="228600" indent="-228600">
              <a:buAutoNum type="arabicPeriod"/>
            </a:pPr>
            <a:r>
              <a:rPr lang="en-US" dirty="0"/>
              <a:t>Are any of these expenses relevant in Susie’s income eligibility for institutional Medicaid? No, no more spend down for medical expenses and more relevant to patient liability</a:t>
            </a:r>
          </a:p>
          <a:p>
            <a:pPr marL="228600" indent="-228600">
              <a:buAutoNum type="arabicPeriod"/>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19</a:t>
            </a:fld>
            <a:endParaRPr lang="en-US"/>
          </a:p>
        </p:txBody>
      </p:sp>
    </p:spTree>
    <p:extLst>
      <p:ext uri="{BB962C8B-B14F-4D97-AF65-F5344CB8AC3E}">
        <p14:creationId xmlns:p14="http://schemas.microsoft.com/office/powerpoint/2010/main" val="1385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In our work we assist clients often regarding various questions about financial eligibility for institutional Medicaid</a:t>
            </a:r>
          </a:p>
          <a:p>
            <a:pPr marL="171450" indent="-171450">
              <a:buFontTx/>
              <a:buChar char="-"/>
            </a:pPr>
            <a:r>
              <a:rPr lang="en-US" dirty="0"/>
              <a:t>Very important program for seniors with low income and resources</a:t>
            </a:r>
          </a:p>
          <a:p>
            <a:pPr marL="171450" indent="-171450">
              <a:buFontTx/>
              <a:buChar char="-"/>
            </a:pPr>
            <a:r>
              <a:rPr lang="en-US" dirty="0"/>
              <a:t>Please feel free to ask questions as we go along by raising your hand</a:t>
            </a:r>
          </a:p>
        </p:txBody>
      </p:sp>
      <p:sp>
        <p:nvSpPr>
          <p:cNvPr id="4" name="Slide Number Placeholder 3"/>
          <p:cNvSpPr>
            <a:spLocks noGrp="1"/>
          </p:cNvSpPr>
          <p:nvPr>
            <p:ph type="sldNum" sz="quarter" idx="5"/>
          </p:nvPr>
        </p:nvSpPr>
        <p:spPr/>
        <p:txBody>
          <a:bodyPr/>
          <a:lstStyle/>
          <a:p>
            <a:fld id="{08F8EB8E-7026-4ACF-B57D-C3E04C21C53C}" type="slidenum">
              <a:rPr lang="en-US" smtClean="0"/>
              <a:t>2</a:t>
            </a:fld>
            <a:endParaRPr lang="en-US"/>
          </a:p>
        </p:txBody>
      </p:sp>
    </p:spTree>
    <p:extLst>
      <p:ext uri="{BB962C8B-B14F-4D97-AF65-F5344CB8AC3E}">
        <p14:creationId xmlns:p14="http://schemas.microsoft.com/office/powerpoint/2010/main" val="2034980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20</a:t>
            </a:fld>
            <a:endParaRPr lang="en-US"/>
          </a:p>
        </p:txBody>
      </p:sp>
    </p:spTree>
    <p:extLst>
      <p:ext uri="{BB962C8B-B14F-4D97-AF65-F5344CB8AC3E}">
        <p14:creationId xmlns:p14="http://schemas.microsoft.com/office/powerpoint/2010/main" val="2407552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By depositing the excess income into the QIT, the income no longer is counted as income for Medicaid purposes, and the beneficiary becomes income eligible</a:t>
            </a:r>
          </a:p>
          <a:p>
            <a:pPr marL="171450" indent="-171450">
              <a:buFontTx/>
              <a:buChar char="-"/>
            </a:pPr>
            <a:r>
              <a:rPr lang="en-US" dirty="0"/>
              <a:t>Would Susie be able to be eligible for Medicaid for October if she still doesn’t have QIT set up?</a:t>
            </a:r>
          </a:p>
          <a:p>
            <a:pPr marL="171450" indent="-171450">
              <a:buFontTx/>
              <a:buChar char="-"/>
            </a:pPr>
            <a:r>
              <a:rPr lang="en-US" dirty="0"/>
              <a:t>Requirement for QITs has lead to difficulty for many applicants in qualify for Medicaid</a:t>
            </a:r>
          </a:p>
          <a:p>
            <a:pPr marL="628650" lvl="1" indent="-171450">
              <a:buFontTx/>
              <a:buChar char="-"/>
            </a:pPr>
            <a:r>
              <a:rPr lang="en-US" dirty="0"/>
              <a:t>Need to find bank to do QIT</a:t>
            </a:r>
          </a:p>
          <a:p>
            <a:pPr marL="628650" lvl="1" indent="-171450">
              <a:buFontTx/>
              <a:buChar char="-"/>
            </a:pPr>
            <a:r>
              <a:rPr lang="en-US" dirty="0"/>
              <a:t>May not have anyone who can be trustee</a:t>
            </a:r>
          </a:p>
          <a:p>
            <a:pPr marL="628650" lvl="1" indent="-171450">
              <a:buFontTx/>
              <a:buChar char="-"/>
            </a:pPr>
            <a:r>
              <a:rPr lang="en-US" dirty="0"/>
              <a:t>Need to set up process by which income can be deposited and taken out each month</a:t>
            </a:r>
          </a:p>
          <a:p>
            <a:pPr marL="628650" lvl="1" indent="-171450">
              <a:buFontTx/>
              <a:buChar char="-"/>
            </a:pPr>
            <a:r>
              <a:rPr lang="en-US" dirty="0"/>
              <a:t>Need to stay on top of as numbers change from year to year</a:t>
            </a:r>
          </a:p>
          <a:p>
            <a:pPr marL="628650" lvl="1" indent="-171450">
              <a:buFontTx/>
              <a:buChar char="-"/>
            </a:pPr>
            <a:r>
              <a:rPr lang="en-US" dirty="0"/>
              <a:t>Delays in qualifying for Medicaid as wait for banks to process QIT</a:t>
            </a:r>
          </a:p>
        </p:txBody>
      </p:sp>
      <p:sp>
        <p:nvSpPr>
          <p:cNvPr id="4" name="Slide Number Placeholder 3"/>
          <p:cNvSpPr>
            <a:spLocks noGrp="1"/>
          </p:cNvSpPr>
          <p:nvPr>
            <p:ph type="sldNum" sz="quarter" idx="5"/>
          </p:nvPr>
        </p:nvSpPr>
        <p:spPr/>
        <p:txBody>
          <a:bodyPr/>
          <a:lstStyle/>
          <a:p>
            <a:fld id="{08F8EB8E-7026-4ACF-B57D-C3E04C21C53C}" type="slidenum">
              <a:rPr lang="en-US" smtClean="0"/>
              <a:t>21</a:t>
            </a:fld>
            <a:endParaRPr lang="en-US"/>
          </a:p>
        </p:txBody>
      </p:sp>
    </p:spTree>
    <p:extLst>
      <p:ext uri="{BB962C8B-B14F-4D97-AF65-F5344CB8AC3E}">
        <p14:creationId xmlns:p14="http://schemas.microsoft.com/office/powerpoint/2010/main" val="22874821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Common issues with establishing or maintaining QIT:</a:t>
            </a:r>
          </a:p>
          <a:p>
            <a:pPr marL="228600" indent="-228600">
              <a:buAutoNum type="arabicPeriod"/>
            </a:pPr>
            <a:r>
              <a:rPr lang="en-US" dirty="0"/>
              <a:t>Applicant has no POA and is disabled</a:t>
            </a:r>
          </a:p>
          <a:p>
            <a:pPr marL="228600" indent="-228600">
              <a:buAutoNum type="arabicPeriod"/>
            </a:pPr>
            <a:r>
              <a:rPr lang="en-US" dirty="0"/>
              <a:t>Finding bank that will establish QIT</a:t>
            </a:r>
          </a:p>
          <a:p>
            <a:pPr marL="228600" indent="-228600">
              <a:buAutoNum type="arabicPeriod"/>
            </a:pPr>
            <a:r>
              <a:rPr lang="en-US" dirty="0"/>
              <a:t>Setting up auto-deposit system</a:t>
            </a:r>
          </a:p>
          <a:p>
            <a:pPr marL="228600" indent="-228600">
              <a:buAutoNum type="arabicPeriod"/>
            </a:pPr>
            <a:r>
              <a:rPr lang="en-US" dirty="0"/>
              <a:t>Applicant not having any trustees for their QIT</a:t>
            </a:r>
          </a:p>
          <a:p>
            <a:pPr marL="228600" indent="-228600">
              <a:buAutoNum type="arabicPeriod"/>
            </a:pPr>
            <a:r>
              <a:rPr lang="en-US" dirty="0"/>
              <a:t>Applicant initially funding QIT, then losing ability to handle finances with no one to take over</a:t>
            </a:r>
          </a:p>
          <a:p>
            <a:pPr marL="228600" indent="-228600">
              <a:buAutoNum type="arabicPeriod"/>
            </a:pPr>
            <a:r>
              <a:rPr lang="en-US" dirty="0"/>
              <a:t>Applicant is unable to sign for QIT and has no POA</a:t>
            </a:r>
          </a:p>
        </p:txBody>
      </p:sp>
      <p:sp>
        <p:nvSpPr>
          <p:cNvPr id="4" name="Slide Number Placeholder 3"/>
          <p:cNvSpPr>
            <a:spLocks noGrp="1"/>
          </p:cNvSpPr>
          <p:nvPr>
            <p:ph type="sldNum" sz="quarter" idx="5"/>
          </p:nvPr>
        </p:nvSpPr>
        <p:spPr/>
        <p:txBody>
          <a:bodyPr/>
          <a:lstStyle/>
          <a:p>
            <a:fld id="{08F8EB8E-7026-4ACF-B57D-C3E04C21C53C}" type="slidenum">
              <a:rPr lang="en-US" smtClean="0"/>
              <a:t>22</a:t>
            </a:fld>
            <a:endParaRPr lang="en-US"/>
          </a:p>
        </p:txBody>
      </p:sp>
    </p:spTree>
    <p:extLst>
      <p:ext uri="{BB962C8B-B14F-4D97-AF65-F5344CB8AC3E}">
        <p14:creationId xmlns:p14="http://schemas.microsoft.com/office/powerpoint/2010/main" val="545920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23</a:t>
            </a:fld>
            <a:endParaRPr lang="en-US"/>
          </a:p>
        </p:txBody>
      </p:sp>
    </p:spTree>
    <p:extLst>
      <p:ext uri="{BB962C8B-B14F-4D97-AF65-F5344CB8AC3E}">
        <p14:creationId xmlns:p14="http://schemas.microsoft.com/office/powerpoint/2010/main" val="861377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24</a:t>
            </a:fld>
            <a:endParaRPr lang="en-US"/>
          </a:p>
        </p:txBody>
      </p:sp>
    </p:spTree>
    <p:extLst>
      <p:ext uri="{BB962C8B-B14F-4D97-AF65-F5344CB8AC3E}">
        <p14:creationId xmlns:p14="http://schemas.microsoft.com/office/powerpoint/2010/main" val="798071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25</a:t>
            </a:fld>
            <a:endParaRPr lang="en-US"/>
          </a:p>
        </p:txBody>
      </p:sp>
    </p:spTree>
    <p:extLst>
      <p:ext uri="{BB962C8B-B14F-4D97-AF65-F5344CB8AC3E}">
        <p14:creationId xmlns:p14="http://schemas.microsoft.com/office/powerpoint/2010/main" val="3681017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26</a:t>
            </a:fld>
            <a:endParaRPr lang="en-US"/>
          </a:p>
        </p:txBody>
      </p:sp>
    </p:spTree>
    <p:extLst>
      <p:ext uri="{BB962C8B-B14F-4D97-AF65-F5344CB8AC3E}">
        <p14:creationId xmlns:p14="http://schemas.microsoft.com/office/powerpoint/2010/main" val="10624548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27</a:t>
            </a:fld>
            <a:endParaRPr lang="en-US"/>
          </a:p>
        </p:txBody>
      </p:sp>
    </p:spTree>
    <p:extLst>
      <p:ext uri="{BB962C8B-B14F-4D97-AF65-F5344CB8AC3E}">
        <p14:creationId xmlns:p14="http://schemas.microsoft.com/office/powerpoint/2010/main" val="2217564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28</a:t>
            </a:fld>
            <a:endParaRPr lang="en-US"/>
          </a:p>
        </p:txBody>
      </p:sp>
    </p:spTree>
    <p:extLst>
      <p:ext uri="{BB962C8B-B14F-4D97-AF65-F5344CB8AC3E}">
        <p14:creationId xmlns:p14="http://schemas.microsoft.com/office/powerpoint/2010/main" val="3806305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Auto-deposits may not always be available (for example if client has two separate banks, one for regular checking and one for QIT)</a:t>
            </a:r>
          </a:p>
          <a:p>
            <a:pPr marL="171450" indent="-171450">
              <a:buFontTx/>
              <a:buChar char="-"/>
            </a:pPr>
            <a:r>
              <a:rPr lang="en-US" dirty="0"/>
              <a:t>Nursing facilities oftentimes are able to set up Qualified Income Trust accounts themselves if can’t find bank</a:t>
            </a:r>
          </a:p>
        </p:txBody>
      </p:sp>
      <p:sp>
        <p:nvSpPr>
          <p:cNvPr id="4" name="Slide Number Placeholder 3"/>
          <p:cNvSpPr>
            <a:spLocks noGrp="1"/>
          </p:cNvSpPr>
          <p:nvPr>
            <p:ph type="sldNum" sz="quarter" idx="5"/>
          </p:nvPr>
        </p:nvSpPr>
        <p:spPr/>
        <p:txBody>
          <a:bodyPr/>
          <a:lstStyle/>
          <a:p>
            <a:fld id="{08F8EB8E-7026-4ACF-B57D-C3E04C21C53C}" type="slidenum">
              <a:rPr lang="en-US" smtClean="0"/>
              <a:t>29</a:t>
            </a:fld>
            <a:endParaRPr lang="en-US"/>
          </a:p>
        </p:txBody>
      </p:sp>
    </p:spTree>
    <p:extLst>
      <p:ext uri="{BB962C8B-B14F-4D97-AF65-F5344CB8AC3E}">
        <p14:creationId xmlns:p14="http://schemas.microsoft.com/office/powerpoint/2010/main" val="1755577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Needs based program</a:t>
            </a:r>
          </a:p>
          <a:p>
            <a:pPr marL="171450" indent="-171450">
              <a:buFontTx/>
              <a:buChar char="-"/>
            </a:pPr>
            <a:r>
              <a:rPr lang="en-US" dirty="0"/>
              <a:t>The reason why there are so many rules around financial eligibility</a:t>
            </a:r>
          </a:p>
          <a:p>
            <a:pPr marL="171450" indent="-171450">
              <a:buFontTx/>
              <a:buChar char="-"/>
            </a:pPr>
            <a:r>
              <a:rPr lang="en-US" dirty="0"/>
              <a:t>Ohio has an agreement with CMS, the Medicaid State Plan, which states how Ohio is going to run its own Medicaid program in compliance with federal law</a:t>
            </a:r>
          </a:p>
          <a:p>
            <a:pPr marL="171450" indent="-171450">
              <a:buFontTx/>
              <a:buChar char="-"/>
            </a:pPr>
            <a:r>
              <a:rPr lang="en-US" dirty="0"/>
              <a:t>There is some flexibility in how states can run their Medicaid programs, but must still comply with federal law</a:t>
            </a:r>
          </a:p>
        </p:txBody>
      </p:sp>
      <p:sp>
        <p:nvSpPr>
          <p:cNvPr id="4" name="Slide Number Placeholder 3"/>
          <p:cNvSpPr>
            <a:spLocks noGrp="1"/>
          </p:cNvSpPr>
          <p:nvPr>
            <p:ph type="sldNum" sz="quarter" idx="5"/>
          </p:nvPr>
        </p:nvSpPr>
        <p:spPr/>
        <p:txBody>
          <a:bodyPr/>
          <a:lstStyle/>
          <a:p>
            <a:fld id="{08F8EB8E-7026-4ACF-B57D-C3E04C21C53C}" type="slidenum">
              <a:rPr lang="en-US" smtClean="0"/>
              <a:t>3</a:t>
            </a:fld>
            <a:endParaRPr lang="en-US"/>
          </a:p>
        </p:txBody>
      </p:sp>
    </p:spTree>
    <p:extLst>
      <p:ext uri="{BB962C8B-B14F-4D97-AF65-F5344CB8AC3E}">
        <p14:creationId xmlns:p14="http://schemas.microsoft.com/office/powerpoint/2010/main" val="20381872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F8EB8E-7026-4ACF-B57D-C3E04C21C53C}"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0655178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34</a:t>
            </a:fld>
            <a:endParaRPr lang="en-US"/>
          </a:p>
        </p:txBody>
      </p:sp>
    </p:spTree>
    <p:extLst>
      <p:ext uri="{BB962C8B-B14F-4D97-AF65-F5344CB8AC3E}">
        <p14:creationId xmlns:p14="http://schemas.microsoft.com/office/powerpoint/2010/main" val="15516944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35</a:t>
            </a:fld>
            <a:endParaRPr lang="en-US"/>
          </a:p>
        </p:txBody>
      </p:sp>
    </p:spTree>
    <p:extLst>
      <p:ext uri="{BB962C8B-B14F-4D97-AF65-F5344CB8AC3E}">
        <p14:creationId xmlns:p14="http://schemas.microsoft.com/office/powerpoint/2010/main" val="37403071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RSS, Residential State Supplement, financial assistance to person’s with disabilities</a:t>
            </a:r>
          </a:p>
        </p:txBody>
      </p:sp>
      <p:sp>
        <p:nvSpPr>
          <p:cNvPr id="4" name="Slide Number Placeholder 3"/>
          <p:cNvSpPr>
            <a:spLocks noGrp="1"/>
          </p:cNvSpPr>
          <p:nvPr>
            <p:ph type="sldNum" sz="quarter" idx="5"/>
          </p:nvPr>
        </p:nvSpPr>
        <p:spPr/>
        <p:txBody>
          <a:bodyPr/>
          <a:lstStyle/>
          <a:p>
            <a:fld id="{08F8EB8E-7026-4ACF-B57D-C3E04C21C53C}" type="slidenum">
              <a:rPr lang="en-US" smtClean="0"/>
              <a:t>36</a:t>
            </a:fld>
            <a:endParaRPr lang="en-US"/>
          </a:p>
        </p:txBody>
      </p:sp>
    </p:spTree>
    <p:extLst>
      <p:ext uri="{BB962C8B-B14F-4D97-AF65-F5344CB8AC3E}">
        <p14:creationId xmlns:p14="http://schemas.microsoft.com/office/powerpoint/2010/main" val="30967554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This exclusion for VA pension for patient liability is different from the exclusion for VA aid and attendance benefits for initial income eligibility. </a:t>
            </a:r>
          </a:p>
        </p:txBody>
      </p:sp>
      <p:sp>
        <p:nvSpPr>
          <p:cNvPr id="4" name="Slide Number Placeholder 3"/>
          <p:cNvSpPr>
            <a:spLocks noGrp="1"/>
          </p:cNvSpPr>
          <p:nvPr>
            <p:ph type="sldNum" sz="quarter" idx="5"/>
          </p:nvPr>
        </p:nvSpPr>
        <p:spPr/>
        <p:txBody>
          <a:bodyPr/>
          <a:lstStyle/>
          <a:p>
            <a:fld id="{08F8EB8E-7026-4ACF-B57D-C3E04C21C53C}" type="slidenum">
              <a:rPr lang="en-US" smtClean="0"/>
              <a:t>37</a:t>
            </a:fld>
            <a:endParaRPr lang="en-US"/>
          </a:p>
        </p:txBody>
      </p:sp>
    </p:spTree>
    <p:extLst>
      <p:ext uri="{BB962C8B-B14F-4D97-AF65-F5344CB8AC3E}">
        <p14:creationId xmlns:p14="http://schemas.microsoft.com/office/powerpoint/2010/main" val="1727182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Beneficiary may need to go to court to ask for modification of order in such cases.</a:t>
            </a:r>
          </a:p>
          <a:p>
            <a:pPr marL="171450" indent="-171450">
              <a:buFontTx/>
              <a:buChar char="-"/>
            </a:pPr>
            <a:r>
              <a:rPr lang="en-US" dirty="0"/>
              <a:t>OAC 5160:1-3-03.1(C) Medicaid: income</a:t>
            </a:r>
          </a:p>
        </p:txBody>
      </p:sp>
      <p:sp>
        <p:nvSpPr>
          <p:cNvPr id="4" name="Slide Number Placeholder 3"/>
          <p:cNvSpPr>
            <a:spLocks noGrp="1"/>
          </p:cNvSpPr>
          <p:nvPr>
            <p:ph type="sldNum" sz="quarter" idx="5"/>
          </p:nvPr>
        </p:nvSpPr>
        <p:spPr/>
        <p:txBody>
          <a:bodyPr/>
          <a:lstStyle/>
          <a:p>
            <a:fld id="{08F8EB8E-7026-4ACF-B57D-C3E04C21C53C}" type="slidenum">
              <a:rPr lang="en-US" smtClean="0"/>
              <a:t>38</a:t>
            </a:fld>
            <a:endParaRPr lang="en-US"/>
          </a:p>
        </p:txBody>
      </p:sp>
    </p:spTree>
    <p:extLst>
      <p:ext uri="{BB962C8B-B14F-4D97-AF65-F5344CB8AC3E}">
        <p14:creationId xmlns:p14="http://schemas.microsoft.com/office/powerpoint/2010/main" val="10723723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Good idea to estimate patient liability during application for Medicaid so estimated patient liability can be paid to the facility until eligibility is established.</a:t>
            </a:r>
          </a:p>
          <a:p>
            <a:pPr marL="171450" indent="-171450">
              <a:buFontTx/>
              <a:buChar char="-"/>
            </a:pPr>
            <a:r>
              <a:rPr lang="en-US" dirty="0"/>
              <a:t>FA = family allowance FMNA = Family maintenance needs allowance</a:t>
            </a:r>
          </a:p>
          <a:p>
            <a:pPr marL="171450" indent="-171450">
              <a:buFontTx/>
              <a:buChar char="-"/>
            </a:pPr>
            <a:r>
              <a:rPr lang="en-US" dirty="0"/>
              <a:t>OAC 5160:1-6-07 Medicaid: post-eligibility treatment of income for individuals in medical institutions</a:t>
            </a:r>
          </a:p>
          <a:p>
            <a:pPr marL="171450" indent="-171450">
              <a:buFontTx/>
              <a:buChar char="-"/>
            </a:pPr>
            <a:r>
              <a:rPr lang="en-US" dirty="0"/>
              <a:t>OAC 5160:1-6-07.1 Medicaid: post-eligibility treatment of income for individuals receiving services through a home and community-based services (HCBS) waiver or the program of all-inclusive care for the elderly (PACE)</a:t>
            </a:r>
          </a:p>
          <a:p>
            <a:pPr marL="171450" indent="-171450">
              <a:buFontTx/>
              <a:buChar char="-"/>
            </a:pPr>
            <a:r>
              <a:rPr lang="en-US" dirty="0"/>
              <a:t>SIMNA = Special Individual Maintenance Needs Allowance</a:t>
            </a:r>
          </a:p>
          <a:p>
            <a:pPr marL="171450" indent="-171450">
              <a:buFontTx/>
              <a:buChar char="-"/>
            </a:pPr>
            <a:r>
              <a:rPr lang="en-US" dirty="0"/>
              <a:t>ALMNA = Assisted Living Maintenance Needs Allowance</a:t>
            </a:r>
          </a:p>
        </p:txBody>
      </p:sp>
      <p:sp>
        <p:nvSpPr>
          <p:cNvPr id="4" name="Slide Number Placeholder 3"/>
          <p:cNvSpPr>
            <a:spLocks noGrp="1"/>
          </p:cNvSpPr>
          <p:nvPr>
            <p:ph type="sldNum" sz="quarter" idx="5"/>
          </p:nvPr>
        </p:nvSpPr>
        <p:spPr/>
        <p:txBody>
          <a:bodyPr/>
          <a:lstStyle/>
          <a:p>
            <a:fld id="{08F8EB8E-7026-4ACF-B57D-C3E04C21C53C}" type="slidenum">
              <a:rPr lang="en-US" smtClean="0"/>
              <a:t>39</a:t>
            </a:fld>
            <a:endParaRPr lang="en-US"/>
          </a:p>
        </p:txBody>
      </p:sp>
    </p:spTree>
    <p:extLst>
      <p:ext uri="{BB962C8B-B14F-4D97-AF65-F5344CB8AC3E}">
        <p14:creationId xmlns:p14="http://schemas.microsoft.com/office/powerpoint/2010/main" val="2052350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For example, beneficiary with 12,000 medical bill and 1,000 patient liability can have patient liability reduced to 0 for one year while using the money to pay off the bill.</a:t>
            </a:r>
          </a:p>
          <a:p>
            <a:pPr marL="171450" indent="-171450">
              <a:buFontTx/>
              <a:buChar char="-"/>
            </a:pPr>
            <a:r>
              <a:rPr lang="en-US" dirty="0"/>
              <a:t>Cannot pay back missed patient liability payments</a:t>
            </a:r>
          </a:p>
        </p:txBody>
      </p:sp>
      <p:sp>
        <p:nvSpPr>
          <p:cNvPr id="4" name="Slide Number Placeholder 3"/>
          <p:cNvSpPr>
            <a:spLocks noGrp="1"/>
          </p:cNvSpPr>
          <p:nvPr>
            <p:ph type="sldNum" sz="quarter" idx="5"/>
          </p:nvPr>
        </p:nvSpPr>
        <p:spPr/>
        <p:txBody>
          <a:bodyPr/>
          <a:lstStyle/>
          <a:p>
            <a:fld id="{08F8EB8E-7026-4ACF-B57D-C3E04C21C53C}" type="slidenum">
              <a:rPr lang="en-US" smtClean="0"/>
              <a:t>40</a:t>
            </a:fld>
            <a:endParaRPr lang="en-US"/>
          </a:p>
        </p:txBody>
      </p:sp>
    </p:spTree>
    <p:extLst>
      <p:ext uri="{BB962C8B-B14F-4D97-AF65-F5344CB8AC3E}">
        <p14:creationId xmlns:p14="http://schemas.microsoft.com/office/powerpoint/2010/main" val="1995656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Amount that CS can keep to not be impoverished.</a:t>
            </a:r>
          </a:p>
          <a:p>
            <a:r>
              <a:rPr lang="en-US" dirty="0"/>
              <a:t>Excess Shelter Allowance has its own calculation.  Taking into account cost of housing for CS.</a:t>
            </a:r>
          </a:p>
        </p:txBody>
      </p:sp>
      <p:sp>
        <p:nvSpPr>
          <p:cNvPr id="4" name="Slide Number Placeholder 3"/>
          <p:cNvSpPr>
            <a:spLocks noGrp="1"/>
          </p:cNvSpPr>
          <p:nvPr>
            <p:ph type="sldNum" sz="quarter" idx="5"/>
          </p:nvPr>
        </p:nvSpPr>
        <p:spPr/>
        <p:txBody>
          <a:bodyPr/>
          <a:lstStyle/>
          <a:p>
            <a:fld id="{08F8EB8E-7026-4ACF-B57D-C3E04C21C53C}" type="slidenum">
              <a:rPr lang="en-US" smtClean="0"/>
              <a:t>41</a:t>
            </a:fld>
            <a:endParaRPr lang="en-US"/>
          </a:p>
        </p:txBody>
      </p:sp>
    </p:spTree>
    <p:extLst>
      <p:ext uri="{BB962C8B-B14F-4D97-AF65-F5344CB8AC3E}">
        <p14:creationId xmlns:p14="http://schemas.microsoft.com/office/powerpoint/2010/main" val="3485412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Needed to calculate MIA</a:t>
            </a:r>
          </a:p>
          <a:p>
            <a:pPr marL="171450" indent="-171450">
              <a:buFontTx/>
              <a:buChar char="-"/>
            </a:pPr>
            <a:r>
              <a:rPr lang="en-US" dirty="0"/>
              <a:t>Takes into account cost of the housing for the community spouse</a:t>
            </a:r>
          </a:p>
          <a:p>
            <a:pPr marL="171450" indent="-171450">
              <a:buFontTx/>
              <a:buChar char="-"/>
            </a:pPr>
            <a:r>
              <a:rPr lang="en-US" dirty="0"/>
              <a:t>OAC 5160:1-6-07</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540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There are federal laws as well</a:t>
            </a:r>
          </a:p>
          <a:p>
            <a:pPr marL="171450" indent="-171450">
              <a:buFontTx/>
              <a:buChar char="-"/>
            </a:pPr>
            <a:r>
              <a:rPr lang="en-US" dirty="0"/>
              <a:t>Can be differences in how some aspects of Medicaid are administered from county to county</a:t>
            </a:r>
          </a:p>
        </p:txBody>
      </p:sp>
      <p:sp>
        <p:nvSpPr>
          <p:cNvPr id="4" name="Slide Number Placeholder 3"/>
          <p:cNvSpPr>
            <a:spLocks noGrp="1"/>
          </p:cNvSpPr>
          <p:nvPr>
            <p:ph type="sldNum" sz="quarter" idx="5"/>
          </p:nvPr>
        </p:nvSpPr>
        <p:spPr/>
        <p:txBody>
          <a:bodyPr/>
          <a:lstStyle/>
          <a:p>
            <a:fld id="{08F8EB8E-7026-4ACF-B57D-C3E04C21C53C}" type="slidenum">
              <a:rPr lang="en-US" smtClean="0"/>
              <a:t>4</a:t>
            </a:fld>
            <a:endParaRPr lang="en-US"/>
          </a:p>
        </p:txBody>
      </p:sp>
    </p:spTree>
    <p:extLst>
      <p:ext uri="{BB962C8B-B14F-4D97-AF65-F5344CB8AC3E}">
        <p14:creationId xmlns:p14="http://schemas.microsoft.com/office/powerpoint/2010/main" val="14435538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Using same scenario as before for example of how to calculate patient liability.</a:t>
            </a:r>
          </a:p>
        </p:txBody>
      </p:sp>
      <p:sp>
        <p:nvSpPr>
          <p:cNvPr id="4" name="Slide Number Placeholder 3"/>
          <p:cNvSpPr>
            <a:spLocks noGrp="1"/>
          </p:cNvSpPr>
          <p:nvPr>
            <p:ph type="sldNum" sz="quarter" idx="5"/>
          </p:nvPr>
        </p:nvSpPr>
        <p:spPr/>
        <p:txBody>
          <a:bodyPr/>
          <a:lstStyle/>
          <a:p>
            <a:fld id="{08F8EB8E-7026-4ACF-B57D-C3E04C21C53C}" type="slidenum">
              <a:rPr lang="en-US" smtClean="0"/>
              <a:t>43</a:t>
            </a:fld>
            <a:endParaRPr lang="en-US"/>
          </a:p>
        </p:txBody>
      </p:sp>
    </p:spTree>
    <p:extLst>
      <p:ext uri="{BB962C8B-B14F-4D97-AF65-F5344CB8AC3E}">
        <p14:creationId xmlns:p14="http://schemas.microsoft.com/office/powerpoint/2010/main" val="26883865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203DA-54D4-0BA5-4BC2-DF5E8EB191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AAA54-8DC2-B476-3E8C-A2E3636392B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ABAE5CF3-DB73-D41F-DCF3-FAB812273322}"/>
              </a:ext>
            </a:extLst>
          </p:cNvPr>
          <p:cNvSpPr>
            <a:spLocks noGrp="1"/>
          </p:cNvSpPr>
          <p:nvPr>
            <p:ph type="body" idx="1"/>
          </p:nvPr>
        </p:nvSpPr>
        <p:spPr/>
        <p:txBody>
          <a:bodyPr/>
          <a:lstStyle/>
          <a:p>
            <a:pPr marL="171450" indent="-171450">
              <a:buFontTx/>
              <a:buChar char="-"/>
            </a:pPr>
            <a:r>
              <a:rPr lang="en-US" dirty="0"/>
              <a:t>Good idea to estimate patient liability during application for Medicaid so estimated patient liability can be paid to the facility until eligibility is established.</a:t>
            </a:r>
          </a:p>
          <a:p>
            <a:pPr marL="171450" indent="-171450">
              <a:buFontTx/>
              <a:buChar char="-"/>
            </a:pPr>
            <a:r>
              <a:rPr lang="en-US" dirty="0"/>
              <a:t>FA = family allowance FMNA = Family maintenance needs allowance</a:t>
            </a:r>
          </a:p>
          <a:p>
            <a:pPr marL="171450" indent="-171450">
              <a:buFontTx/>
              <a:buChar char="-"/>
            </a:pPr>
            <a:r>
              <a:rPr lang="en-US" dirty="0"/>
              <a:t>OAC 5160:1-6-07 Medicaid: post-eligibility treatment of income for individuals in medical institutions</a:t>
            </a:r>
          </a:p>
          <a:p>
            <a:pPr marL="171450" indent="-171450">
              <a:buFontTx/>
              <a:buChar char="-"/>
            </a:pPr>
            <a:r>
              <a:rPr lang="en-US" dirty="0"/>
              <a:t>OAC 5160:1-6-07.1 Medicaid: post-eligibility treatment of income for individuals receiving services through a home and community-based services (HCBS) waiver or the program of all-inclusive care for the elderly (PACE)</a:t>
            </a:r>
          </a:p>
          <a:p>
            <a:pPr marL="171450" indent="-171450">
              <a:buFontTx/>
              <a:buChar char="-"/>
            </a:pPr>
            <a:r>
              <a:rPr lang="en-US" dirty="0"/>
              <a:t>SIMNA = Special Individual Maintenance Needs Allowance</a:t>
            </a:r>
          </a:p>
          <a:p>
            <a:pPr marL="171450" indent="-171450">
              <a:buFontTx/>
              <a:buChar char="-"/>
            </a:pPr>
            <a:r>
              <a:rPr lang="en-US" dirty="0"/>
              <a:t>ALMNA = Assisted Living Maintenance Needs Allowance</a:t>
            </a:r>
          </a:p>
        </p:txBody>
      </p:sp>
      <p:sp>
        <p:nvSpPr>
          <p:cNvPr id="4" name="Slide Number Placeholder 3">
            <a:extLst>
              <a:ext uri="{FF2B5EF4-FFF2-40B4-BE49-F238E27FC236}">
                <a16:creationId xmlns:a16="http://schemas.microsoft.com/office/drawing/2014/main" id="{40FC6A69-949E-7108-71A9-FCAA53412A7E}"/>
              </a:ext>
            </a:extLst>
          </p:cNvPr>
          <p:cNvSpPr>
            <a:spLocks noGrp="1"/>
          </p:cNvSpPr>
          <p:nvPr>
            <p:ph type="sldNum" sz="quarter" idx="5"/>
          </p:nvPr>
        </p:nvSpPr>
        <p:spPr/>
        <p:txBody>
          <a:bodyPr/>
          <a:lstStyle/>
          <a:p>
            <a:fld id="{08F8EB8E-7026-4ACF-B57D-C3E04C21C53C}" type="slidenum">
              <a:rPr lang="en-US" smtClean="0"/>
              <a:t>44</a:t>
            </a:fld>
            <a:endParaRPr lang="en-US"/>
          </a:p>
        </p:txBody>
      </p:sp>
    </p:spTree>
    <p:extLst>
      <p:ext uri="{BB962C8B-B14F-4D97-AF65-F5344CB8AC3E}">
        <p14:creationId xmlns:p14="http://schemas.microsoft.com/office/powerpoint/2010/main" val="2151162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5727B-7818-E8EC-0F4D-395C5A1E5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A4C669-CCE0-1A72-B318-BE30CDA45AE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D5C03F0-8EC1-4CBA-AD89-23337B0852D9}"/>
              </a:ext>
            </a:extLst>
          </p:cNvPr>
          <p:cNvSpPr>
            <a:spLocks noGrp="1"/>
          </p:cNvSpPr>
          <p:nvPr>
            <p:ph type="body" idx="1"/>
          </p:nvPr>
        </p:nvSpPr>
        <p:spPr/>
        <p:txBody>
          <a:bodyPr/>
          <a:lstStyle/>
          <a:p>
            <a:r>
              <a:rPr lang="en-US" dirty="0"/>
              <a:t>Amount that CS can keep to not be impoverished.</a:t>
            </a:r>
          </a:p>
          <a:p>
            <a:r>
              <a:rPr lang="en-US" dirty="0"/>
              <a:t>Excess Shelter Allowance has its own calculation.  Taking into account cost of housing for CS.</a:t>
            </a:r>
          </a:p>
        </p:txBody>
      </p:sp>
      <p:sp>
        <p:nvSpPr>
          <p:cNvPr id="4" name="Slide Number Placeholder 3">
            <a:extLst>
              <a:ext uri="{FF2B5EF4-FFF2-40B4-BE49-F238E27FC236}">
                <a16:creationId xmlns:a16="http://schemas.microsoft.com/office/drawing/2014/main" id="{E8FB96F9-F0CB-20A8-9C83-5F8E1B7552D7}"/>
              </a:ext>
            </a:extLst>
          </p:cNvPr>
          <p:cNvSpPr>
            <a:spLocks noGrp="1"/>
          </p:cNvSpPr>
          <p:nvPr>
            <p:ph type="sldNum" sz="quarter" idx="5"/>
          </p:nvPr>
        </p:nvSpPr>
        <p:spPr/>
        <p:txBody>
          <a:bodyPr/>
          <a:lstStyle/>
          <a:p>
            <a:fld id="{08F8EB8E-7026-4ACF-B57D-C3E04C21C53C}" type="slidenum">
              <a:rPr lang="en-US" smtClean="0"/>
              <a:t>45</a:t>
            </a:fld>
            <a:endParaRPr lang="en-US"/>
          </a:p>
        </p:txBody>
      </p:sp>
    </p:spTree>
    <p:extLst>
      <p:ext uri="{BB962C8B-B14F-4D97-AF65-F5344CB8AC3E}">
        <p14:creationId xmlns:p14="http://schemas.microsoft.com/office/powerpoint/2010/main" val="6967621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77D1F-A95F-9947-5A4A-69577246A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DE9F0-0104-24DA-3177-AD94BDB995EB}"/>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46D32516-326E-16C3-9A2D-94D87DFBC1BE}"/>
              </a:ext>
            </a:extLst>
          </p:cNvPr>
          <p:cNvSpPr>
            <a:spLocks noGrp="1"/>
          </p:cNvSpPr>
          <p:nvPr>
            <p:ph type="body" idx="1"/>
          </p:nvPr>
        </p:nvSpPr>
        <p:spPr/>
        <p:txBody>
          <a:bodyPr/>
          <a:lstStyle/>
          <a:p>
            <a:pPr marL="171450" indent="-171450">
              <a:buFontTx/>
              <a:buChar char="-"/>
            </a:pPr>
            <a:r>
              <a:rPr lang="en-US" dirty="0"/>
              <a:t>Needed to calculate MIA</a:t>
            </a:r>
          </a:p>
          <a:p>
            <a:pPr marL="171450" indent="-171450">
              <a:buFontTx/>
              <a:buChar char="-"/>
            </a:pPr>
            <a:r>
              <a:rPr lang="en-US" dirty="0"/>
              <a:t>Takes into account cost of the housing for the community spouse</a:t>
            </a:r>
          </a:p>
          <a:p>
            <a:pPr marL="171450" indent="-171450">
              <a:buFontTx/>
              <a:buChar char="-"/>
            </a:pPr>
            <a:r>
              <a:rPr lang="en-US" dirty="0"/>
              <a:t>OAC 5160:1-6-07</a:t>
            </a:r>
          </a:p>
        </p:txBody>
      </p:sp>
      <p:sp>
        <p:nvSpPr>
          <p:cNvPr id="4" name="Slide Number Placeholder 3">
            <a:extLst>
              <a:ext uri="{FF2B5EF4-FFF2-40B4-BE49-F238E27FC236}">
                <a16:creationId xmlns:a16="http://schemas.microsoft.com/office/drawing/2014/main" id="{2B9DE161-049E-2076-31D1-E565B396260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603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47</a:t>
            </a:fld>
            <a:endParaRPr lang="en-US"/>
          </a:p>
        </p:txBody>
      </p:sp>
    </p:spTree>
    <p:extLst>
      <p:ext uri="{BB962C8B-B14F-4D97-AF65-F5344CB8AC3E}">
        <p14:creationId xmlns:p14="http://schemas.microsoft.com/office/powerpoint/2010/main" val="34719858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48</a:t>
            </a:fld>
            <a:endParaRPr lang="en-US"/>
          </a:p>
        </p:txBody>
      </p:sp>
    </p:spTree>
    <p:extLst>
      <p:ext uri="{BB962C8B-B14F-4D97-AF65-F5344CB8AC3E}">
        <p14:creationId xmlns:p14="http://schemas.microsoft.com/office/powerpoint/2010/main" val="37406992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49</a:t>
            </a:fld>
            <a:endParaRPr lang="en-US"/>
          </a:p>
        </p:txBody>
      </p:sp>
    </p:spTree>
    <p:extLst>
      <p:ext uri="{BB962C8B-B14F-4D97-AF65-F5344CB8AC3E}">
        <p14:creationId xmlns:p14="http://schemas.microsoft.com/office/powerpoint/2010/main" val="3722361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ADDA1E-D731-D8C8-2CB1-D476B6E04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CB6C3-CCA5-7ADD-8F72-A85E002EC33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DDE3AA44-B42D-BA10-6DCD-A6DEFD10F0C3}"/>
              </a:ext>
            </a:extLst>
          </p:cNvPr>
          <p:cNvSpPr>
            <a:spLocks noGrp="1"/>
          </p:cNvSpPr>
          <p:nvPr>
            <p:ph type="body" idx="1"/>
          </p:nvPr>
        </p:nvSpPr>
        <p:spPr/>
        <p:txBody>
          <a:bodyPr/>
          <a:lstStyle/>
          <a:p>
            <a:pPr marL="171450" indent="-171450">
              <a:buFontTx/>
              <a:buChar char="-"/>
            </a:pPr>
            <a:r>
              <a:rPr lang="en-US" dirty="0"/>
              <a:t>Good idea to estimate patient liability during application for Medicaid so estimated patient liability can be paid to the facility until eligibility is established.</a:t>
            </a:r>
          </a:p>
          <a:p>
            <a:pPr marL="171450" indent="-171450">
              <a:buFontTx/>
              <a:buChar char="-"/>
            </a:pPr>
            <a:r>
              <a:rPr lang="en-US" dirty="0"/>
              <a:t>FA = family allowance FMNA = Family maintenance needs allowance</a:t>
            </a:r>
          </a:p>
          <a:p>
            <a:pPr marL="171450" indent="-171450">
              <a:buFontTx/>
              <a:buChar char="-"/>
            </a:pPr>
            <a:r>
              <a:rPr lang="en-US" dirty="0"/>
              <a:t>OAC 5160:1-6-07 Medicaid: post-eligibility treatment of income for individuals in medical institutions</a:t>
            </a:r>
          </a:p>
          <a:p>
            <a:pPr marL="171450" indent="-171450">
              <a:buFontTx/>
              <a:buChar char="-"/>
            </a:pPr>
            <a:r>
              <a:rPr lang="en-US" dirty="0"/>
              <a:t>OAC 5160:1-6-07.1 Medicaid: post-eligibility treatment of income for individuals receiving services through a home and community-based services (HCBS) waiver or the program of all-inclusive care for the elderly (PACE)</a:t>
            </a:r>
          </a:p>
          <a:p>
            <a:pPr marL="171450" indent="-171450">
              <a:buFontTx/>
              <a:buChar char="-"/>
            </a:pPr>
            <a:r>
              <a:rPr lang="en-US" dirty="0"/>
              <a:t>SIMNA = Special Individual Maintenance Needs Allowance</a:t>
            </a:r>
          </a:p>
          <a:p>
            <a:pPr marL="171450" indent="-171450">
              <a:buFontTx/>
              <a:buChar char="-"/>
            </a:pPr>
            <a:r>
              <a:rPr lang="en-US" dirty="0"/>
              <a:t>ALMNA = Assisted Living Maintenance Needs Allowance</a:t>
            </a:r>
          </a:p>
        </p:txBody>
      </p:sp>
      <p:sp>
        <p:nvSpPr>
          <p:cNvPr id="4" name="Slide Number Placeholder 3">
            <a:extLst>
              <a:ext uri="{FF2B5EF4-FFF2-40B4-BE49-F238E27FC236}">
                <a16:creationId xmlns:a16="http://schemas.microsoft.com/office/drawing/2014/main" id="{A11188E2-8B63-5997-EEC0-89A7E37A9032}"/>
              </a:ext>
            </a:extLst>
          </p:cNvPr>
          <p:cNvSpPr>
            <a:spLocks noGrp="1"/>
          </p:cNvSpPr>
          <p:nvPr>
            <p:ph type="sldNum" sz="quarter" idx="5"/>
          </p:nvPr>
        </p:nvSpPr>
        <p:spPr/>
        <p:txBody>
          <a:bodyPr/>
          <a:lstStyle/>
          <a:p>
            <a:fld id="{08F8EB8E-7026-4ACF-B57D-C3E04C21C53C}" type="slidenum">
              <a:rPr lang="en-US" smtClean="0"/>
              <a:t>54</a:t>
            </a:fld>
            <a:endParaRPr lang="en-US"/>
          </a:p>
        </p:txBody>
      </p:sp>
    </p:spTree>
    <p:extLst>
      <p:ext uri="{BB962C8B-B14F-4D97-AF65-F5344CB8AC3E}">
        <p14:creationId xmlns:p14="http://schemas.microsoft.com/office/powerpoint/2010/main" val="527902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AFBDE-E1A5-5424-C907-A0DFDED9C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E45406-0273-046A-A708-CAAD800A7CB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774703B-3C53-6897-1318-2E8C7157ED89}"/>
              </a:ext>
            </a:extLst>
          </p:cNvPr>
          <p:cNvSpPr>
            <a:spLocks noGrp="1"/>
          </p:cNvSpPr>
          <p:nvPr>
            <p:ph type="body" idx="1"/>
          </p:nvPr>
        </p:nvSpPr>
        <p:spPr/>
        <p:txBody>
          <a:bodyPr/>
          <a:lstStyle/>
          <a:p>
            <a:r>
              <a:rPr lang="en-US" dirty="0"/>
              <a:t>Amount that CS can keep to not be impoverished.</a:t>
            </a:r>
          </a:p>
          <a:p>
            <a:r>
              <a:rPr lang="en-US" dirty="0"/>
              <a:t>Excess Shelter Allowance has its own calculation.  Taking into account cost of housing for CS.</a:t>
            </a:r>
          </a:p>
        </p:txBody>
      </p:sp>
      <p:sp>
        <p:nvSpPr>
          <p:cNvPr id="4" name="Slide Number Placeholder 3">
            <a:extLst>
              <a:ext uri="{FF2B5EF4-FFF2-40B4-BE49-F238E27FC236}">
                <a16:creationId xmlns:a16="http://schemas.microsoft.com/office/drawing/2014/main" id="{58CC2CFE-BF8A-52B1-867F-BDC19B877377}"/>
              </a:ext>
            </a:extLst>
          </p:cNvPr>
          <p:cNvSpPr>
            <a:spLocks noGrp="1"/>
          </p:cNvSpPr>
          <p:nvPr>
            <p:ph type="sldNum" sz="quarter" idx="5"/>
          </p:nvPr>
        </p:nvSpPr>
        <p:spPr/>
        <p:txBody>
          <a:bodyPr/>
          <a:lstStyle/>
          <a:p>
            <a:fld id="{08F8EB8E-7026-4ACF-B57D-C3E04C21C53C}" type="slidenum">
              <a:rPr lang="en-US" smtClean="0"/>
              <a:t>55</a:t>
            </a:fld>
            <a:endParaRPr lang="en-US"/>
          </a:p>
        </p:txBody>
      </p:sp>
    </p:spTree>
    <p:extLst>
      <p:ext uri="{BB962C8B-B14F-4D97-AF65-F5344CB8AC3E}">
        <p14:creationId xmlns:p14="http://schemas.microsoft.com/office/powerpoint/2010/main" val="40938733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B10BC-1445-B2EA-7C7B-72BF2040B1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D6A16-8C10-5FB2-A36A-9CB6ABB0230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532708D-9987-3508-9727-90D31D37A0E5}"/>
              </a:ext>
            </a:extLst>
          </p:cNvPr>
          <p:cNvSpPr>
            <a:spLocks noGrp="1"/>
          </p:cNvSpPr>
          <p:nvPr>
            <p:ph type="body" idx="1"/>
          </p:nvPr>
        </p:nvSpPr>
        <p:spPr/>
        <p:txBody>
          <a:bodyPr/>
          <a:lstStyle/>
          <a:p>
            <a:pPr marL="171450" indent="-171450">
              <a:buFontTx/>
              <a:buChar char="-"/>
            </a:pPr>
            <a:r>
              <a:rPr lang="en-US" dirty="0"/>
              <a:t>Needed to calculate MIA</a:t>
            </a:r>
          </a:p>
          <a:p>
            <a:pPr marL="171450" indent="-171450">
              <a:buFontTx/>
              <a:buChar char="-"/>
            </a:pPr>
            <a:r>
              <a:rPr lang="en-US" dirty="0"/>
              <a:t>Takes into account cost of the housing for the community spouse</a:t>
            </a:r>
          </a:p>
          <a:p>
            <a:pPr marL="171450" indent="-171450">
              <a:buFontTx/>
              <a:buChar char="-"/>
            </a:pPr>
            <a:r>
              <a:rPr lang="en-US" dirty="0"/>
              <a:t>OAC 5160:1-6-07</a:t>
            </a:r>
          </a:p>
        </p:txBody>
      </p:sp>
      <p:sp>
        <p:nvSpPr>
          <p:cNvPr id="4" name="Slide Number Placeholder 3">
            <a:extLst>
              <a:ext uri="{FF2B5EF4-FFF2-40B4-BE49-F238E27FC236}">
                <a16:creationId xmlns:a16="http://schemas.microsoft.com/office/drawing/2014/main" id="{FB69FA35-D237-A214-DCAA-710E457C3E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2831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5</a:t>
            </a:fld>
            <a:endParaRPr lang="en-US"/>
          </a:p>
        </p:txBody>
      </p:sp>
    </p:spTree>
    <p:extLst>
      <p:ext uri="{BB962C8B-B14F-4D97-AF65-F5344CB8AC3E}">
        <p14:creationId xmlns:p14="http://schemas.microsoft.com/office/powerpoint/2010/main" val="13220922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6E1FA-2305-0A11-A39A-6A7E34920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EE89B-8F62-777C-755B-6C3B60EEE26C}"/>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5DEC558-7886-8C33-96D0-B88509CD07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7BC5540-945C-FEAE-AD5D-173CFED5D29E}"/>
              </a:ext>
            </a:extLst>
          </p:cNvPr>
          <p:cNvSpPr>
            <a:spLocks noGrp="1"/>
          </p:cNvSpPr>
          <p:nvPr>
            <p:ph type="sldNum" sz="quarter" idx="5"/>
          </p:nvPr>
        </p:nvSpPr>
        <p:spPr/>
        <p:txBody>
          <a:bodyPr/>
          <a:lstStyle/>
          <a:p>
            <a:fld id="{08F8EB8E-7026-4ACF-B57D-C3E04C21C53C}" type="slidenum">
              <a:rPr lang="en-US" smtClean="0"/>
              <a:t>57</a:t>
            </a:fld>
            <a:endParaRPr lang="en-US"/>
          </a:p>
        </p:txBody>
      </p:sp>
    </p:spTree>
    <p:extLst>
      <p:ext uri="{BB962C8B-B14F-4D97-AF65-F5344CB8AC3E}">
        <p14:creationId xmlns:p14="http://schemas.microsoft.com/office/powerpoint/2010/main" val="3853423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B871E-4161-9A10-9952-57543A7D5F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95685E-0602-552F-FB46-B8E3954E2103}"/>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022B4C0-9063-5B2B-EE12-79CC10C36F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7CAAAF-0A02-8DE9-D5C7-3BE42AEB932D}"/>
              </a:ext>
            </a:extLst>
          </p:cNvPr>
          <p:cNvSpPr>
            <a:spLocks noGrp="1"/>
          </p:cNvSpPr>
          <p:nvPr>
            <p:ph type="sldNum" sz="quarter" idx="5"/>
          </p:nvPr>
        </p:nvSpPr>
        <p:spPr/>
        <p:txBody>
          <a:bodyPr/>
          <a:lstStyle/>
          <a:p>
            <a:fld id="{08F8EB8E-7026-4ACF-B57D-C3E04C21C53C}" type="slidenum">
              <a:rPr lang="en-US" smtClean="0"/>
              <a:t>58</a:t>
            </a:fld>
            <a:endParaRPr lang="en-US"/>
          </a:p>
        </p:txBody>
      </p:sp>
    </p:spTree>
    <p:extLst>
      <p:ext uri="{BB962C8B-B14F-4D97-AF65-F5344CB8AC3E}">
        <p14:creationId xmlns:p14="http://schemas.microsoft.com/office/powerpoint/2010/main" val="39299098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D4652-7841-6EC9-A105-3196809430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DA8CD-3273-BFF9-E0A7-015AA2CF948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5917A4FF-18B5-E4C0-DE32-DF2382A9ED6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DABC65-0E8A-2F55-2D05-5F81A6577E95}"/>
              </a:ext>
            </a:extLst>
          </p:cNvPr>
          <p:cNvSpPr>
            <a:spLocks noGrp="1"/>
          </p:cNvSpPr>
          <p:nvPr>
            <p:ph type="sldNum" sz="quarter" idx="5"/>
          </p:nvPr>
        </p:nvSpPr>
        <p:spPr/>
        <p:txBody>
          <a:bodyPr/>
          <a:lstStyle/>
          <a:p>
            <a:fld id="{08F8EB8E-7026-4ACF-B57D-C3E04C21C53C}" type="slidenum">
              <a:rPr lang="en-US" smtClean="0"/>
              <a:t>59</a:t>
            </a:fld>
            <a:endParaRPr lang="en-US"/>
          </a:p>
        </p:txBody>
      </p:sp>
    </p:spTree>
    <p:extLst>
      <p:ext uri="{BB962C8B-B14F-4D97-AF65-F5344CB8AC3E}">
        <p14:creationId xmlns:p14="http://schemas.microsoft.com/office/powerpoint/2010/main" val="149059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376F2-FAE4-4759-4711-7CE30C500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FF1385-5D36-39C8-4CA0-78E827EFD3B6}"/>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9F6934DE-67B6-9E8D-3BA3-B1EFBF631169}"/>
              </a:ext>
            </a:extLst>
          </p:cNvPr>
          <p:cNvSpPr>
            <a:spLocks noGrp="1"/>
          </p:cNvSpPr>
          <p:nvPr>
            <p:ph type="body" idx="1"/>
          </p:nvPr>
        </p:nvSpPr>
        <p:spPr/>
        <p:txBody>
          <a:bodyPr/>
          <a:lstStyle/>
          <a:p>
            <a:pPr marL="171450" indent="-171450">
              <a:buFontTx/>
              <a:buChar char="-"/>
            </a:pPr>
            <a:r>
              <a:rPr lang="en-US" dirty="0"/>
              <a:t>Good idea to estimate patient liability during application for Medicaid so estimated patient liability can be paid to the facility until eligibility is established.</a:t>
            </a:r>
          </a:p>
          <a:p>
            <a:pPr marL="171450" indent="-171450">
              <a:buFontTx/>
              <a:buChar char="-"/>
            </a:pPr>
            <a:r>
              <a:rPr lang="en-US" dirty="0"/>
              <a:t>FA = family allowance FMNA = Family maintenance needs allowance</a:t>
            </a:r>
          </a:p>
          <a:p>
            <a:pPr marL="171450" indent="-171450">
              <a:buFontTx/>
              <a:buChar char="-"/>
            </a:pPr>
            <a:r>
              <a:rPr lang="en-US" dirty="0"/>
              <a:t>OAC 5160:1-6-07 Medicaid: post-eligibility treatment of income for individuals in medical institutions</a:t>
            </a:r>
          </a:p>
          <a:p>
            <a:pPr marL="171450" indent="-171450">
              <a:buFontTx/>
              <a:buChar char="-"/>
            </a:pPr>
            <a:r>
              <a:rPr lang="en-US" dirty="0"/>
              <a:t>OAC 5160:1-6-07.1 Medicaid: post-eligibility treatment of income for individuals receiving services through a home and community-based services (HCBS) waiver or the program of all-inclusive care for the elderly (PACE)</a:t>
            </a:r>
          </a:p>
          <a:p>
            <a:pPr marL="171450" indent="-171450">
              <a:buFontTx/>
              <a:buChar char="-"/>
            </a:pPr>
            <a:r>
              <a:rPr lang="en-US" dirty="0"/>
              <a:t>SIMNA = Special Individual Maintenance Needs Allowance</a:t>
            </a:r>
          </a:p>
          <a:p>
            <a:pPr marL="171450" indent="-171450">
              <a:buFontTx/>
              <a:buChar char="-"/>
            </a:pPr>
            <a:r>
              <a:rPr lang="en-US" dirty="0"/>
              <a:t>ALMNA = Assisted Living Maintenance Needs Allowance</a:t>
            </a:r>
          </a:p>
        </p:txBody>
      </p:sp>
      <p:sp>
        <p:nvSpPr>
          <p:cNvPr id="4" name="Slide Number Placeholder 3">
            <a:extLst>
              <a:ext uri="{FF2B5EF4-FFF2-40B4-BE49-F238E27FC236}">
                <a16:creationId xmlns:a16="http://schemas.microsoft.com/office/drawing/2014/main" id="{05385333-D680-7C2C-7652-B749EAEFC276}"/>
              </a:ext>
            </a:extLst>
          </p:cNvPr>
          <p:cNvSpPr>
            <a:spLocks noGrp="1"/>
          </p:cNvSpPr>
          <p:nvPr>
            <p:ph type="sldNum" sz="quarter" idx="5"/>
          </p:nvPr>
        </p:nvSpPr>
        <p:spPr/>
        <p:txBody>
          <a:bodyPr/>
          <a:lstStyle/>
          <a:p>
            <a:fld id="{08F8EB8E-7026-4ACF-B57D-C3E04C21C53C}" type="slidenum">
              <a:rPr lang="en-US" smtClean="0"/>
              <a:t>63</a:t>
            </a:fld>
            <a:endParaRPr lang="en-US"/>
          </a:p>
        </p:txBody>
      </p:sp>
    </p:spTree>
    <p:extLst>
      <p:ext uri="{BB962C8B-B14F-4D97-AF65-F5344CB8AC3E}">
        <p14:creationId xmlns:p14="http://schemas.microsoft.com/office/powerpoint/2010/main" val="29817793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E9C27-E88F-5EDF-B5B7-1B7765DAE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2EDB45-C685-CEEE-3DA3-FD8F8F567751}"/>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13EB4739-8DB5-0049-B8CC-5CD7520AAC9D}"/>
              </a:ext>
            </a:extLst>
          </p:cNvPr>
          <p:cNvSpPr>
            <a:spLocks noGrp="1"/>
          </p:cNvSpPr>
          <p:nvPr>
            <p:ph type="body" idx="1"/>
          </p:nvPr>
        </p:nvSpPr>
        <p:spPr/>
        <p:txBody>
          <a:bodyPr/>
          <a:lstStyle/>
          <a:p>
            <a:r>
              <a:rPr lang="en-US" dirty="0"/>
              <a:t>Amount that CS can keep to not be impoverished.</a:t>
            </a:r>
          </a:p>
          <a:p>
            <a:r>
              <a:rPr lang="en-US" dirty="0"/>
              <a:t>Excess Shelter Allowance has its own calculation.  Taking into account cost of housing for CS.</a:t>
            </a:r>
          </a:p>
        </p:txBody>
      </p:sp>
      <p:sp>
        <p:nvSpPr>
          <p:cNvPr id="4" name="Slide Number Placeholder 3">
            <a:extLst>
              <a:ext uri="{FF2B5EF4-FFF2-40B4-BE49-F238E27FC236}">
                <a16:creationId xmlns:a16="http://schemas.microsoft.com/office/drawing/2014/main" id="{5704B702-BDB0-FC20-824E-2BD0008BE740}"/>
              </a:ext>
            </a:extLst>
          </p:cNvPr>
          <p:cNvSpPr>
            <a:spLocks noGrp="1"/>
          </p:cNvSpPr>
          <p:nvPr>
            <p:ph type="sldNum" sz="quarter" idx="5"/>
          </p:nvPr>
        </p:nvSpPr>
        <p:spPr/>
        <p:txBody>
          <a:bodyPr/>
          <a:lstStyle/>
          <a:p>
            <a:fld id="{08F8EB8E-7026-4ACF-B57D-C3E04C21C53C}" type="slidenum">
              <a:rPr lang="en-US" smtClean="0"/>
              <a:t>64</a:t>
            </a:fld>
            <a:endParaRPr lang="en-US"/>
          </a:p>
        </p:txBody>
      </p:sp>
    </p:spTree>
    <p:extLst>
      <p:ext uri="{BB962C8B-B14F-4D97-AF65-F5344CB8AC3E}">
        <p14:creationId xmlns:p14="http://schemas.microsoft.com/office/powerpoint/2010/main" val="20762102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66C0-C6C7-B11D-1154-C982F1BF3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779ED-8D25-F376-D9DD-091FE3873878}"/>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6DF981C4-5610-E37B-B43E-F62E9294C64C}"/>
              </a:ext>
            </a:extLst>
          </p:cNvPr>
          <p:cNvSpPr>
            <a:spLocks noGrp="1"/>
          </p:cNvSpPr>
          <p:nvPr>
            <p:ph type="body" idx="1"/>
          </p:nvPr>
        </p:nvSpPr>
        <p:spPr/>
        <p:txBody>
          <a:bodyPr/>
          <a:lstStyle/>
          <a:p>
            <a:pPr marL="171450" indent="-171450">
              <a:buFontTx/>
              <a:buChar char="-"/>
            </a:pPr>
            <a:r>
              <a:rPr lang="en-US" dirty="0"/>
              <a:t>Needed to calculate MIA</a:t>
            </a:r>
          </a:p>
          <a:p>
            <a:pPr marL="171450" indent="-171450">
              <a:buFontTx/>
              <a:buChar char="-"/>
            </a:pPr>
            <a:r>
              <a:rPr lang="en-US" dirty="0"/>
              <a:t>Takes into account cost of the housing for the community spouse</a:t>
            </a:r>
          </a:p>
          <a:p>
            <a:pPr marL="171450" indent="-171450">
              <a:buFontTx/>
              <a:buChar char="-"/>
            </a:pPr>
            <a:r>
              <a:rPr lang="en-US" dirty="0"/>
              <a:t>OAC 5160:1-6-07</a:t>
            </a:r>
          </a:p>
        </p:txBody>
      </p:sp>
      <p:sp>
        <p:nvSpPr>
          <p:cNvPr id="4" name="Slide Number Placeholder 3">
            <a:extLst>
              <a:ext uri="{FF2B5EF4-FFF2-40B4-BE49-F238E27FC236}">
                <a16:creationId xmlns:a16="http://schemas.microsoft.com/office/drawing/2014/main" id="{18B90603-E574-C3A6-01BF-C9804A87C0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92536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A50BE-88D0-56D5-C562-1833E69A15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35664-15F0-6184-CAF5-598A4253FD3F}"/>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8C4F3991-B95F-2C44-15CB-AAC2B9E416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4731DF-896B-D5A1-AEF6-542E35D855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9365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2F720-C558-D7A7-ACE4-B04D751AC3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DE4D48-0CF0-F601-2590-B654D8844F27}"/>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FF362337-FD8D-44C1-34E6-DF4FCA51A02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64386F-7D2D-19F0-12BA-6617C36EE4F8}"/>
              </a:ext>
            </a:extLst>
          </p:cNvPr>
          <p:cNvSpPr>
            <a:spLocks noGrp="1"/>
          </p:cNvSpPr>
          <p:nvPr>
            <p:ph type="sldNum" sz="quarter" idx="5"/>
          </p:nvPr>
        </p:nvSpPr>
        <p:spPr/>
        <p:txBody>
          <a:bodyPr/>
          <a:lstStyle/>
          <a:p>
            <a:fld id="{08F8EB8E-7026-4ACF-B57D-C3E04C21C53C}" type="slidenum">
              <a:rPr lang="en-US" smtClean="0"/>
              <a:t>67</a:t>
            </a:fld>
            <a:endParaRPr lang="en-US"/>
          </a:p>
        </p:txBody>
      </p:sp>
    </p:spTree>
    <p:extLst>
      <p:ext uri="{BB962C8B-B14F-4D97-AF65-F5344CB8AC3E}">
        <p14:creationId xmlns:p14="http://schemas.microsoft.com/office/powerpoint/2010/main" val="396795814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AEB02-1C36-FECA-E2D7-B26A7DD61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152D1-DA8F-1CC1-2CAB-DFF85BF76ACD}"/>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6D09E55A-F4BF-9019-C4CA-81D4A613B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7E70BC2-D61C-5A65-BB2D-388A83CFDA0B}"/>
              </a:ext>
            </a:extLst>
          </p:cNvPr>
          <p:cNvSpPr>
            <a:spLocks noGrp="1"/>
          </p:cNvSpPr>
          <p:nvPr>
            <p:ph type="sldNum" sz="quarter" idx="5"/>
          </p:nvPr>
        </p:nvSpPr>
        <p:spPr/>
        <p:txBody>
          <a:bodyPr/>
          <a:lstStyle/>
          <a:p>
            <a:fld id="{08F8EB8E-7026-4ACF-B57D-C3E04C21C53C}" type="slidenum">
              <a:rPr lang="en-US" smtClean="0"/>
              <a:t>68</a:t>
            </a:fld>
            <a:endParaRPr lang="en-US"/>
          </a:p>
        </p:txBody>
      </p:sp>
    </p:spTree>
    <p:extLst>
      <p:ext uri="{BB962C8B-B14F-4D97-AF65-F5344CB8AC3E}">
        <p14:creationId xmlns:p14="http://schemas.microsoft.com/office/powerpoint/2010/main" val="5058270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Reminder for people who don’t qualify for Medicaid to look into this or for CS to look into.</a:t>
            </a:r>
          </a:p>
        </p:txBody>
      </p:sp>
      <p:sp>
        <p:nvSpPr>
          <p:cNvPr id="4" name="Slide Number Placeholder 3"/>
          <p:cNvSpPr>
            <a:spLocks noGrp="1"/>
          </p:cNvSpPr>
          <p:nvPr>
            <p:ph type="sldNum" sz="quarter" idx="5"/>
          </p:nvPr>
        </p:nvSpPr>
        <p:spPr/>
        <p:txBody>
          <a:bodyPr/>
          <a:lstStyle/>
          <a:p>
            <a:fld id="{08F8EB8E-7026-4ACF-B57D-C3E04C21C53C}" type="slidenum">
              <a:rPr lang="en-US" smtClean="0"/>
              <a:t>69</a:t>
            </a:fld>
            <a:endParaRPr lang="en-US"/>
          </a:p>
        </p:txBody>
      </p:sp>
    </p:spTree>
    <p:extLst>
      <p:ext uri="{BB962C8B-B14F-4D97-AF65-F5344CB8AC3E}">
        <p14:creationId xmlns:p14="http://schemas.microsoft.com/office/powerpoint/2010/main" val="42764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For financial eligibility factors, there are a lot of numbers involved, Pro Seniors’ website keeps track of those numbers.</a:t>
            </a:r>
          </a:p>
        </p:txBody>
      </p:sp>
      <p:sp>
        <p:nvSpPr>
          <p:cNvPr id="4" name="Slide Number Placeholder 3"/>
          <p:cNvSpPr>
            <a:spLocks noGrp="1"/>
          </p:cNvSpPr>
          <p:nvPr>
            <p:ph type="sldNum" sz="quarter" idx="5"/>
          </p:nvPr>
        </p:nvSpPr>
        <p:spPr/>
        <p:txBody>
          <a:bodyPr/>
          <a:lstStyle/>
          <a:p>
            <a:fld id="{08F8EB8E-7026-4ACF-B57D-C3E04C21C53C}" type="slidenum">
              <a:rPr lang="en-US" smtClean="0"/>
              <a:t>6</a:t>
            </a:fld>
            <a:endParaRPr lang="en-US"/>
          </a:p>
        </p:txBody>
      </p:sp>
    </p:spTree>
    <p:extLst>
      <p:ext uri="{BB962C8B-B14F-4D97-AF65-F5344CB8AC3E}">
        <p14:creationId xmlns:p14="http://schemas.microsoft.com/office/powerpoint/2010/main" val="222266861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Questions about income eligibility before we continue?</a:t>
            </a:r>
          </a:p>
        </p:txBody>
      </p:sp>
      <p:sp>
        <p:nvSpPr>
          <p:cNvPr id="4" name="Slide Number Placeholder 3"/>
          <p:cNvSpPr>
            <a:spLocks noGrp="1"/>
          </p:cNvSpPr>
          <p:nvPr>
            <p:ph type="sldNum" sz="quarter" idx="5"/>
          </p:nvPr>
        </p:nvSpPr>
        <p:spPr/>
        <p:txBody>
          <a:bodyPr/>
          <a:lstStyle/>
          <a:p>
            <a:fld id="{08F8EB8E-7026-4ACF-B57D-C3E04C21C53C}" type="slidenum">
              <a:rPr lang="en-US" smtClean="0"/>
              <a:t>70</a:t>
            </a:fld>
            <a:endParaRPr lang="en-US"/>
          </a:p>
        </p:txBody>
      </p:sp>
    </p:spTree>
    <p:extLst>
      <p:ext uri="{BB962C8B-B14F-4D97-AF65-F5344CB8AC3E}">
        <p14:creationId xmlns:p14="http://schemas.microsoft.com/office/powerpoint/2010/main" val="3424471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5160:1-3-05.1(B)(9) Medicaid: resource requirement</a:t>
            </a:r>
          </a:p>
        </p:txBody>
      </p:sp>
      <p:sp>
        <p:nvSpPr>
          <p:cNvPr id="4" name="Slide Number Placeholder 3"/>
          <p:cNvSpPr>
            <a:spLocks noGrp="1"/>
          </p:cNvSpPr>
          <p:nvPr>
            <p:ph type="sldNum" sz="quarter" idx="5"/>
          </p:nvPr>
        </p:nvSpPr>
        <p:spPr/>
        <p:txBody>
          <a:bodyPr/>
          <a:lstStyle/>
          <a:p>
            <a:fld id="{08F8EB8E-7026-4ACF-B57D-C3E04C21C53C}" type="slidenum">
              <a:rPr lang="en-US" smtClean="0"/>
              <a:t>71</a:t>
            </a:fld>
            <a:endParaRPr lang="en-US"/>
          </a:p>
        </p:txBody>
      </p:sp>
    </p:spTree>
    <p:extLst>
      <p:ext uri="{BB962C8B-B14F-4D97-AF65-F5344CB8AC3E}">
        <p14:creationId xmlns:p14="http://schemas.microsoft.com/office/powerpoint/2010/main" val="530527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72</a:t>
            </a:fld>
            <a:endParaRPr lang="en-US"/>
          </a:p>
        </p:txBody>
      </p:sp>
    </p:spTree>
    <p:extLst>
      <p:ext uri="{BB962C8B-B14F-4D97-AF65-F5344CB8AC3E}">
        <p14:creationId xmlns:p14="http://schemas.microsoft.com/office/powerpoint/2010/main" val="14753737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73</a:t>
            </a:fld>
            <a:endParaRPr lang="en-US"/>
          </a:p>
        </p:txBody>
      </p:sp>
    </p:spTree>
    <p:extLst>
      <p:ext uri="{BB962C8B-B14F-4D97-AF65-F5344CB8AC3E}">
        <p14:creationId xmlns:p14="http://schemas.microsoft.com/office/powerpoint/2010/main" val="21616770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74</a:t>
            </a:fld>
            <a:endParaRPr lang="en-US"/>
          </a:p>
        </p:txBody>
      </p:sp>
    </p:spTree>
    <p:extLst>
      <p:ext uri="{BB962C8B-B14F-4D97-AF65-F5344CB8AC3E}">
        <p14:creationId xmlns:p14="http://schemas.microsoft.com/office/powerpoint/2010/main" val="12461626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75</a:t>
            </a:fld>
            <a:endParaRPr lang="en-US"/>
          </a:p>
        </p:txBody>
      </p:sp>
    </p:spTree>
    <p:extLst>
      <p:ext uri="{BB962C8B-B14F-4D97-AF65-F5344CB8AC3E}">
        <p14:creationId xmlns:p14="http://schemas.microsoft.com/office/powerpoint/2010/main" val="922563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76</a:t>
            </a:fld>
            <a:endParaRPr lang="en-US"/>
          </a:p>
        </p:txBody>
      </p:sp>
    </p:spTree>
    <p:extLst>
      <p:ext uri="{BB962C8B-B14F-4D97-AF65-F5344CB8AC3E}">
        <p14:creationId xmlns:p14="http://schemas.microsoft.com/office/powerpoint/2010/main" val="17431305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78</a:t>
            </a:fld>
            <a:endParaRPr lang="en-US"/>
          </a:p>
        </p:txBody>
      </p:sp>
    </p:spTree>
    <p:extLst>
      <p:ext uri="{BB962C8B-B14F-4D97-AF65-F5344CB8AC3E}">
        <p14:creationId xmlns:p14="http://schemas.microsoft.com/office/powerpoint/2010/main" val="14753737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Tx/>
              <a:buChar char="-"/>
            </a:pPr>
            <a:r>
              <a:rPr lang="en-US" dirty="0"/>
              <a:t>OAC 5160:1-1-01(B)(82)</a:t>
            </a:r>
          </a:p>
        </p:txBody>
      </p:sp>
      <p:sp>
        <p:nvSpPr>
          <p:cNvPr id="4" name="Slide Number Placeholder 3"/>
          <p:cNvSpPr>
            <a:spLocks noGrp="1"/>
          </p:cNvSpPr>
          <p:nvPr>
            <p:ph type="sldNum" sz="quarter" idx="10"/>
          </p:nvPr>
        </p:nvSpPr>
        <p:spPr/>
        <p:txBody>
          <a:bodyPr/>
          <a:lstStyle/>
          <a:p>
            <a:fld id="{08F8EB8E-7026-4ACF-B57D-C3E04C21C53C}" type="slidenum">
              <a:rPr lang="en-US" smtClean="0"/>
              <a:t>79</a:t>
            </a:fld>
            <a:endParaRPr lang="en-US"/>
          </a:p>
        </p:txBody>
      </p:sp>
    </p:spTree>
    <p:extLst>
      <p:ext uri="{BB962C8B-B14F-4D97-AF65-F5344CB8AC3E}">
        <p14:creationId xmlns:p14="http://schemas.microsoft.com/office/powerpoint/2010/main" val="289106026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80</a:t>
            </a:fld>
            <a:endParaRPr lang="en-US"/>
          </a:p>
        </p:txBody>
      </p:sp>
    </p:spTree>
    <p:extLst>
      <p:ext uri="{BB962C8B-B14F-4D97-AF65-F5344CB8AC3E}">
        <p14:creationId xmlns:p14="http://schemas.microsoft.com/office/powerpoint/2010/main" val="204974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7</a:t>
            </a:fld>
            <a:endParaRPr lang="en-US"/>
          </a:p>
        </p:txBody>
      </p:sp>
    </p:spTree>
    <p:extLst>
      <p:ext uri="{BB962C8B-B14F-4D97-AF65-F5344CB8AC3E}">
        <p14:creationId xmlns:p14="http://schemas.microsoft.com/office/powerpoint/2010/main" val="318238940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OAC 5160:1-3-03.10(B) Medicaid: retirement funds</a:t>
            </a:r>
          </a:p>
        </p:txBody>
      </p:sp>
      <p:sp>
        <p:nvSpPr>
          <p:cNvPr id="4" name="Slide Number Placeholder 3"/>
          <p:cNvSpPr>
            <a:spLocks noGrp="1"/>
          </p:cNvSpPr>
          <p:nvPr>
            <p:ph type="sldNum" sz="quarter" idx="5"/>
          </p:nvPr>
        </p:nvSpPr>
        <p:spPr/>
        <p:txBody>
          <a:bodyPr/>
          <a:lstStyle/>
          <a:p>
            <a:fld id="{08F8EB8E-7026-4ACF-B57D-C3E04C21C53C}" type="slidenum">
              <a:rPr lang="en-US" smtClean="0"/>
              <a:t>81</a:t>
            </a:fld>
            <a:endParaRPr lang="en-US"/>
          </a:p>
        </p:txBody>
      </p:sp>
    </p:spTree>
    <p:extLst>
      <p:ext uri="{BB962C8B-B14F-4D97-AF65-F5344CB8AC3E}">
        <p14:creationId xmlns:p14="http://schemas.microsoft.com/office/powerpoint/2010/main" val="8233473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F8EB8E-7026-4ACF-B57D-C3E04C21C53C}" type="slidenum">
              <a:rPr lang="en-US" smtClean="0"/>
              <a:t>82</a:t>
            </a:fld>
            <a:endParaRPr lang="en-US"/>
          </a:p>
        </p:txBody>
      </p:sp>
    </p:spTree>
    <p:extLst>
      <p:ext uri="{BB962C8B-B14F-4D97-AF65-F5344CB8AC3E}">
        <p14:creationId xmlns:p14="http://schemas.microsoft.com/office/powerpoint/2010/main" val="14753737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OAC § 5160:1-3-05.14(B)(</a:t>
            </a:r>
            <a:r>
              <a:rPr lang="en-US"/>
              <a:t>2)(a) – household goods</a:t>
            </a:r>
          </a:p>
        </p:txBody>
      </p:sp>
      <p:sp>
        <p:nvSpPr>
          <p:cNvPr id="4" name="Slide Number Placeholder 3"/>
          <p:cNvSpPr>
            <a:spLocks noGrp="1"/>
          </p:cNvSpPr>
          <p:nvPr>
            <p:ph type="sldNum" sz="quarter" idx="5"/>
          </p:nvPr>
        </p:nvSpPr>
        <p:spPr/>
        <p:txBody>
          <a:bodyPr/>
          <a:lstStyle/>
          <a:p>
            <a:fld id="{08F8EB8E-7026-4ACF-B57D-C3E04C21C53C}" type="slidenum">
              <a:rPr lang="en-US" smtClean="0"/>
              <a:t>83</a:t>
            </a:fld>
            <a:endParaRPr lang="en-US"/>
          </a:p>
        </p:txBody>
      </p:sp>
    </p:spTree>
    <p:extLst>
      <p:ext uri="{BB962C8B-B14F-4D97-AF65-F5344CB8AC3E}">
        <p14:creationId xmlns:p14="http://schemas.microsoft.com/office/powerpoint/2010/main" val="295554446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84</a:t>
            </a:fld>
            <a:endParaRPr lang="en-US"/>
          </a:p>
        </p:txBody>
      </p:sp>
    </p:spTree>
    <p:extLst>
      <p:ext uri="{BB962C8B-B14F-4D97-AF65-F5344CB8AC3E}">
        <p14:creationId xmlns:p14="http://schemas.microsoft.com/office/powerpoint/2010/main" val="12309319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85</a:t>
            </a:fld>
            <a:endParaRPr lang="en-US"/>
          </a:p>
        </p:txBody>
      </p:sp>
    </p:spTree>
    <p:extLst>
      <p:ext uri="{BB962C8B-B14F-4D97-AF65-F5344CB8AC3E}">
        <p14:creationId xmlns:p14="http://schemas.microsoft.com/office/powerpoint/2010/main" val="78189920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86</a:t>
            </a:fld>
            <a:endParaRPr lang="en-US"/>
          </a:p>
        </p:txBody>
      </p:sp>
    </p:spTree>
    <p:extLst>
      <p:ext uri="{BB962C8B-B14F-4D97-AF65-F5344CB8AC3E}">
        <p14:creationId xmlns:p14="http://schemas.microsoft.com/office/powerpoint/2010/main" val="9819939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87</a:t>
            </a:fld>
            <a:endParaRPr lang="en-US"/>
          </a:p>
        </p:txBody>
      </p:sp>
    </p:spTree>
    <p:extLst>
      <p:ext uri="{BB962C8B-B14F-4D97-AF65-F5344CB8AC3E}">
        <p14:creationId xmlns:p14="http://schemas.microsoft.com/office/powerpoint/2010/main" val="13604357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88</a:t>
            </a:fld>
            <a:endParaRPr lang="en-US"/>
          </a:p>
        </p:txBody>
      </p:sp>
    </p:spTree>
    <p:extLst>
      <p:ext uri="{BB962C8B-B14F-4D97-AF65-F5344CB8AC3E}">
        <p14:creationId xmlns:p14="http://schemas.microsoft.com/office/powerpoint/2010/main" val="6768972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89</a:t>
            </a:fld>
            <a:endParaRPr lang="en-US"/>
          </a:p>
        </p:txBody>
      </p:sp>
    </p:spTree>
    <p:extLst>
      <p:ext uri="{BB962C8B-B14F-4D97-AF65-F5344CB8AC3E}">
        <p14:creationId xmlns:p14="http://schemas.microsoft.com/office/powerpoint/2010/main" val="20510207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90</a:t>
            </a:fld>
            <a:endParaRPr lang="en-US"/>
          </a:p>
        </p:txBody>
      </p:sp>
    </p:spTree>
    <p:extLst>
      <p:ext uri="{BB962C8B-B14F-4D97-AF65-F5344CB8AC3E}">
        <p14:creationId xmlns:p14="http://schemas.microsoft.com/office/powerpoint/2010/main" val="316010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8</a:t>
            </a:fld>
            <a:endParaRPr lang="en-US"/>
          </a:p>
        </p:txBody>
      </p:sp>
    </p:spTree>
    <p:extLst>
      <p:ext uri="{BB962C8B-B14F-4D97-AF65-F5344CB8AC3E}">
        <p14:creationId xmlns:p14="http://schemas.microsoft.com/office/powerpoint/2010/main" val="3956737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91</a:t>
            </a:fld>
            <a:endParaRPr lang="en-US"/>
          </a:p>
        </p:txBody>
      </p:sp>
    </p:spTree>
    <p:extLst>
      <p:ext uri="{BB962C8B-B14F-4D97-AF65-F5344CB8AC3E}">
        <p14:creationId xmlns:p14="http://schemas.microsoft.com/office/powerpoint/2010/main" val="118087141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92</a:t>
            </a:fld>
            <a:endParaRPr lang="en-US"/>
          </a:p>
        </p:txBody>
      </p:sp>
    </p:spTree>
    <p:extLst>
      <p:ext uri="{BB962C8B-B14F-4D97-AF65-F5344CB8AC3E}">
        <p14:creationId xmlns:p14="http://schemas.microsoft.com/office/powerpoint/2010/main" val="219628256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93</a:t>
            </a:fld>
            <a:endParaRPr lang="en-US"/>
          </a:p>
        </p:txBody>
      </p:sp>
    </p:spTree>
    <p:extLst>
      <p:ext uri="{BB962C8B-B14F-4D97-AF65-F5344CB8AC3E}">
        <p14:creationId xmlns:p14="http://schemas.microsoft.com/office/powerpoint/2010/main" val="7194007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94</a:t>
            </a:fld>
            <a:endParaRPr lang="en-US"/>
          </a:p>
        </p:txBody>
      </p:sp>
    </p:spTree>
    <p:extLst>
      <p:ext uri="{BB962C8B-B14F-4D97-AF65-F5344CB8AC3E}">
        <p14:creationId xmlns:p14="http://schemas.microsoft.com/office/powerpoint/2010/main" val="33065815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95</a:t>
            </a:fld>
            <a:endParaRPr lang="en-US"/>
          </a:p>
        </p:txBody>
      </p:sp>
    </p:spTree>
    <p:extLst>
      <p:ext uri="{BB962C8B-B14F-4D97-AF65-F5344CB8AC3E}">
        <p14:creationId xmlns:p14="http://schemas.microsoft.com/office/powerpoint/2010/main" val="4511288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96</a:t>
            </a:fld>
            <a:endParaRPr lang="en-US"/>
          </a:p>
        </p:txBody>
      </p:sp>
    </p:spTree>
    <p:extLst>
      <p:ext uri="{BB962C8B-B14F-4D97-AF65-F5344CB8AC3E}">
        <p14:creationId xmlns:p14="http://schemas.microsoft.com/office/powerpoint/2010/main" val="120205160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97</a:t>
            </a:fld>
            <a:endParaRPr lang="en-US"/>
          </a:p>
        </p:txBody>
      </p:sp>
    </p:spTree>
    <p:extLst>
      <p:ext uri="{BB962C8B-B14F-4D97-AF65-F5344CB8AC3E}">
        <p14:creationId xmlns:p14="http://schemas.microsoft.com/office/powerpoint/2010/main" val="56063891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98</a:t>
            </a:fld>
            <a:endParaRPr lang="en-US"/>
          </a:p>
        </p:txBody>
      </p:sp>
    </p:spTree>
    <p:extLst>
      <p:ext uri="{BB962C8B-B14F-4D97-AF65-F5344CB8AC3E}">
        <p14:creationId xmlns:p14="http://schemas.microsoft.com/office/powerpoint/2010/main" val="427630813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99</a:t>
            </a:fld>
            <a:endParaRPr lang="en-US"/>
          </a:p>
        </p:txBody>
      </p:sp>
    </p:spTree>
    <p:extLst>
      <p:ext uri="{BB962C8B-B14F-4D97-AF65-F5344CB8AC3E}">
        <p14:creationId xmlns:p14="http://schemas.microsoft.com/office/powerpoint/2010/main" val="4591186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100</a:t>
            </a:fld>
            <a:endParaRPr lang="en-US"/>
          </a:p>
        </p:txBody>
      </p:sp>
    </p:spTree>
    <p:extLst>
      <p:ext uri="{BB962C8B-B14F-4D97-AF65-F5344CB8AC3E}">
        <p14:creationId xmlns:p14="http://schemas.microsoft.com/office/powerpoint/2010/main" val="396261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These numbers often change annually at different times of the year</a:t>
            </a:r>
          </a:p>
        </p:txBody>
      </p:sp>
      <p:sp>
        <p:nvSpPr>
          <p:cNvPr id="4" name="Slide Number Placeholder 3"/>
          <p:cNvSpPr>
            <a:spLocks noGrp="1"/>
          </p:cNvSpPr>
          <p:nvPr>
            <p:ph type="sldNum" sz="quarter" idx="5"/>
          </p:nvPr>
        </p:nvSpPr>
        <p:spPr/>
        <p:txBody>
          <a:bodyPr/>
          <a:lstStyle/>
          <a:p>
            <a:fld id="{08F8EB8E-7026-4ACF-B57D-C3E04C21C53C}" type="slidenum">
              <a:rPr lang="en-US" smtClean="0"/>
              <a:t>9</a:t>
            </a:fld>
            <a:endParaRPr lang="en-US"/>
          </a:p>
        </p:txBody>
      </p:sp>
    </p:spTree>
    <p:extLst>
      <p:ext uri="{BB962C8B-B14F-4D97-AF65-F5344CB8AC3E}">
        <p14:creationId xmlns:p14="http://schemas.microsoft.com/office/powerpoint/2010/main" val="22272707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101</a:t>
            </a:fld>
            <a:endParaRPr lang="en-US"/>
          </a:p>
        </p:txBody>
      </p:sp>
    </p:spTree>
    <p:extLst>
      <p:ext uri="{BB962C8B-B14F-4D97-AF65-F5344CB8AC3E}">
        <p14:creationId xmlns:p14="http://schemas.microsoft.com/office/powerpoint/2010/main" val="2058942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102</a:t>
            </a:fld>
            <a:endParaRPr lang="en-US"/>
          </a:p>
        </p:txBody>
      </p:sp>
    </p:spTree>
    <p:extLst>
      <p:ext uri="{BB962C8B-B14F-4D97-AF65-F5344CB8AC3E}">
        <p14:creationId xmlns:p14="http://schemas.microsoft.com/office/powerpoint/2010/main" val="354830890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103</a:t>
            </a:fld>
            <a:endParaRPr lang="en-US"/>
          </a:p>
        </p:txBody>
      </p:sp>
    </p:spTree>
    <p:extLst>
      <p:ext uri="{BB962C8B-B14F-4D97-AF65-F5344CB8AC3E}">
        <p14:creationId xmlns:p14="http://schemas.microsoft.com/office/powerpoint/2010/main" val="345045847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OAC § 5160:1-3-05.1(C)(6)(c)(i)</a:t>
            </a:r>
          </a:p>
        </p:txBody>
      </p:sp>
      <p:sp>
        <p:nvSpPr>
          <p:cNvPr id="4" name="Slide Number Placeholder 3"/>
          <p:cNvSpPr>
            <a:spLocks noGrp="1"/>
          </p:cNvSpPr>
          <p:nvPr>
            <p:ph type="sldNum" sz="quarter" idx="5"/>
          </p:nvPr>
        </p:nvSpPr>
        <p:spPr/>
        <p:txBody>
          <a:bodyPr/>
          <a:lstStyle/>
          <a:p>
            <a:fld id="{08F8EB8E-7026-4ACF-B57D-C3E04C21C53C}" type="slidenum">
              <a:rPr lang="en-US" smtClean="0"/>
              <a:t>104</a:t>
            </a:fld>
            <a:endParaRPr lang="en-US"/>
          </a:p>
        </p:txBody>
      </p:sp>
    </p:spTree>
    <p:extLst>
      <p:ext uri="{BB962C8B-B14F-4D97-AF65-F5344CB8AC3E}">
        <p14:creationId xmlns:p14="http://schemas.microsoft.com/office/powerpoint/2010/main" val="39962212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 </a:t>
            </a:r>
            <a:r>
              <a:rPr lang="pl-PL" dirty="0"/>
              <a:t>OAC § 5160:1-3-05.1(C)(6)(c)(i)</a:t>
            </a:r>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105</a:t>
            </a:fld>
            <a:endParaRPr lang="en-US"/>
          </a:p>
        </p:txBody>
      </p:sp>
    </p:spTree>
    <p:extLst>
      <p:ext uri="{BB962C8B-B14F-4D97-AF65-F5344CB8AC3E}">
        <p14:creationId xmlns:p14="http://schemas.microsoft.com/office/powerpoint/2010/main" val="21515863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F8EB8E-7026-4ACF-B57D-C3E04C21C53C}" type="slidenum">
              <a:rPr lang="en-US" smtClean="0"/>
              <a:t>106</a:t>
            </a:fld>
            <a:endParaRPr lang="en-US"/>
          </a:p>
        </p:txBody>
      </p:sp>
    </p:spTree>
    <p:extLst>
      <p:ext uri="{BB962C8B-B14F-4D97-AF65-F5344CB8AC3E}">
        <p14:creationId xmlns:p14="http://schemas.microsoft.com/office/powerpoint/2010/main" val="324047759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107</a:t>
            </a:fld>
            <a:endParaRPr lang="en-US"/>
          </a:p>
        </p:txBody>
      </p:sp>
    </p:spTree>
    <p:extLst>
      <p:ext uri="{BB962C8B-B14F-4D97-AF65-F5344CB8AC3E}">
        <p14:creationId xmlns:p14="http://schemas.microsoft.com/office/powerpoint/2010/main" val="216347737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108</a:t>
            </a:fld>
            <a:endParaRPr lang="en-US"/>
          </a:p>
        </p:txBody>
      </p:sp>
    </p:spTree>
    <p:extLst>
      <p:ext uri="{BB962C8B-B14F-4D97-AF65-F5344CB8AC3E}">
        <p14:creationId xmlns:p14="http://schemas.microsoft.com/office/powerpoint/2010/main" val="246015707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F8EB8E-7026-4ACF-B57D-C3E04C21C53C}" type="slidenum">
              <a:rPr lang="en-US" smtClean="0"/>
              <a:t>109</a:t>
            </a:fld>
            <a:endParaRPr lang="en-US"/>
          </a:p>
        </p:txBody>
      </p:sp>
    </p:spTree>
    <p:extLst>
      <p:ext uri="{BB962C8B-B14F-4D97-AF65-F5344CB8AC3E}">
        <p14:creationId xmlns:p14="http://schemas.microsoft.com/office/powerpoint/2010/main" val="417606932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F8EB8E-7026-4ACF-B57D-C3E04C21C53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7851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389402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29229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3569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157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348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pic>
        <p:nvPicPr>
          <p:cNvPr id="5" name="Picture 4"/>
          <p:cNvPicPr>
            <a:picLocks noChangeAspect="1"/>
          </p:cNvPicPr>
          <p:nvPr userDrawn="1"/>
        </p:nvPicPr>
        <p:blipFill>
          <a:blip r:embed="rId2"/>
          <a:stretch>
            <a:fillRect/>
          </a:stretch>
        </p:blipFill>
        <p:spPr>
          <a:xfrm>
            <a:off x="10098622" y="-76200"/>
            <a:ext cx="2105335" cy="1469263"/>
          </a:xfrm>
          <a:prstGeom prst="rect">
            <a:avLst/>
          </a:prstGeom>
        </p:spPr>
      </p:pic>
    </p:spTree>
    <p:extLst>
      <p:ext uri="{BB962C8B-B14F-4D97-AF65-F5344CB8AC3E}">
        <p14:creationId xmlns:p14="http://schemas.microsoft.com/office/powerpoint/2010/main" val="372178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613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98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7426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87779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94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438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solidFill>
                <a:prstClr val="black"/>
              </a:solidFill>
            </a:endParaRPr>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solidFill>
                  <a:prstClr val="black"/>
                </a:solidFill>
              </a:rPr>
              <a:pPr>
                <a:defRPr/>
              </a:pPr>
              <a:t>‹#›</a:t>
            </a:fld>
            <a:endParaRPr lang="en-US" dirty="0">
              <a:solidFill>
                <a:prstClr val="black"/>
              </a:solidFill>
            </a:endParaRPr>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solidFill>
                <a:prstClr val="black"/>
              </a:solidFill>
            </a:endParaRPr>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215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0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878197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392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627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ln/>
        </p:spPr>
        <p:txBody>
          <a:bodyPr/>
          <a:lstStyle>
            <a:lvl1pPr>
              <a:defRPr/>
            </a:lvl1pPr>
          </a:lstStyle>
          <a:p>
            <a:pPr>
              <a:defRPr/>
            </a:pPr>
            <a:endParaRPr lang="en-US" dirty="0">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fld id="{49A529CB-D62B-493E-8480-B1FCFA2404C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553902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11311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132813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420783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895600"/>
            <a:ext cx="10363200" cy="838200"/>
          </a:xfrm>
          <a:prstGeom prst="rect">
            <a:avLst/>
          </a:prstGeom>
        </p:spPr>
        <p:txBody>
          <a:bodyPr/>
          <a:lstStyle>
            <a:lvl1pPr algn="ctr">
              <a:defRPr b="1" baseline="0">
                <a:solidFill>
                  <a:schemeClr val="bg1">
                    <a:lumMod val="85000"/>
                  </a:schemeClr>
                </a:solidFill>
              </a:defRPr>
            </a:lvl1pPr>
          </a:lstStyle>
          <a:p>
            <a:r>
              <a:rPr lang="en-US" dirty="0"/>
              <a:t>Title of Presentation</a:t>
            </a:r>
          </a:p>
        </p:txBody>
      </p:sp>
      <p:sp>
        <p:nvSpPr>
          <p:cNvPr id="3" name="Subtitle 2"/>
          <p:cNvSpPr>
            <a:spLocks noGrp="1"/>
          </p:cNvSpPr>
          <p:nvPr>
            <p:ph type="subTitle" idx="1" hasCustomPrompt="1"/>
          </p:nvPr>
        </p:nvSpPr>
        <p:spPr>
          <a:xfrm>
            <a:off x="1422400" y="4191000"/>
            <a:ext cx="9448800" cy="1066800"/>
          </a:xfrm>
          <a:prstGeom prst="rect">
            <a:avLst/>
          </a:prstGeom>
        </p:spPr>
        <p:txBody>
          <a:bodyPr>
            <a:normAutofit/>
          </a:bodyPr>
          <a:lstStyle>
            <a:lvl1pPr marL="0" indent="0" algn="ctr">
              <a:buNone/>
              <a:defRPr sz="2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a:t>
            </a:r>
          </a:p>
          <a:p>
            <a:r>
              <a:rPr lang="en-US" dirty="0"/>
              <a:t>Date</a:t>
            </a:r>
          </a:p>
        </p:txBody>
      </p:sp>
      <p:sp>
        <p:nvSpPr>
          <p:cNvPr id="4" name="Footer Placeholder 6"/>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r>
              <a:rPr lang="en-US" dirty="0"/>
              <a:t>© 2015 by Pro Seniors, Inc.</a:t>
            </a:r>
          </a:p>
        </p:txBody>
      </p:sp>
    </p:spTree>
    <p:extLst>
      <p:ext uri="{BB962C8B-B14F-4D97-AF65-F5344CB8AC3E}">
        <p14:creationId xmlns:p14="http://schemas.microsoft.com/office/powerpoint/2010/main" val="361050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07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3" name="Content Placeholder 2"/>
          <p:cNvSpPr>
            <a:spLocks noGrp="1"/>
          </p:cNvSpPr>
          <p:nvPr>
            <p:ph idx="1"/>
          </p:nvPr>
        </p:nvSpPr>
        <p:spPr>
          <a:xfrm>
            <a:off x="609600" y="1447803"/>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622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a:xfrm>
            <a:off x="1422400" y="6324600"/>
            <a:ext cx="2540000" cy="457200"/>
          </a:xfrm>
          <a:prstGeom prst="rect">
            <a:avLst/>
          </a:prstGeom>
          <a:ln/>
        </p:spPr>
        <p:txBody>
          <a:bodyPr/>
          <a:lstStyle>
            <a:lvl1pPr>
              <a:defRPr/>
            </a:lvl1pPr>
          </a:lstStyle>
          <a:p>
            <a:pPr>
              <a:defRPr/>
            </a:pPr>
            <a:endParaRPr lang="en-US">
              <a:solidFill>
                <a:prstClr val="black"/>
              </a:solidFill>
            </a:endParaRPr>
          </a:p>
        </p:txBody>
      </p:sp>
      <p:sp>
        <p:nvSpPr>
          <p:cNvPr id="3" name="Rectangle 103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4" name="Rectangle 1039"/>
          <p:cNvSpPr>
            <a:spLocks noGrp="1" noChangeArrowheads="1"/>
          </p:cNvSpPr>
          <p:nvPr>
            <p:ph type="sldNum" sz="quarter" idx="12"/>
          </p:nvPr>
        </p:nvSpPr>
        <p:spPr>
          <a:ln/>
        </p:spPr>
        <p:txBody>
          <a:bodyPr/>
          <a:lstStyle>
            <a:lvl1pPr>
              <a:defRPr/>
            </a:lvl1pPr>
          </a:lstStyle>
          <a:p>
            <a:pPr>
              <a:defRPr/>
            </a:pPr>
            <a:fld id="{15156574-C885-4E41-A56A-08A66312CA5D}"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105044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533400"/>
            <a:ext cx="11785600" cy="685800"/>
          </a:xfrm>
          <a:prstGeom prst="rect">
            <a:avLst/>
          </a:prstGeom>
        </p:spPr>
        <p:txBody>
          <a:bodyPr/>
          <a:lstStyle>
            <a:lvl1pPr algn="ctr">
              <a:defRPr sz="4000" b="1">
                <a:solidFill>
                  <a:srgbClr val="2A547F"/>
                </a:solidFill>
              </a:defRPr>
            </a:lvl1pPr>
          </a:lstStyle>
          <a:p>
            <a:r>
              <a:rPr lang="en-US" dirty="0"/>
              <a:t>Click to edit Master title style</a:t>
            </a:r>
          </a:p>
        </p:txBody>
      </p:sp>
      <p:sp>
        <p:nvSpPr>
          <p:cNvPr id="9"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C9336-A718-4A9C-A61A-5379812194CD}" type="slidenum">
              <a:rPr lang="en-US" smtClean="0"/>
              <a:t>‹#›</a:t>
            </a:fld>
            <a:endParaRPr lang="en-US"/>
          </a:p>
        </p:txBody>
      </p:sp>
    </p:spTree>
    <p:extLst>
      <p:ext uri="{BB962C8B-B14F-4D97-AF65-F5344CB8AC3E}">
        <p14:creationId xmlns:p14="http://schemas.microsoft.com/office/powerpoint/2010/main" val="37187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1752" y="495300"/>
            <a:ext cx="11789664" cy="685800"/>
          </a:xfrm>
          <a:prstGeom prst="rect">
            <a:avLst/>
          </a:prstGeom>
        </p:spPr>
        <p:txBody>
          <a:bodyPr/>
          <a:lstStyle>
            <a:lvl1pPr>
              <a:defRPr sz="4000" b="1">
                <a:solidFill>
                  <a:srgbClr val="2A547F"/>
                </a:solidFill>
                <a:latin typeface="Calibri" panose="020F0502020204030204" pitchFamily="34" charset="0"/>
              </a:defRPr>
            </a:lvl1pPr>
          </a:lstStyle>
          <a:p>
            <a:r>
              <a:rPr lang="en-US" dirty="0"/>
              <a:t>Click to edit Master title style</a:t>
            </a:r>
          </a:p>
        </p:txBody>
      </p:sp>
      <p:sp>
        <p:nvSpPr>
          <p:cNvPr id="4" name="Rectangle 1037"/>
          <p:cNvSpPr>
            <a:spLocks noGrp="1" noChangeArrowheads="1"/>
          </p:cNvSpPr>
          <p:nvPr>
            <p:ph type="dt" sz="half" idx="10"/>
          </p:nvPr>
        </p:nvSpPr>
        <p:spPr>
          <a:xfrm>
            <a:off x="203200" y="6324600"/>
            <a:ext cx="3759200" cy="457200"/>
          </a:xfrm>
          <a:prstGeom prst="rect">
            <a:avLst/>
          </a:prstGeom>
          <a:ln/>
        </p:spPr>
        <p:txBody>
          <a:bodyPr/>
          <a:lstStyle>
            <a:lvl1pPr>
              <a:defRPr/>
            </a:lvl1pPr>
          </a:lstStyle>
          <a:p>
            <a:pPr>
              <a:defRPr/>
            </a:pPr>
            <a:endParaRPr lang="en-US" dirty="0"/>
          </a:p>
        </p:txBody>
      </p:sp>
      <p:sp>
        <p:nvSpPr>
          <p:cNvPr id="5" name="Rectangle 1038"/>
          <p:cNvSpPr>
            <a:spLocks noGrp="1" noChangeArrowheads="1"/>
          </p:cNvSpPr>
          <p:nvPr>
            <p:ph type="ftr" sz="quarter" idx="11"/>
          </p:nvPr>
        </p:nvSpPr>
        <p:spPr>
          <a:ln/>
        </p:spPr>
        <p:txBody>
          <a:bodyPr/>
          <a:lstStyle>
            <a:lvl1pPr>
              <a:defRPr/>
            </a:lvl1pPr>
          </a:lstStyle>
          <a:p>
            <a:pPr>
              <a:defRPr/>
            </a:pP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88AA8DA2-99D1-4607-A62B-1B547612533B}" type="slidenum">
              <a:rPr lang="en-US"/>
              <a:pPr>
                <a:defRPr/>
              </a:pPr>
              <a:t>‹#›</a:t>
            </a:fld>
            <a:endParaRPr lang="en-US" dirty="0"/>
          </a:p>
        </p:txBody>
      </p:sp>
      <p:sp>
        <p:nvSpPr>
          <p:cNvPr id="8" name="Line 1045"/>
          <p:cNvSpPr>
            <a:spLocks noChangeShapeType="1"/>
          </p:cNvSpPr>
          <p:nvPr userDrawn="1"/>
        </p:nvSpPr>
        <p:spPr bwMode="auto">
          <a:xfrm>
            <a:off x="10584" y="1219200"/>
            <a:ext cx="12192000" cy="0"/>
          </a:xfrm>
          <a:prstGeom prst="line">
            <a:avLst/>
          </a:prstGeom>
          <a:noFill/>
          <a:ln w="25400">
            <a:solidFill>
              <a:schemeClr val="tx2"/>
            </a:solidFill>
            <a:miter lim="800000"/>
            <a:headEnd/>
            <a:tailEnd/>
          </a:ln>
          <a:extLst>
            <a:ext uri="{909E8E84-426E-40DD-AFC4-6F175D3DCCD1}">
              <a14:hiddenFill xmlns:a14="http://schemas.microsoft.com/office/drawing/2010/main">
                <a:noFill/>
              </a14:hiddenFill>
            </a:ext>
          </a:extLst>
        </p:spPr>
        <p:txBody>
          <a:bodyPr wrap="none"/>
          <a:lstStyle/>
          <a:p>
            <a:endParaRPr lang="en-US" sz="1800"/>
          </a:p>
        </p:txBody>
      </p:sp>
      <p:sp>
        <p:nvSpPr>
          <p:cNvPr id="9" name="Rectangle 1036"/>
          <p:cNvSpPr>
            <a:spLocks noGrp="1" noChangeArrowheads="1"/>
          </p:cNvSpPr>
          <p:nvPr>
            <p:ph idx="1"/>
          </p:nvPr>
        </p:nvSpPr>
        <p:spPr bwMode="auto">
          <a:xfrm>
            <a:off x="711200" y="1524000"/>
            <a:ext cx="11074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538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oleObject" Target="../embeddings/oleObject1.bin"/><Relationship Id="rId5" Type="http://schemas.openxmlformats.org/officeDocument/2006/relationships/tags" Target="../tags/tag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1.bin"/><Relationship Id="rId5" Type="http://schemas.openxmlformats.org/officeDocument/2006/relationships/tags" Target="../tags/tag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3.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ags" Target="../tags/tag5.xml"/><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7.xml"/><Relationship Id="rId7"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ags" Target="../tags/tag6.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21.xml"/><Relationship Id="rId7" Type="http://schemas.openxmlformats.org/officeDocument/2006/relationships/oleObject" Target="../embeddings/oleObject1.bin"/><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ags" Target="../tags/tag7.xml"/><Relationship Id="rId5" Type="http://schemas.openxmlformats.org/officeDocument/2006/relationships/theme" Target="../theme/theme6.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1.emf"/><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oleObject" Target="../embeddings/oleObject1.bin"/><Relationship Id="rId5" Type="http://schemas.openxmlformats.org/officeDocument/2006/relationships/tags" Target="../tags/tag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469242510"/>
              </p:ex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547819446"/>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71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extLst>
              <p:ext uri="{D42A27DB-BD31-4B8C-83A1-F6EECF244321}">
                <p14:modId xmlns:p14="http://schemas.microsoft.com/office/powerpoint/2010/main" val="2575633383"/>
              </p:ex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    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48404238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3"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36680926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2803011976"/>
              </p:ex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41877764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3170781712"/>
              </p:ex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24008758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6"/>
            </p:custDataLst>
            <p:extLst>
              <p:ext uri="{D42A27DB-BD31-4B8C-83A1-F6EECF244321}">
                <p14:modId xmlns:p14="http://schemas.microsoft.com/office/powerpoint/2010/main" val="124894846"/>
              </p:ex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7" imgW="216" imgH="216" progId="TCLayout.ActiveDocument.1">
                  <p:embed/>
                </p:oleObj>
              </mc:Choice>
              <mc:Fallback>
                <p:oleObj name="think-cell Slide" r:id="rId7" imgW="216" imgH="216" progId="TCLayout.ActiveDocument.1">
                  <p:embed/>
                  <p:pic>
                    <p:nvPicPr>
                      <p:cNvPr id="0" name=""/>
                      <p:cNvPicPr/>
                      <p:nvPr/>
                    </p:nvPicPr>
                    <p:blipFill>
                      <a:blip r:embed="rId8"/>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235959018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5"/>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6" imgW="216" imgH="216" progId="TCLayout.ActiveDocument.1">
                  <p:embed/>
                </p:oleObj>
              </mc:Choice>
              <mc:Fallback>
                <p:oleObj name="think-cell Slide" r:id="rId6" imgW="216" imgH="216" progId="TCLayout.ActiveDocument.1">
                  <p:embed/>
                  <p:pic>
                    <p:nvPicPr>
                      <p:cNvPr id="7" name="Object 6" hidden="1"/>
                      <p:cNvPicPr/>
                      <p:nvPr/>
                    </p:nvPicPr>
                    <p:blipFill>
                      <a:blip r:embed="rId7"/>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solidFill>
                  <a:prstClr val="black"/>
                </a:solidFill>
              </a:rPr>
              <a:pPr/>
              <a:t>‹#›</a:t>
            </a:fld>
            <a:endParaRPr lang="en-US" dirty="0">
              <a:solidFill>
                <a:prstClr val="black"/>
              </a:solidFill>
            </a:endParaRPr>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1F497D">
                  <a:lumMod val="75000"/>
                </a:srgbClr>
              </a:buClr>
              <a:buSzPct val="100000"/>
              <a:buFont typeface="Wingdings" panose="05000000000000000000" pitchFamily="2" charset="2"/>
              <a:buNone/>
            </a:pPr>
            <a:endParaRPr lang="en-US" sz="3200" dirty="0">
              <a:solidFill>
                <a:prstClr val="black"/>
              </a:solidFill>
            </a:endParaRPr>
          </a:p>
        </p:txBody>
      </p:sp>
    </p:spTree>
    <p:extLst>
      <p:ext uri="{BB962C8B-B14F-4D97-AF65-F5344CB8AC3E}">
        <p14:creationId xmlns:p14="http://schemas.microsoft.com/office/powerpoint/2010/main" val="3670628664"/>
      </p:ext>
    </p:extLst>
  </p:cSld>
  <p:clrMap bg1="lt1" tx1="dk1" bg2="lt2" tx2="dk2" accent1="accent1" accent2="accent2" accent3="accent3" accent4="accent4" accent5="accent5" accent6="accent6" hlink="hlink" folHlink="folHlink"/>
  <p:sldLayoutIdLst>
    <p:sldLayoutId id="2147483705" r:id="rId1"/>
    <p:sldLayoutId id="2147483707" r:id="rId2"/>
    <p:sldLayoutId id="2147483708" r:id="rId3"/>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4"/>
            </p:custData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7" name="Object 6" hidden="1"/>
                      <p:cNvPicPr/>
                      <p:nvPr/>
                    </p:nvPicPr>
                    <p:blipFill>
                      <a:blip r:embed="rId6"/>
                      <a:stretch>
                        <a:fillRect/>
                      </a:stretch>
                    </p:blipFill>
                    <p:spPr>
                      <a:xfrm>
                        <a:off x="2119" y="1593"/>
                        <a:ext cx="2116" cy="1587"/>
                      </a:xfrm>
                      <a:prstGeom prst="rect">
                        <a:avLst/>
                      </a:prstGeom>
                    </p:spPr>
                  </p:pic>
                </p:oleObj>
              </mc:Fallback>
            </mc:AlternateContent>
          </a:graphicData>
        </a:graphic>
      </p:graphicFrame>
      <p:sp>
        <p:nvSpPr>
          <p:cNvPr id="2" name="Rectangle 1"/>
          <p:cNvSpPr/>
          <p:nvPr userDrawn="1"/>
        </p:nvSpPr>
        <p:spPr>
          <a:xfrm>
            <a:off x="0" y="0"/>
            <a:ext cx="12192000" cy="457200"/>
          </a:xfrm>
          <a:prstGeom prst="rect">
            <a:avLst/>
          </a:prstGeom>
          <a:solidFill>
            <a:srgbClr val="2A54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400" dirty="0"/>
              <a:t>     Pro Seniors, Inc. 							    			      www.ProSeniors.org</a:t>
            </a:r>
          </a:p>
        </p:txBody>
      </p:sp>
      <p:sp>
        <p:nvSpPr>
          <p:cNvPr id="5" name="Slide Number Placeholder 4"/>
          <p:cNvSpPr>
            <a:spLocks noGrp="1"/>
          </p:cNvSpPr>
          <p:nvPr>
            <p:ph type="sldNum" sz="quarter" idx="4"/>
          </p:nvPr>
        </p:nvSpPr>
        <p:spPr>
          <a:xfrm>
            <a:off x="9347200" y="6492880"/>
            <a:ext cx="2844800" cy="365125"/>
          </a:xfrm>
          <a:prstGeom prst="rect">
            <a:avLst/>
          </a:prstGeom>
        </p:spPr>
        <p:txBody>
          <a:bodyPr vert="horz" lIns="91440" tIns="45720" rIns="91440" bIns="45720" rtlCol="0" anchor="ctr"/>
          <a:lstStyle>
            <a:lvl1pPr algn="r">
              <a:defRPr sz="1400" b="1">
                <a:solidFill>
                  <a:schemeClr val="tx1"/>
                </a:solidFill>
              </a:defRPr>
            </a:lvl1pPr>
          </a:lstStyle>
          <a:p>
            <a:fld id="{612C9336-A718-4A9C-A61A-5379812194CD}" type="slidenum">
              <a:rPr lang="en-US" smtClean="0"/>
              <a:pPr/>
              <a:t>‹#›</a:t>
            </a:fld>
            <a:endParaRPr lang="en-US" dirty="0"/>
          </a:p>
        </p:txBody>
      </p:sp>
      <p:sp>
        <p:nvSpPr>
          <p:cNvPr id="10" name="Footer Placeholder 9"/>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Rectangle 3"/>
          <p:cNvSpPr txBox="1">
            <a:spLocks noChangeArrowheads="1"/>
          </p:cNvSpPr>
          <p:nvPr userDrawn="1"/>
        </p:nvSpPr>
        <p:spPr>
          <a:xfrm>
            <a:off x="711200" y="1524000"/>
            <a:ext cx="10871200" cy="4953000"/>
          </a:xfrm>
          <a:prstGeom prst="rect">
            <a:avLst/>
          </a:prstGeom>
        </p:spPr>
        <p:txBody>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971550" marR="0" indent="-514350" algn="l" defTabSz="914400" rtl="0" eaLnBrk="1" fontAlgn="auto" latinLnBrk="0" hangingPunct="1">
              <a:lnSpc>
                <a:spcPct val="90000"/>
              </a:lnSpc>
              <a:spcBef>
                <a:spcPct val="20000"/>
              </a:spcBef>
              <a:spcAft>
                <a:spcPts val="0"/>
              </a:spcAft>
              <a:buClrTx/>
              <a:buSzTx/>
              <a:buFont typeface="+mj-lt"/>
              <a:buAutoNum type="alphaLcParenR"/>
              <a:tabLst/>
              <a:defRPr sz="2800" kern="1200" baseline="0">
                <a:solidFill>
                  <a:schemeClr val="tx1"/>
                </a:solidFill>
                <a:latin typeface="+mn-lt"/>
                <a:ea typeface="+mn-ea"/>
                <a:cs typeface="+mn-cs"/>
              </a:defRPr>
            </a:lvl2pPr>
            <a:lvl3pPr marL="914400" marR="0" indent="0" algn="l" defTabSz="914400" rtl="0" eaLnBrk="1" fontAlgn="auto" latinLnBrk="0" hangingPunct="1">
              <a:lnSpc>
                <a:spcPct val="90000"/>
              </a:lnSpc>
              <a:spcBef>
                <a:spcPct val="20000"/>
              </a:spcBef>
              <a:spcAft>
                <a:spcPts val="0"/>
              </a:spcAft>
              <a:buClrTx/>
              <a:buSzTx/>
              <a:buFont typeface="+mj-lt"/>
              <a:buNone/>
              <a:tabLst/>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chemeClr val="tx2">
                  <a:lumMod val="75000"/>
                </a:schemeClr>
              </a:buClr>
              <a:buSzPct val="100000"/>
              <a:buFont typeface="Wingdings" panose="05000000000000000000" pitchFamily="2" charset="2"/>
              <a:buNone/>
            </a:pPr>
            <a:endParaRPr lang="en-US" sz="3200" dirty="0"/>
          </a:p>
        </p:txBody>
      </p:sp>
    </p:spTree>
    <p:extLst>
      <p:ext uri="{BB962C8B-B14F-4D97-AF65-F5344CB8AC3E}">
        <p14:creationId xmlns:p14="http://schemas.microsoft.com/office/powerpoint/2010/main" val="1909859322"/>
      </p:ext>
    </p:extLst>
  </p:cSld>
  <p:clrMap bg1="lt1" tx1="dk1" bg2="lt2" tx2="dk2" accent1="accent1" accent2="accent2" accent3="accent3" accent4="accent4" accent5="accent5" accent6="accent6" hlink="hlink" folHlink="folHlink"/>
  <p:sldLayoutIdLst>
    <p:sldLayoutId id="2147483710" r:id="rId1"/>
    <p:sldLayoutId id="2147483712"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2"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3"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4"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5"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6"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7"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8"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9"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0"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P spid="9" grpId="11" uiExpand="1" build="p" bldLvl="5">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0B798F"/>
                      </p:to>
                    </p:animClr>
                  </p:subTnLst>
                </p:cTn>
              </p:par>
            </p:tnLst>
          </p:tmpl>
        </p:tmplLst>
      </p:bldP>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9.xml"/></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0.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1.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3.xml"/></Relationships>
</file>

<file path=ppt/slides/_rels/slide10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4.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5.xml"/></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6.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7.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99.xml"/></Relationships>
</file>

<file path=ppt/slides/_rels/slide1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2.xml"/></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3.xml"/></Relationships>
</file>

<file path=ppt/slides/_rels/slide1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4.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5.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8.xml"/></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09.xml"/></Relationships>
</file>

<file path=ppt/slides/_rels/slide1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10.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111.xml"/></Relationships>
</file>

<file path=ppt/slides/_rels/slide1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hyperlink" Target="https://www.proseniors.org/legal-services/hrap/"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www.proseniors.org/"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3.xml"/></Relationships>
</file>

<file path=ppt/slides/_rels/slide7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5.xml"/></Relationships>
</file>

<file path=ppt/slides/_rels/slide7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69.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0.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1.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2.xml"/></Relationships>
</file>

<file path=ppt/slides/_rels/slide8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3.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4.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5.xml"/></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6.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7.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9.xml"/></Relationships>
</file>

<file path=ppt/slides/_rels/slide9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0.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1.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3.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4.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5.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6.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7.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1AC86-A91B-F51A-954B-26AEA110D7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41BDA1-4604-2E51-15B9-17BE9C89180E}"/>
              </a:ext>
            </a:extLst>
          </p:cNvPr>
          <p:cNvSpPr>
            <a:spLocks noGrp="1"/>
          </p:cNvSpPr>
          <p:nvPr>
            <p:ph type="ctrTitle"/>
          </p:nvPr>
        </p:nvSpPr>
        <p:spPr>
          <a:xfrm>
            <a:off x="2209800" y="1981200"/>
            <a:ext cx="7772400" cy="1828800"/>
          </a:xfrm>
        </p:spPr>
        <p:txBody>
          <a:bodyPr/>
          <a:lstStyle/>
          <a:p>
            <a:r>
              <a:rPr lang="en-US" sz="5400" dirty="0">
                <a:solidFill>
                  <a:srgbClr val="2A547F"/>
                </a:solidFill>
              </a:rPr>
              <a:t>Institutional Medicaid</a:t>
            </a:r>
            <a:br>
              <a:rPr lang="en-US" sz="5400" dirty="0">
                <a:solidFill>
                  <a:srgbClr val="2A547F"/>
                </a:solidFill>
              </a:rPr>
            </a:br>
            <a:r>
              <a:rPr lang="en-US" sz="5400" dirty="0">
                <a:solidFill>
                  <a:srgbClr val="2A547F"/>
                </a:solidFill>
              </a:rPr>
              <a:t>Financial Eligibility</a:t>
            </a:r>
            <a:br>
              <a:rPr lang="en-US" sz="5400" dirty="0">
                <a:solidFill>
                  <a:srgbClr val="2A547F"/>
                </a:solidFill>
              </a:rPr>
            </a:br>
            <a:r>
              <a:rPr lang="en-US" sz="5400" dirty="0">
                <a:solidFill>
                  <a:srgbClr val="2A547F"/>
                </a:solidFill>
              </a:rPr>
              <a:t>Part 1</a:t>
            </a:r>
          </a:p>
        </p:txBody>
      </p:sp>
      <p:sp>
        <p:nvSpPr>
          <p:cNvPr id="3" name="Subtitle 2">
            <a:extLst>
              <a:ext uri="{FF2B5EF4-FFF2-40B4-BE49-F238E27FC236}">
                <a16:creationId xmlns:a16="http://schemas.microsoft.com/office/drawing/2014/main" id="{BA675BB9-30E2-B268-FC22-2CA4E9A2D7FB}"/>
              </a:ext>
            </a:extLst>
          </p:cNvPr>
          <p:cNvSpPr>
            <a:spLocks noGrp="1"/>
          </p:cNvSpPr>
          <p:nvPr>
            <p:ph type="subTitle" idx="1"/>
          </p:nvPr>
        </p:nvSpPr>
        <p:spPr>
          <a:xfrm>
            <a:off x="1422400" y="4473702"/>
            <a:ext cx="9448800" cy="784098"/>
          </a:xfrm>
        </p:spPr>
        <p:txBody>
          <a:bodyPr/>
          <a:lstStyle/>
          <a:p>
            <a:r>
              <a:rPr lang="en-US" dirty="0">
                <a:solidFill>
                  <a:schemeClr val="tx1"/>
                </a:solidFill>
              </a:rPr>
              <a:t>March 8, 2024</a:t>
            </a:r>
          </a:p>
          <a:p>
            <a:endParaRPr lang="en-US" dirty="0"/>
          </a:p>
        </p:txBody>
      </p:sp>
      <p:sp>
        <p:nvSpPr>
          <p:cNvPr id="4" name="Footer Placeholder 6">
            <a:extLst>
              <a:ext uri="{FF2B5EF4-FFF2-40B4-BE49-F238E27FC236}">
                <a16:creationId xmlns:a16="http://schemas.microsoft.com/office/drawing/2014/main" id="{A85E4F64-8465-B6C0-1D81-170B26EBD05D}"/>
              </a:ext>
            </a:extLst>
          </p:cNvPr>
          <p:cNvSpPr>
            <a:spLocks noGrp="1"/>
          </p:cNvSpPr>
          <p:nvPr>
            <p:ph type="ftr" sz="quarter" idx="3"/>
          </p:nvPr>
        </p:nvSpPr>
        <p:spPr>
          <a:xfrm>
            <a:off x="4648200" y="639229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chemeClr val="bg1">
                    <a:lumMod val="50000"/>
                  </a:schemeClr>
                </a:solidFill>
              </a:rPr>
              <a:t>© March, 2024 by Pro Seniors, Inc.</a:t>
            </a:r>
          </a:p>
        </p:txBody>
      </p:sp>
      <p:pic>
        <p:nvPicPr>
          <p:cNvPr id="7" name="Picture 6">
            <a:extLst>
              <a:ext uri="{FF2B5EF4-FFF2-40B4-BE49-F238E27FC236}">
                <a16:creationId xmlns:a16="http://schemas.microsoft.com/office/drawing/2014/main" id="{7DC84A78-ECFF-3EC1-1F69-A661FCE856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148" y="5042798"/>
            <a:ext cx="1523651" cy="1287948"/>
          </a:xfrm>
          <a:prstGeom prst="rect">
            <a:avLst/>
          </a:prstGeom>
        </p:spPr>
      </p:pic>
      <p:pic>
        <p:nvPicPr>
          <p:cNvPr id="8" name="Picture 7">
            <a:extLst>
              <a:ext uri="{FF2B5EF4-FFF2-40B4-BE49-F238E27FC236}">
                <a16:creationId xmlns:a16="http://schemas.microsoft.com/office/drawing/2014/main" id="{C94ADD68-17B8-1E46-4DA3-F94DA7385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2766" y="5514676"/>
            <a:ext cx="1894704" cy="779814"/>
          </a:xfrm>
          <a:prstGeom prst="rect">
            <a:avLst/>
          </a:prstGeom>
        </p:spPr>
      </p:pic>
      <p:pic>
        <p:nvPicPr>
          <p:cNvPr id="6" name="Picture 5">
            <a:extLst>
              <a:ext uri="{FF2B5EF4-FFF2-40B4-BE49-F238E27FC236}">
                <a16:creationId xmlns:a16="http://schemas.microsoft.com/office/drawing/2014/main" id="{52F6FEBB-2D7C-5410-EA78-20DC25635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9400" y="5587898"/>
            <a:ext cx="3073719" cy="733502"/>
          </a:xfrm>
          <a:prstGeom prst="rect">
            <a:avLst/>
          </a:prstGeom>
        </p:spPr>
      </p:pic>
      <p:pic>
        <p:nvPicPr>
          <p:cNvPr id="9" name="Picture 8">
            <a:extLst>
              <a:ext uri="{FF2B5EF4-FFF2-40B4-BE49-F238E27FC236}">
                <a16:creationId xmlns:a16="http://schemas.microsoft.com/office/drawing/2014/main" id="{8CBADF81-AAF8-EE80-F346-74FC60ACD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201" y="4693908"/>
            <a:ext cx="1300828" cy="1451718"/>
          </a:xfrm>
          <a:prstGeom prst="rect">
            <a:avLst/>
          </a:prstGeom>
        </p:spPr>
      </p:pic>
      <p:pic>
        <p:nvPicPr>
          <p:cNvPr id="10" name="Picture 9">
            <a:extLst>
              <a:ext uri="{FF2B5EF4-FFF2-40B4-BE49-F238E27FC236}">
                <a16:creationId xmlns:a16="http://schemas.microsoft.com/office/drawing/2014/main" id="{5B8E1DD3-EC52-B5B6-CEFA-E0BA811D1A10}"/>
              </a:ext>
            </a:extLst>
          </p:cNvPr>
          <p:cNvPicPr>
            <a:picLocks noChangeAspect="1"/>
          </p:cNvPicPr>
          <p:nvPr/>
        </p:nvPicPr>
        <p:blipFill>
          <a:blip r:embed="rId7"/>
          <a:stretch>
            <a:fillRect/>
          </a:stretch>
        </p:blipFill>
        <p:spPr>
          <a:xfrm>
            <a:off x="631603" y="1164830"/>
            <a:ext cx="1632740" cy="1632740"/>
          </a:xfrm>
          <a:prstGeom prst="rect">
            <a:avLst/>
          </a:prstGeom>
        </p:spPr>
      </p:pic>
    </p:spTree>
    <p:extLst>
      <p:ext uri="{BB962C8B-B14F-4D97-AF65-F5344CB8AC3E}">
        <p14:creationId xmlns:p14="http://schemas.microsoft.com/office/powerpoint/2010/main" val="691294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Terminology</a:t>
            </a:r>
          </a:p>
        </p:txBody>
      </p:sp>
      <p:sp>
        <p:nvSpPr>
          <p:cNvPr id="3" name="Slide Number Placeholder 2"/>
          <p:cNvSpPr>
            <a:spLocks noGrp="1"/>
          </p:cNvSpPr>
          <p:nvPr>
            <p:ph type="sldNum" sz="quarter" idx="4"/>
          </p:nvPr>
        </p:nvSpPr>
        <p:spPr/>
        <p:txBody>
          <a:bodyPr/>
          <a:lstStyle/>
          <a:p>
            <a:fld id="{612C9336-A718-4A9C-A61A-5379812194CD}" type="slidenum">
              <a:rPr lang="en-US" smtClean="0"/>
              <a:t>10</a:t>
            </a:fld>
            <a:endParaRPr lang="en-US"/>
          </a:p>
        </p:txBody>
      </p:sp>
      <p:sp>
        <p:nvSpPr>
          <p:cNvPr id="4" name="Rectangle 3"/>
          <p:cNvSpPr txBox="1">
            <a:spLocks noChangeArrowheads="1"/>
          </p:cNvSpPr>
          <p:nvPr/>
        </p:nvSpPr>
        <p:spPr>
          <a:xfrm>
            <a:off x="685800" y="1447800"/>
            <a:ext cx="108204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 </a:t>
            </a:r>
            <a:r>
              <a:rPr lang="en-US" b="1" dirty="0">
                <a:solidFill>
                  <a:schemeClr val="accent2">
                    <a:lumMod val="75000"/>
                  </a:schemeClr>
                </a:solidFill>
              </a:rPr>
              <a:t>Medicaid Applicant </a:t>
            </a:r>
            <a:r>
              <a:rPr lang="en-US" dirty="0"/>
              <a:t>– </a:t>
            </a:r>
            <a:br>
              <a:rPr lang="en-US" dirty="0"/>
            </a:br>
            <a:r>
              <a:rPr lang="en-US" dirty="0"/>
              <a:t> is the person applying for Medicaid.  </a:t>
            </a:r>
          </a:p>
          <a:p>
            <a:pPr>
              <a:lnSpc>
                <a:spcPct val="90000"/>
              </a:lnSpc>
              <a:spcAft>
                <a:spcPts val="3000"/>
              </a:spcAft>
            </a:pPr>
            <a:r>
              <a:rPr lang="en-US" dirty="0"/>
              <a:t> </a:t>
            </a:r>
            <a:r>
              <a:rPr lang="en-US" b="1" dirty="0">
                <a:solidFill>
                  <a:schemeClr val="accent2">
                    <a:lumMod val="75000"/>
                  </a:schemeClr>
                </a:solidFill>
              </a:rPr>
              <a:t>IS </a:t>
            </a:r>
            <a:r>
              <a:rPr lang="en-US" dirty="0"/>
              <a:t>– </a:t>
            </a:r>
            <a:br>
              <a:rPr lang="en-US" dirty="0"/>
            </a:br>
            <a:r>
              <a:rPr lang="en-US" dirty="0"/>
              <a:t> is the Institutionalized Spouse of a married couple.  </a:t>
            </a:r>
          </a:p>
          <a:p>
            <a:pPr>
              <a:lnSpc>
                <a:spcPct val="90000"/>
              </a:lnSpc>
              <a:spcAft>
                <a:spcPts val="3000"/>
              </a:spcAft>
            </a:pPr>
            <a:r>
              <a:rPr lang="en-US" dirty="0"/>
              <a:t> </a:t>
            </a:r>
            <a:r>
              <a:rPr lang="en-US" b="1" dirty="0">
                <a:solidFill>
                  <a:schemeClr val="accent2">
                    <a:lumMod val="75000"/>
                  </a:schemeClr>
                </a:solidFill>
              </a:rPr>
              <a:t>CS </a:t>
            </a:r>
            <a:r>
              <a:rPr lang="en-US" dirty="0"/>
              <a:t>– </a:t>
            </a:r>
            <a:br>
              <a:rPr lang="en-US" dirty="0"/>
            </a:br>
            <a:r>
              <a:rPr lang="en-US" dirty="0"/>
              <a:t> is the Community Spouse of a married couple. </a:t>
            </a:r>
          </a:p>
        </p:txBody>
      </p:sp>
    </p:spTree>
    <p:extLst>
      <p:ext uri="{BB962C8B-B14F-4D97-AF65-F5344CB8AC3E}">
        <p14:creationId xmlns:p14="http://schemas.microsoft.com/office/powerpoint/2010/main" val="131460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766033546"/>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44420" y="1952650"/>
            <a:ext cx="1050938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100</a:t>
            </a:fld>
            <a:endParaRPr lang="en-US"/>
          </a:p>
        </p:txBody>
      </p:sp>
      <p:sp>
        <p:nvSpPr>
          <p:cNvPr id="26" name="Rectangle 25"/>
          <p:cNvSpPr/>
          <p:nvPr/>
        </p:nvSpPr>
        <p:spPr>
          <a:xfrm>
            <a:off x="10668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560320"/>
            <a:ext cx="10515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18"/>
            </a:pPr>
            <a:r>
              <a:rPr lang="en-US" dirty="0"/>
              <a:t>The home equity limit does not apply to an IS if any of the following persons are lawfully residing in the home: OAC 5160:1-6-02.1 (D)</a:t>
            </a:r>
          </a:p>
          <a:p>
            <a:pPr lvl="2">
              <a:lnSpc>
                <a:spcPct val="90000"/>
              </a:lnSpc>
              <a:spcAft>
                <a:spcPts val="1000"/>
              </a:spcAft>
              <a:buFont typeface="Arial" panose="020B0604020202020204" pitchFamily="34" charset="0"/>
              <a:buChar char="•"/>
            </a:pPr>
            <a:r>
              <a:rPr lang="en-US" sz="2800" dirty="0"/>
              <a:t>The CS</a:t>
            </a:r>
          </a:p>
          <a:p>
            <a:pPr lvl="2">
              <a:lnSpc>
                <a:spcPct val="90000"/>
              </a:lnSpc>
              <a:spcAft>
                <a:spcPts val="1000"/>
              </a:spcAft>
              <a:buFont typeface="Arial" panose="020B0604020202020204" pitchFamily="34" charset="0"/>
              <a:buChar char="•"/>
            </a:pPr>
            <a:r>
              <a:rPr lang="en-US" sz="2800" dirty="0"/>
              <a:t>The IS’s child who is</a:t>
            </a:r>
          </a:p>
          <a:p>
            <a:pPr lvl="3">
              <a:lnSpc>
                <a:spcPct val="90000"/>
              </a:lnSpc>
              <a:spcAft>
                <a:spcPts val="10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Under age 21 or</a:t>
            </a:r>
          </a:p>
          <a:p>
            <a:pPr lvl="3">
              <a:lnSpc>
                <a:spcPct val="90000"/>
              </a:lnSpc>
              <a:spcAft>
                <a:spcPts val="10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Blind or disabled</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96960" y="813521"/>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9199" y="80656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a:off x="9851916" y="922920"/>
            <a:ext cx="233947" cy="398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29403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548956905"/>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38200" y="1930552"/>
            <a:ext cx="105156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101</a:t>
            </a:fld>
            <a:endParaRPr lang="en-US"/>
          </a:p>
        </p:txBody>
      </p:sp>
      <p:sp>
        <p:nvSpPr>
          <p:cNvPr id="26" name="Rectangle 25"/>
          <p:cNvSpPr/>
          <p:nvPr/>
        </p:nvSpPr>
        <p:spPr>
          <a:xfrm>
            <a:off x="1066800" y="679000"/>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538222"/>
            <a:ext cx="10515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5160:1-6-02.1:</a:t>
            </a:r>
          </a:p>
          <a:p>
            <a:pPr lvl="1">
              <a:buFont typeface="+mj-lt"/>
              <a:buAutoNum type="alphaLcParenR" startAt="19"/>
            </a:pPr>
            <a:r>
              <a:rPr lang="en-US" dirty="0"/>
              <a:t>The IS will not be subject to a denial of benefits resulting from home equity in excess of the home equity limit if the denial will result in an undue hardship that would deprive the IS of:</a:t>
            </a:r>
          </a:p>
          <a:p>
            <a:pPr lvl="2">
              <a:buFont typeface="Arial" panose="020B0604020202020204" pitchFamily="34" charset="0"/>
              <a:buChar char="•"/>
            </a:pPr>
            <a:r>
              <a:rPr lang="en-US" dirty="0"/>
              <a:t>Medical care such that the individual's health or life would be endangered, or</a:t>
            </a:r>
          </a:p>
          <a:p>
            <a:pPr lvl="2">
              <a:buFont typeface="Arial" panose="020B0604020202020204" pitchFamily="34" charset="0"/>
              <a:buChar char="•"/>
            </a:pPr>
            <a:r>
              <a:rPr lang="en-US" dirty="0"/>
              <a:t>Food, clothing, shelter, or other necessities of life.</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85863" y="813521"/>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09383" y="80656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a:off x="9842100" y="922920"/>
            <a:ext cx="243763" cy="398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21492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21016580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02432" y="1724866"/>
            <a:ext cx="10551367"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102</a:t>
            </a:fld>
            <a:endParaRPr lang="en-US"/>
          </a:p>
        </p:txBody>
      </p:sp>
      <p:sp>
        <p:nvSpPr>
          <p:cNvPr id="26" name="Rectangle 25"/>
          <p:cNvSpPr/>
          <p:nvPr/>
        </p:nvSpPr>
        <p:spPr>
          <a:xfrm>
            <a:off x="1014130" y="538234"/>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298324"/>
            <a:ext cx="10515600" cy="4483481"/>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Summary of Exemptions</a:t>
            </a:r>
            <a:r>
              <a:rPr lang="en-US" dirty="0"/>
              <a:t>:</a:t>
            </a:r>
          </a:p>
          <a:p>
            <a:pPr lvl="1">
              <a:lnSpc>
                <a:spcPct val="90000"/>
              </a:lnSpc>
              <a:spcAft>
                <a:spcPts val="1000"/>
              </a:spcAft>
            </a:pPr>
            <a:r>
              <a:rPr lang="en-US" dirty="0"/>
              <a:t>The home is exempt if</a:t>
            </a:r>
          </a:p>
          <a:p>
            <a:pPr lvl="2">
              <a:lnSpc>
                <a:spcPct val="90000"/>
              </a:lnSpc>
              <a:spcAft>
                <a:spcPts val="1000"/>
              </a:spcAft>
              <a:buFont typeface="Wingdings" panose="05000000000000000000" pitchFamily="2" charset="2"/>
              <a:buChar char="q"/>
            </a:pPr>
            <a:r>
              <a:rPr lang="en-US" dirty="0">
                <a:latin typeface="Arial" panose="020B0604020202020204" pitchFamily="34" charset="0"/>
                <a:cs typeface="Arial" panose="020B0604020202020204" pitchFamily="34" charset="0"/>
              </a:rPr>
              <a:t>The IS intends to return home and has not established a permanent residence elsewhere; or</a:t>
            </a:r>
          </a:p>
          <a:p>
            <a:pPr lvl="2">
              <a:lnSpc>
                <a:spcPct val="90000"/>
              </a:lnSpc>
              <a:spcAft>
                <a:spcPts val="1000"/>
              </a:spcAft>
              <a:buFont typeface="Wingdings" panose="05000000000000000000" pitchFamily="2" charset="2"/>
              <a:buChar char="q"/>
            </a:pPr>
            <a:r>
              <a:rPr lang="en-US" dirty="0">
                <a:latin typeface="Arial" panose="020B0604020202020204" pitchFamily="34" charset="0"/>
                <a:cs typeface="Arial" panose="020B0604020202020204" pitchFamily="34" charset="0"/>
              </a:rPr>
              <a:t>IS does not intend to return home but</a:t>
            </a:r>
          </a:p>
          <a:p>
            <a:pPr marL="1485900" lvl="3" indent="-342900">
              <a:lnSpc>
                <a:spcPct val="90000"/>
              </a:lnSpc>
              <a:spcBef>
                <a:spcPts val="0"/>
              </a:spcBef>
              <a:spcAft>
                <a:spcPts val="1000"/>
              </a:spcAft>
            </a:pPr>
            <a:r>
              <a:rPr lang="en-US" sz="2400" dirty="0"/>
              <a:t>Spouse or dependent relative lives there, or</a:t>
            </a:r>
          </a:p>
          <a:p>
            <a:pPr marL="1485900" lvl="3" indent="-342900">
              <a:lnSpc>
                <a:spcPct val="90000"/>
              </a:lnSpc>
              <a:spcBef>
                <a:spcPts val="0"/>
              </a:spcBef>
              <a:spcAft>
                <a:spcPts val="1000"/>
              </a:spcAft>
            </a:pPr>
            <a:r>
              <a:rPr lang="en-US" sz="2400" dirty="0"/>
              <a:t>Co-owner lives there and undue hardship applies, or</a:t>
            </a:r>
          </a:p>
          <a:p>
            <a:pPr marL="1485900" lvl="3" indent="-342900">
              <a:lnSpc>
                <a:spcPct val="90000"/>
              </a:lnSpc>
              <a:spcBef>
                <a:spcPts val="0"/>
              </a:spcBef>
              <a:spcAft>
                <a:spcPts val="1000"/>
              </a:spcAft>
            </a:pPr>
            <a:r>
              <a:rPr lang="en-US" sz="2400" dirty="0"/>
              <a:t>IS left because of domestic abuse, or</a:t>
            </a:r>
          </a:p>
          <a:p>
            <a:pPr marL="1485900" lvl="3" indent="-342900">
              <a:lnSpc>
                <a:spcPct val="90000"/>
              </a:lnSpc>
              <a:spcBef>
                <a:spcPts val="0"/>
              </a:spcBef>
              <a:spcAft>
                <a:spcPts val="1000"/>
              </a:spcAft>
            </a:pPr>
            <a:r>
              <a:rPr lang="en-US" sz="2400" dirty="0"/>
              <a:t>The property is essential for self-support</a:t>
            </a:r>
          </a:p>
          <a:p>
            <a:pPr lvl="2">
              <a:lnSpc>
                <a:spcPct val="90000"/>
              </a:lnSpc>
              <a:spcAft>
                <a:spcPts val="1000"/>
              </a:spcAft>
              <a:buFont typeface="Arial" panose="020B0604020202020204" pitchFamily="34" charset="0"/>
              <a:buChar char="•"/>
            </a:pPr>
            <a:endParaRPr lang="en-US"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4" y="81054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7625" y="818168"/>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flipV="1">
            <a:off x="9850342" y="926900"/>
            <a:ext cx="235521" cy="7622"/>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105329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xEl>
                                              <p:pRg st="6" end="6"/>
                                            </p:txEl>
                                          </p:spTgt>
                                        </p:tgtEl>
                                        <p:attrNameLst>
                                          <p:attrName>style.visibility</p:attrName>
                                        </p:attrNameLst>
                                      </p:cBhvr>
                                      <p:to>
                                        <p:strVal val="visible"/>
                                      </p:to>
                                    </p:set>
                                    <p:animEffect transition="in" filter="fade">
                                      <p:cBhvr>
                                        <p:cTn id="42" dur="500"/>
                                        <p:tgtEl>
                                          <p:spTgt spid="27">
                                            <p:txEl>
                                              <p:pRg st="6" end="6"/>
                                            </p:txEl>
                                          </p:spTgt>
                                        </p:tgtEl>
                                      </p:cBhvr>
                                    </p:animEffect>
                                  </p:childTnLst>
                                  <p:subTnLst>
                                    <p:animClr clrSpc="rgb" dir="cw">
                                      <p:cBhvr override="childStyle">
                                        <p:cTn dur="1" fill="hold" display="0" masterRel="nextClick" afterEffect="1"/>
                                        <p:tgtEl>
                                          <p:spTgt spid="27">
                                            <p:txEl>
                                              <p:pRg st="6" end="6"/>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xEl>
                                              <p:pRg st="7" end="7"/>
                                            </p:txEl>
                                          </p:spTgt>
                                        </p:tgtEl>
                                        <p:attrNameLst>
                                          <p:attrName>style.visibility</p:attrName>
                                        </p:attrNameLst>
                                      </p:cBhvr>
                                      <p:to>
                                        <p:strVal val="visible"/>
                                      </p:to>
                                    </p:set>
                                    <p:animEffect transition="in" filter="fade">
                                      <p:cBhvr>
                                        <p:cTn id="47" dur="500"/>
                                        <p:tgtEl>
                                          <p:spTgt spid="27">
                                            <p:txEl>
                                              <p:pRg st="7" end="7"/>
                                            </p:txEl>
                                          </p:spTgt>
                                        </p:tgtEl>
                                      </p:cBhvr>
                                    </p:animEffect>
                                  </p:childTnLst>
                                  <p:subTnLst>
                                    <p:animClr clrSpc="rgb" dir="cw">
                                      <p:cBhvr override="childStyle">
                                        <p:cTn dur="1" fill="hold" display="0" masterRel="nextClick" afterEffect="1"/>
                                        <p:tgtEl>
                                          <p:spTgt spid="27">
                                            <p:txEl>
                                              <p:pRg st="7" end="7"/>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129095850"/>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609600" y="1952650"/>
            <a:ext cx="108966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103</a:t>
            </a:fld>
            <a:endParaRPr lang="en-US" dirty="0"/>
          </a:p>
        </p:txBody>
      </p:sp>
      <p:sp>
        <p:nvSpPr>
          <p:cNvPr id="26" name="Rectangle 25"/>
          <p:cNvSpPr/>
          <p:nvPr/>
        </p:nvSpPr>
        <p:spPr>
          <a:xfrm>
            <a:off x="914400" y="649163"/>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609600" y="2560320"/>
            <a:ext cx="10896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dirty="0"/>
              <a:t>6) The Home – OAC 5160:1-6-02.1:</a:t>
            </a:r>
          </a:p>
          <a:p>
            <a:pPr marL="0" indent="0">
              <a:lnSpc>
                <a:spcPct val="90000"/>
              </a:lnSpc>
              <a:spcAft>
                <a:spcPts val="1000"/>
              </a:spcAft>
              <a:buNone/>
            </a:pPr>
            <a:r>
              <a:rPr lang="en-US" dirty="0"/>
              <a:t>Property No Longer the Principal Place of Residence and No Exception Applies  or other Real Property–</a:t>
            </a:r>
          </a:p>
          <a:p>
            <a:pPr marL="0" indent="0">
              <a:lnSpc>
                <a:spcPct val="90000"/>
              </a:lnSpc>
              <a:spcAft>
                <a:spcPts val="1000"/>
              </a:spcAft>
              <a:buNone/>
            </a:pPr>
            <a:br>
              <a:rPr lang="en-US" dirty="0"/>
            </a:br>
            <a:r>
              <a:rPr lang="en-US" dirty="0"/>
              <a:t>Real Property </a:t>
            </a:r>
            <a:r>
              <a:rPr lang="en-US" b="1" dirty="0"/>
              <a:t>is</a:t>
            </a:r>
            <a:r>
              <a:rPr lang="en-US" dirty="0"/>
              <a:t> excluded so long as the individual lists the property for sale at an amount equal to the fair market value determined by the county auditor, where available, or any other knowledgeable source. OAC 5160:1-3-05.1(C)(6).</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208650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38200" y="1930552"/>
            <a:ext cx="10246567"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defRPr/>
            </a:pPr>
            <a:endParaRPr lang="en-US" sz="1200" dirty="0">
              <a:solidFill>
                <a:srgbClr val="1F497D"/>
              </a:solidFill>
              <a:latin typeface="Calibri"/>
            </a:endParaRPr>
          </a:p>
        </p:txBody>
      </p:sp>
      <p:sp>
        <p:nvSpPr>
          <p:cNvPr id="25" name="Slide Number Placeholder 24"/>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104</a:t>
            </a:fld>
            <a:endParaRPr lang="en-US" dirty="0">
              <a:solidFill>
                <a:prstClr val="black">
                  <a:tint val="75000"/>
                </a:prstClr>
              </a:solidFill>
              <a:latin typeface="Calibri"/>
            </a:endParaRPr>
          </a:p>
        </p:txBody>
      </p:sp>
      <p:sp>
        <p:nvSpPr>
          <p:cNvPr id="26" name="Rectangle 25"/>
          <p:cNvSpPr/>
          <p:nvPr/>
        </p:nvSpPr>
        <p:spPr>
          <a:xfrm>
            <a:off x="1066800" y="628294"/>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a:rPr>
              <a:t>3. </a:t>
            </a:r>
            <a:br>
              <a:rPr lang="en-US" sz="1400" b="1" dirty="0">
                <a:solidFill>
                  <a:prstClr val="white"/>
                </a:solidFill>
                <a:latin typeface="Calibri"/>
              </a:rPr>
            </a:br>
            <a:r>
              <a:rPr lang="en-US" sz="1400" b="1" dirty="0">
                <a:solidFill>
                  <a:prstClr val="white"/>
                </a:solidFill>
                <a:latin typeface="Calibri"/>
              </a:rPr>
              <a:t>Determine Excluded Resources</a:t>
            </a:r>
            <a:br>
              <a:rPr lang="en-US" sz="1400" b="1" dirty="0">
                <a:solidFill>
                  <a:prstClr val="white"/>
                </a:solidFill>
                <a:latin typeface="Calibri"/>
              </a:rPr>
            </a:br>
            <a:endParaRPr lang="en-US" sz="1400" b="1" dirty="0">
              <a:solidFill>
                <a:prstClr val="white"/>
              </a:solidFill>
              <a:latin typeface="Calibri"/>
            </a:endParaRPr>
          </a:p>
        </p:txBody>
      </p:sp>
      <p:sp>
        <p:nvSpPr>
          <p:cNvPr id="27" name="Rectangle 3"/>
          <p:cNvSpPr txBox="1">
            <a:spLocks noChangeArrowheads="1"/>
          </p:cNvSpPr>
          <p:nvPr/>
        </p:nvSpPr>
        <p:spPr>
          <a:xfrm>
            <a:off x="838200" y="2560320"/>
            <a:ext cx="102870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defRPr/>
            </a:pPr>
            <a:r>
              <a:rPr lang="en-US" dirty="0">
                <a:solidFill>
                  <a:prstClr val="black"/>
                </a:solidFill>
              </a:rPr>
              <a:t>7) Real Property pending sale – OAC 5160:1-3-05.1:</a:t>
            </a:r>
            <a:endParaRPr lang="en-US" dirty="0">
              <a:solidFill>
                <a:prstClr val="black"/>
              </a:solidFill>
              <a:latin typeface="Calibri"/>
            </a:endParaRPr>
          </a:p>
          <a:p>
            <a:pPr marL="0" indent="0">
              <a:lnSpc>
                <a:spcPct val="90000"/>
              </a:lnSpc>
              <a:spcAft>
                <a:spcPts val="1000"/>
              </a:spcAft>
              <a:buNone/>
              <a:defRPr/>
            </a:pPr>
            <a:r>
              <a:rPr lang="en-US" dirty="0">
                <a:solidFill>
                  <a:prstClr val="black"/>
                </a:solidFill>
                <a:latin typeface="Calibri"/>
              </a:rPr>
              <a:t>To show that the individual has listed the property for sale for fair market value, the individual must provide documentation that establishes one of the following:</a:t>
            </a:r>
          </a:p>
          <a:p>
            <a:pPr>
              <a:lnSpc>
                <a:spcPct val="90000"/>
              </a:lnSpc>
              <a:spcAft>
                <a:spcPts val="1000"/>
              </a:spcAft>
              <a:buFont typeface="+mj-lt"/>
              <a:buAutoNum type="alphaLcParenR"/>
              <a:defRPr/>
            </a:pPr>
            <a:r>
              <a:rPr lang="en-US" dirty="0">
                <a:solidFill>
                  <a:prstClr val="black"/>
                </a:solidFill>
                <a:latin typeface="Calibri"/>
              </a:rPr>
              <a:t>Documentation from two different knowledgeable sources that that the property has not sold due to an attribute of the property or market or both.</a:t>
            </a:r>
          </a:p>
          <a:p>
            <a:pPr marL="0" indent="0">
              <a:lnSpc>
                <a:spcPct val="90000"/>
              </a:lnSpc>
              <a:spcAft>
                <a:spcPts val="1000"/>
              </a:spcAft>
              <a:buNone/>
              <a:defRPr/>
            </a:pPr>
            <a:r>
              <a:rPr lang="en-US" dirty="0">
                <a:solidFill>
                  <a:prstClr val="black"/>
                </a:solidFill>
                <a:latin typeface="Calibri"/>
              </a:rPr>
              <a:t> </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Tree>
    <p:custDataLst>
      <p:tags r:id="rId1"/>
    </p:custDataLst>
    <p:extLst>
      <p:ext uri="{BB962C8B-B14F-4D97-AF65-F5344CB8AC3E}">
        <p14:creationId xmlns:p14="http://schemas.microsoft.com/office/powerpoint/2010/main" val="76899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62000" y="1930552"/>
            <a:ext cx="105156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defRPr/>
            </a:pPr>
            <a:endParaRPr lang="en-US" sz="1200" dirty="0">
              <a:solidFill>
                <a:srgbClr val="1F497D"/>
              </a:solidFill>
              <a:latin typeface="Calibri"/>
            </a:endParaRPr>
          </a:p>
        </p:txBody>
      </p:sp>
      <p:sp>
        <p:nvSpPr>
          <p:cNvPr id="25" name="Slide Number Placeholder 24"/>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105</a:t>
            </a:fld>
            <a:endParaRPr lang="en-US" dirty="0">
              <a:solidFill>
                <a:prstClr val="black">
                  <a:tint val="75000"/>
                </a:prstClr>
              </a:solidFill>
              <a:latin typeface="Calibri"/>
            </a:endParaRPr>
          </a:p>
        </p:txBody>
      </p:sp>
      <p:sp>
        <p:nvSpPr>
          <p:cNvPr id="26" name="Rectangle 25"/>
          <p:cNvSpPr/>
          <p:nvPr/>
        </p:nvSpPr>
        <p:spPr>
          <a:xfrm>
            <a:off x="11781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a:rPr>
              <a:t>3. </a:t>
            </a:r>
            <a:br>
              <a:rPr lang="en-US" sz="1400" b="1" dirty="0">
                <a:solidFill>
                  <a:prstClr val="white"/>
                </a:solidFill>
                <a:latin typeface="Calibri"/>
              </a:rPr>
            </a:br>
            <a:r>
              <a:rPr lang="en-US" sz="1400" b="1" dirty="0">
                <a:solidFill>
                  <a:prstClr val="white"/>
                </a:solidFill>
                <a:latin typeface="Calibri"/>
              </a:rPr>
              <a:t>Determine Excluded Resources</a:t>
            </a:r>
            <a:br>
              <a:rPr lang="en-US" sz="1400" b="1" dirty="0">
                <a:solidFill>
                  <a:prstClr val="white"/>
                </a:solidFill>
                <a:latin typeface="Calibri"/>
              </a:rPr>
            </a:br>
            <a:endParaRPr lang="en-US" sz="1400" b="1" dirty="0">
              <a:solidFill>
                <a:prstClr val="white"/>
              </a:solidFill>
              <a:latin typeface="Calibri"/>
            </a:endParaRPr>
          </a:p>
        </p:txBody>
      </p:sp>
      <p:sp>
        <p:nvSpPr>
          <p:cNvPr id="27" name="Rectangle 3"/>
          <p:cNvSpPr txBox="1">
            <a:spLocks noChangeArrowheads="1"/>
          </p:cNvSpPr>
          <p:nvPr/>
        </p:nvSpPr>
        <p:spPr>
          <a:xfrm>
            <a:off x="762000" y="2560320"/>
            <a:ext cx="10515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defRPr/>
            </a:pPr>
            <a:r>
              <a:rPr lang="en-US" sz="2800" dirty="0">
                <a:solidFill>
                  <a:prstClr val="black"/>
                </a:solidFill>
              </a:rPr>
              <a:t>7) Real Property pending sale – OAC 5160:1-3-05.1(C)(6):</a:t>
            </a:r>
            <a:endParaRPr lang="en-US" sz="2800" dirty="0">
              <a:solidFill>
                <a:prstClr val="black"/>
              </a:solidFill>
              <a:latin typeface="Calibri"/>
            </a:endParaRPr>
          </a:p>
          <a:p>
            <a:pPr>
              <a:lnSpc>
                <a:spcPct val="90000"/>
              </a:lnSpc>
              <a:spcAft>
                <a:spcPts val="1000"/>
              </a:spcAft>
              <a:buFont typeface="+mj-lt"/>
              <a:buAutoNum type="romanLcPeriod"/>
              <a:defRPr/>
            </a:pPr>
            <a:r>
              <a:rPr lang="en-US" sz="2800" dirty="0">
                <a:solidFill>
                  <a:prstClr val="black"/>
                </a:solidFill>
                <a:latin typeface="Calibri"/>
              </a:rPr>
              <a:t>Knowledgeable sources for real property includes: </a:t>
            </a:r>
            <a:r>
              <a:rPr lang="en-US" sz="2800" dirty="0">
                <a:solidFill>
                  <a:prstClr val="black"/>
                </a:solidFill>
              </a:rPr>
              <a:t>county auditors, real estate brokers, real estate agents, real estate appraisers, United States department of agriculture (USDA) rural development service center offices, USDA farm service agency service center offices, banks, savings and loan associations, mortgage companies and similar lending institutions, and the county extension service offices.</a:t>
            </a:r>
            <a:endParaRPr lang="en-US" sz="2800" dirty="0">
              <a:solidFill>
                <a:prstClr val="black"/>
              </a:solidFill>
              <a:latin typeface="Calibri"/>
            </a:endParaRPr>
          </a:p>
          <a:p>
            <a:pPr marL="0" indent="0">
              <a:lnSpc>
                <a:spcPct val="90000"/>
              </a:lnSpc>
              <a:spcAft>
                <a:spcPts val="1000"/>
              </a:spcAft>
              <a:buNone/>
              <a:defRPr/>
            </a:pPr>
            <a:r>
              <a:rPr lang="en-US" dirty="0">
                <a:solidFill>
                  <a:prstClr val="black"/>
                </a:solidFill>
                <a:latin typeface="Calibri"/>
              </a:rPr>
              <a:t> </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Tree>
    <p:custDataLst>
      <p:tags r:id="rId1"/>
    </p:custDataLst>
    <p:extLst>
      <p:ext uri="{BB962C8B-B14F-4D97-AF65-F5344CB8AC3E}">
        <p14:creationId xmlns:p14="http://schemas.microsoft.com/office/powerpoint/2010/main" val="316353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defRPr/>
            </a:pPr>
            <a:endParaRPr lang="en-US" sz="1200" dirty="0">
              <a:solidFill>
                <a:srgbClr val="1F497D"/>
              </a:solidFill>
              <a:latin typeface="Calibri"/>
            </a:endParaRPr>
          </a:p>
        </p:txBody>
      </p:sp>
      <p:sp>
        <p:nvSpPr>
          <p:cNvPr id="25" name="Slide Number Placeholder 24"/>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106</a:t>
            </a:fld>
            <a:endParaRPr lang="en-US" dirty="0">
              <a:solidFill>
                <a:prstClr val="black">
                  <a:tint val="75000"/>
                </a:prstClr>
              </a:solidFill>
              <a:latin typeface="Calibri"/>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a:rPr>
              <a:t>3. </a:t>
            </a:r>
            <a:br>
              <a:rPr lang="en-US" sz="1400" b="1" dirty="0">
                <a:solidFill>
                  <a:prstClr val="white"/>
                </a:solidFill>
                <a:latin typeface="Calibri"/>
              </a:rPr>
            </a:br>
            <a:r>
              <a:rPr lang="en-US" sz="1400" b="1" dirty="0">
                <a:solidFill>
                  <a:prstClr val="white"/>
                </a:solidFill>
                <a:latin typeface="Calibri"/>
              </a:rPr>
              <a:t>Determine Excluded Resources</a:t>
            </a:r>
            <a:br>
              <a:rPr lang="en-US" sz="1400" b="1" dirty="0">
                <a:solidFill>
                  <a:prstClr val="white"/>
                </a:solidFill>
                <a:latin typeface="Calibri"/>
              </a:rPr>
            </a:br>
            <a:endParaRPr lang="en-US" sz="1400" b="1" dirty="0">
              <a:solidFill>
                <a:prstClr val="white"/>
              </a:solidFill>
              <a:latin typeface="Calibri"/>
            </a:endParaRPr>
          </a:p>
        </p:txBody>
      </p:sp>
      <p:sp>
        <p:nvSpPr>
          <p:cNvPr id="27" name="Rectangle 3"/>
          <p:cNvSpPr txBox="1">
            <a:spLocks noChangeArrowheads="1"/>
          </p:cNvSpPr>
          <p:nvPr/>
        </p:nvSpPr>
        <p:spPr>
          <a:xfrm>
            <a:off x="381000" y="2560320"/>
            <a:ext cx="11125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dirty="0">
                <a:solidFill>
                  <a:prstClr val="black"/>
                </a:solidFill>
              </a:rPr>
              <a:t>7) Real Property pending sale – OAC 5160:1-3-05.1(C)(6):</a:t>
            </a:r>
          </a:p>
          <a:p>
            <a:pPr>
              <a:lnSpc>
                <a:spcPct val="90000"/>
              </a:lnSpc>
              <a:spcAft>
                <a:spcPts val="1000"/>
              </a:spcAft>
              <a:buFont typeface="+mj-lt"/>
              <a:buAutoNum type="alphaLcParenR" startAt="2"/>
            </a:pPr>
            <a:r>
              <a:rPr lang="en-US" dirty="0">
                <a:solidFill>
                  <a:prstClr val="black"/>
                </a:solidFill>
              </a:rPr>
              <a:t>Documentation showing an actual but unsuccessful sale attempt has been made.  </a:t>
            </a:r>
          </a:p>
          <a:p>
            <a:pPr lvl="1">
              <a:lnSpc>
                <a:spcPct val="90000"/>
              </a:lnSpc>
              <a:spcAft>
                <a:spcPts val="1000"/>
              </a:spcAft>
              <a:buFont typeface="+mj-lt"/>
              <a:buAutoNum type="romanLcPeriod"/>
            </a:pPr>
            <a:r>
              <a:rPr lang="en-US" dirty="0">
                <a:solidFill>
                  <a:prstClr val="black"/>
                </a:solidFill>
              </a:rPr>
              <a:t>Documentation must show that the property has been, and is currently, listed for sale in a newspaper or with a for sale by owner website, real estate agent, real estate broker, or real estate firm in the geographic area.</a:t>
            </a:r>
          </a:p>
          <a:p>
            <a:pPr lvl="1">
              <a:lnSpc>
                <a:spcPct val="90000"/>
              </a:lnSpc>
              <a:spcAft>
                <a:spcPts val="1000"/>
              </a:spcAft>
              <a:buFont typeface="+mj-lt"/>
              <a:buAutoNum type="romanLcPeriod"/>
            </a:pPr>
            <a:endParaRPr lang="en-US" dirty="0">
              <a:solidFill>
                <a:prstClr val="black"/>
              </a:solidFill>
              <a:latin typeface="Calibri"/>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Tree>
    <p:custDataLst>
      <p:tags r:id="rId1"/>
    </p:custDataLst>
    <p:extLst>
      <p:ext uri="{BB962C8B-B14F-4D97-AF65-F5344CB8AC3E}">
        <p14:creationId xmlns:p14="http://schemas.microsoft.com/office/powerpoint/2010/main" val="173252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defRPr/>
            </a:pPr>
            <a:endParaRPr lang="en-US" sz="1200" dirty="0">
              <a:solidFill>
                <a:srgbClr val="1F497D"/>
              </a:solidFill>
              <a:latin typeface="Calibri"/>
            </a:endParaRPr>
          </a:p>
        </p:txBody>
      </p:sp>
      <p:sp>
        <p:nvSpPr>
          <p:cNvPr id="25" name="Slide Number Placeholder 24"/>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107</a:t>
            </a:fld>
            <a:endParaRPr lang="en-US" dirty="0">
              <a:solidFill>
                <a:prstClr val="black">
                  <a:tint val="75000"/>
                </a:prstClr>
              </a:solidFill>
              <a:latin typeface="Calibri"/>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a:rPr>
              <a:t>3. </a:t>
            </a:r>
            <a:br>
              <a:rPr lang="en-US" sz="1400" b="1" dirty="0">
                <a:solidFill>
                  <a:prstClr val="white"/>
                </a:solidFill>
                <a:latin typeface="Calibri"/>
              </a:rPr>
            </a:br>
            <a:r>
              <a:rPr lang="en-US" sz="1400" b="1" dirty="0">
                <a:solidFill>
                  <a:prstClr val="white"/>
                </a:solidFill>
                <a:latin typeface="Calibri"/>
              </a:rPr>
              <a:t>Determine Excluded Resources</a:t>
            </a:r>
            <a:br>
              <a:rPr lang="en-US" sz="1400" b="1" dirty="0">
                <a:solidFill>
                  <a:prstClr val="white"/>
                </a:solidFill>
                <a:latin typeface="Calibri"/>
              </a:rPr>
            </a:br>
            <a:endParaRPr lang="en-US" sz="1400" b="1" dirty="0">
              <a:solidFill>
                <a:prstClr val="white"/>
              </a:solidFill>
              <a:latin typeface="Calibri"/>
            </a:endParaRPr>
          </a:p>
        </p:txBody>
      </p:sp>
      <p:sp>
        <p:nvSpPr>
          <p:cNvPr id="27" name="Rectangle 3"/>
          <p:cNvSpPr txBox="1">
            <a:spLocks noChangeArrowheads="1"/>
          </p:cNvSpPr>
          <p:nvPr/>
        </p:nvSpPr>
        <p:spPr>
          <a:xfrm>
            <a:off x="762000" y="2560320"/>
            <a:ext cx="109728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sz="2800" dirty="0">
                <a:solidFill>
                  <a:prstClr val="black"/>
                </a:solidFill>
              </a:rPr>
              <a:t>7) Real Property pending sale – OAC 5160:1-3-05.1(C)(6):</a:t>
            </a:r>
          </a:p>
          <a:p>
            <a:pPr>
              <a:lnSpc>
                <a:spcPct val="90000"/>
              </a:lnSpc>
              <a:spcAft>
                <a:spcPts val="1000"/>
              </a:spcAft>
              <a:buFont typeface="+mj-lt"/>
              <a:buAutoNum type="romanLcPeriod" startAt="2"/>
            </a:pPr>
            <a:r>
              <a:rPr lang="en-US" sz="2800" dirty="0">
                <a:solidFill>
                  <a:prstClr val="black"/>
                </a:solidFill>
              </a:rPr>
              <a:t>The property must be listed for sale at an amount equal to the fair market value determined by the county auditor, where available, or any other knowledgeable source.</a:t>
            </a:r>
          </a:p>
          <a:p>
            <a:pPr>
              <a:lnSpc>
                <a:spcPct val="90000"/>
              </a:lnSpc>
              <a:spcAft>
                <a:spcPts val="1000"/>
              </a:spcAft>
              <a:buFont typeface="+mj-lt"/>
              <a:buAutoNum type="romanLcPeriod" startAt="2"/>
            </a:pPr>
            <a:r>
              <a:rPr lang="en-US" sz="2800" dirty="0">
                <a:solidFill>
                  <a:prstClr val="black"/>
                </a:solidFill>
              </a:rPr>
              <a:t>The real estate agent, broker, or firm must verify that no reasonable offer to purchase the property has been declined. An offer is reasonable </a:t>
            </a:r>
            <a:r>
              <a:rPr lang="en-US" sz="2800" b="1" dirty="0">
                <a:solidFill>
                  <a:prstClr val="black"/>
                </a:solidFill>
              </a:rPr>
              <a:t>when it is not less than ninety per cent of the fair market value established by the county auditor, where available, or any other knowledgeable source.</a:t>
            </a:r>
          </a:p>
          <a:p>
            <a:pPr>
              <a:lnSpc>
                <a:spcPct val="90000"/>
              </a:lnSpc>
              <a:spcAft>
                <a:spcPts val="1000"/>
              </a:spcAft>
              <a:buFont typeface="+mj-lt"/>
              <a:buAutoNum type="romanLcPeriod" startAt="2"/>
            </a:pPr>
            <a:endParaRPr lang="en-US" dirty="0">
              <a:solidFill>
                <a:prstClr val="black"/>
              </a:solidFill>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Tree>
    <p:custDataLst>
      <p:tags r:id="rId1"/>
    </p:custDataLst>
    <p:extLst>
      <p:ext uri="{BB962C8B-B14F-4D97-AF65-F5344CB8AC3E}">
        <p14:creationId xmlns:p14="http://schemas.microsoft.com/office/powerpoint/2010/main" val="35422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defRPr/>
            </a:pPr>
            <a:endParaRPr lang="en-US" sz="1200" dirty="0">
              <a:solidFill>
                <a:srgbClr val="1F497D"/>
              </a:solidFill>
              <a:latin typeface="Calibri"/>
            </a:endParaRPr>
          </a:p>
        </p:txBody>
      </p:sp>
      <p:sp>
        <p:nvSpPr>
          <p:cNvPr id="25" name="Slide Number Placeholder 24"/>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108</a:t>
            </a:fld>
            <a:endParaRPr lang="en-US" dirty="0">
              <a:solidFill>
                <a:prstClr val="black">
                  <a:tint val="75000"/>
                </a:prstClr>
              </a:solidFill>
              <a:latin typeface="Calibri"/>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a:rPr>
              <a:t>3. </a:t>
            </a:r>
            <a:br>
              <a:rPr lang="en-US" sz="1400" b="1" dirty="0">
                <a:solidFill>
                  <a:prstClr val="white"/>
                </a:solidFill>
                <a:latin typeface="Calibri"/>
              </a:rPr>
            </a:br>
            <a:r>
              <a:rPr lang="en-US" sz="1400" b="1" dirty="0">
                <a:solidFill>
                  <a:prstClr val="white"/>
                </a:solidFill>
                <a:latin typeface="Calibri"/>
              </a:rPr>
              <a:t>Determine Excluded Resources</a:t>
            </a:r>
            <a:br>
              <a:rPr lang="en-US" sz="1400" b="1" dirty="0">
                <a:solidFill>
                  <a:prstClr val="white"/>
                </a:solidFill>
                <a:latin typeface="Calibri"/>
              </a:rPr>
            </a:br>
            <a:endParaRPr lang="en-US" sz="1400" b="1" dirty="0">
              <a:solidFill>
                <a:prstClr val="white"/>
              </a:solidFill>
              <a:latin typeface="Calibri"/>
            </a:endParaRPr>
          </a:p>
        </p:txBody>
      </p:sp>
      <p:sp>
        <p:nvSpPr>
          <p:cNvPr id="27" name="Rectangle 3"/>
          <p:cNvSpPr txBox="1">
            <a:spLocks noChangeArrowheads="1"/>
          </p:cNvSpPr>
          <p:nvPr/>
        </p:nvSpPr>
        <p:spPr>
          <a:xfrm>
            <a:off x="685800" y="2560320"/>
            <a:ext cx="10744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dirty="0">
                <a:solidFill>
                  <a:prstClr val="black"/>
                </a:solidFill>
              </a:rPr>
              <a:t>7) Real Property pending sale – OAC 5160:1-3-05.1(C)(6):</a:t>
            </a:r>
          </a:p>
          <a:p>
            <a:pPr>
              <a:lnSpc>
                <a:spcPct val="90000"/>
              </a:lnSpc>
              <a:spcAft>
                <a:spcPts val="1000"/>
              </a:spcAft>
              <a:buFont typeface="+mj-lt"/>
              <a:buAutoNum type="romanLcPeriod" startAt="4"/>
            </a:pPr>
            <a:r>
              <a:rPr lang="en-US" dirty="0">
                <a:solidFill>
                  <a:prstClr val="black"/>
                </a:solidFill>
              </a:rPr>
              <a:t>When the individual receives an offer for the property that is less than ninety per cent of the fair market value established by the county auditor, where available, or any other knowledgeable source, the low offer may be an indication that the value is incorrect.</a:t>
            </a:r>
            <a:endParaRPr lang="en-US" dirty="0">
              <a:solidFill>
                <a:prstClr val="black"/>
              </a:solidFill>
              <a:latin typeface="Calibri"/>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Tree>
    <p:custDataLst>
      <p:tags r:id="rId1"/>
    </p:custDataLst>
    <p:extLst>
      <p:ext uri="{BB962C8B-B14F-4D97-AF65-F5344CB8AC3E}">
        <p14:creationId xmlns:p14="http://schemas.microsoft.com/office/powerpoint/2010/main" val="127655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defRPr/>
            </a:pPr>
            <a:endParaRPr lang="en-US" sz="1200" dirty="0">
              <a:solidFill>
                <a:srgbClr val="1F497D"/>
              </a:solidFill>
              <a:latin typeface="Calibri"/>
            </a:endParaRPr>
          </a:p>
        </p:txBody>
      </p:sp>
      <p:sp>
        <p:nvSpPr>
          <p:cNvPr id="25" name="Slide Number Placeholder 24"/>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109</a:t>
            </a:fld>
            <a:endParaRPr lang="en-US" dirty="0">
              <a:solidFill>
                <a:prstClr val="black">
                  <a:tint val="75000"/>
                </a:prstClr>
              </a:solidFill>
              <a:latin typeface="Calibri"/>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a:rPr>
              <a:t>3. </a:t>
            </a:r>
            <a:br>
              <a:rPr lang="en-US" sz="1400" b="1" dirty="0">
                <a:solidFill>
                  <a:prstClr val="white"/>
                </a:solidFill>
                <a:latin typeface="Calibri"/>
              </a:rPr>
            </a:br>
            <a:r>
              <a:rPr lang="en-US" sz="1400" b="1" dirty="0">
                <a:solidFill>
                  <a:prstClr val="white"/>
                </a:solidFill>
                <a:latin typeface="Calibri"/>
              </a:rPr>
              <a:t>Determine Excluded Resources</a:t>
            </a:r>
            <a:br>
              <a:rPr lang="en-US" sz="1400" b="1" dirty="0">
                <a:solidFill>
                  <a:prstClr val="white"/>
                </a:solidFill>
                <a:latin typeface="Calibri"/>
              </a:rPr>
            </a:br>
            <a:endParaRPr lang="en-US" sz="1400" b="1" dirty="0">
              <a:solidFill>
                <a:prstClr val="white"/>
              </a:solidFill>
              <a:latin typeface="Calibri"/>
            </a:endParaRPr>
          </a:p>
        </p:txBody>
      </p:sp>
      <p:sp>
        <p:nvSpPr>
          <p:cNvPr id="27" name="Rectangle 3"/>
          <p:cNvSpPr txBox="1">
            <a:spLocks noChangeArrowheads="1"/>
          </p:cNvSpPr>
          <p:nvPr/>
        </p:nvSpPr>
        <p:spPr>
          <a:xfrm>
            <a:off x="762000" y="2560320"/>
            <a:ext cx="108204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sz="2800" dirty="0">
                <a:solidFill>
                  <a:prstClr val="black"/>
                </a:solidFill>
              </a:rPr>
              <a:t>7) Real Property pending sale – OAC 5160:1-3-05.1(C)(6):</a:t>
            </a:r>
          </a:p>
          <a:p>
            <a:pPr>
              <a:lnSpc>
                <a:spcPct val="90000"/>
              </a:lnSpc>
              <a:spcAft>
                <a:spcPts val="1000"/>
              </a:spcAft>
              <a:buFont typeface="+mj-lt"/>
              <a:buAutoNum type="romanLcPeriod" startAt="5"/>
            </a:pPr>
            <a:r>
              <a:rPr lang="en-US" sz="2800" dirty="0">
                <a:solidFill>
                  <a:prstClr val="black"/>
                </a:solidFill>
              </a:rPr>
              <a:t>When it appears that the stated market value is incorrect, </a:t>
            </a:r>
            <a:r>
              <a:rPr lang="en-US" sz="2800" b="1" dirty="0">
                <a:solidFill>
                  <a:prstClr val="black"/>
                </a:solidFill>
              </a:rPr>
              <a:t>either</a:t>
            </a:r>
            <a:r>
              <a:rPr lang="en-US" sz="2800" dirty="0">
                <a:solidFill>
                  <a:prstClr val="black"/>
                </a:solidFill>
              </a:rPr>
              <a:t> the individual or the administrative agency may obtain an appraisal from a second source to set a more accurate value.  A second appraisal is not necessary when the purchase offer is so low that it is obviously unreasonable.</a:t>
            </a:r>
          </a:p>
          <a:p>
            <a:pPr>
              <a:lnSpc>
                <a:spcPct val="90000"/>
              </a:lnSpc>
              <a:spcAft>
                <a:spcPts val="1000"/>
              </a:spcAft>
              <a:buFont typeface="+mj-lt"/>
              <a:buAutoNum type="romanLcPeriod" startAt="5"/>
            </a:pPr>
            <a:r>
              <a:rPr lang="en-US" sz="2800" dirty="0">
                <a:solidFill>
                  <a:prstClr val="black"/>
                </a:solidFill>
              </a:rPr>
              <a:t>The individual has the right to rebut the value of the property by obtaining an appraisal of the property.</a:t>
            </a:r>
            <a:endParaRPr lang="en-US" sz="2800" dirty="0">
              <a:solidFill>
                <a:prstClr val="black"/>
              </a:solidFill>
              <a:latin typeface="Calibri"/>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Tree>
    <p:custDataLst>
      <p:tags r:id="rId1"/>
    </p:custDataLst>
    <p:extLst>
      <p:ext uri="{BB962C8B-B14F-4D97-AF65-F5344CB8AC3E}">
        <p14:creationId xmlns:p14="http://schemas.microsoft.com/office/powerpoint/2010/main" val="38624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Eligibility</a:t>
            </a:r>
          </a:p>
        </p:txBody>
      </p:sp>
      <p:sp>
        <p:nvSpPr>
          <p:cNvPr id="3" name="Slide Number Placeholder 2"/>
          <p:cNvSpPr>
            <a:spLocks noGrp="1"/>
          </p:cNvSpPr>
          <p:nvPr>
            <p:ph type="sldNum" sz="quarter" idx="4"/>
          </p:nvPr>
        </p:nvSpPr>
        <p:spPr/>
        <p:txBody>
          <a:bodyPr/>
          <a:lstStyle/>
          <a:p>
            <a:fld id="{612C9336-A718-4A9C-A61A-5379812194CD}" type="slidenum">
              <a:rPr lang="en-US" smtClean="0"/>
              <a:t>11</a:t>
            </a:fld>
            <a:endParaRPr lang="en-US"/>
          </a:p>
        </p:txBody>
      </p:sp>
      <p:sp>
        <p:nvSpPr>
          <p:cNvPr id="4" name="Rectangle 3"/>
          <p:cNvSpPr txBox="1">
            <a:spLocks noChangeArrowheads="1"/>
          </p:cNvSpPr>
          <p:nvPr/>
        </p:nvSpPr>
        <p:spPr>
          <a:xfrm>
            <a:off x="2133600" y="2133600"/>
            <a:ext cx="8534400" cy="4343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The IS must meet financial thresholds to </a:t>
            </a:r>
            <a:br>
              <a:rPr lang="en-US" dirty="0"/>
            </a:br>
            <a:r>
              <a:rPr lang="en-US" dirty="0"/>
              <a:t>qualify for Institutional Medicaid.  </a:t>
            </a:r>
          </a:p>
          <a:p>
            <a:pPr lvl="1">
              <a:lnSpc>
                <a:spcPct val="90000"/>
              </a:lnSpc>
              <a:spcAft>
                <a:spcPts val="3000"/>
              </a:spcAft>
            </a:pPr>
            <a:r>
              <a:rPr lang="en-US" b="1" dirty="0"/>
              <a:t>Income Eligible </a:t>
            </a:r>
          </a:p>
          <a:p>
            <a:pPr lvl="1">
              <a:lnSpc>
                <a:spcPct val="90000"/>
              </a:lnSpc>
              <a:spcAft>
                <a:spcPts val="3000"/>
              </a:spcAft>
            </a:pPr>
            <a:r>
              <a:rPr lang="en-US" dirty="0"/>
              <a:t>Resource Eligible  </a:t>
            </a:r>
          </a:p>
          <a:p>
            <a:pPr marL="457200" lvl="1" indent="0">
              <a:lnSpc>
                <a:spcPct val="90000"/>
              </a:lnSpc>
              <a:spcAft>
                <a:spcPts val="3000"/>
              </a:spcAft>
              <a:buNone/>
            </a:pPr>
            <a:endParaRPr lang="en-US" dirty="0"/>
          </a:p>
        </p:txBody>
      </p:sp>
    </p:spTree>
    <p:extLst>
      <p:ext uri="{BB962C8B-B14F-4D97-AF65-F5344CB8AC3E}">
        <p14:creationId xmlns:p14="http://schemas.microsoft.com/office/powerpoint/2010/main" val="14725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marL="0" marR="0" lvl="0" indent="0" algn="ctr" defTabSz="914400" rtl="0" eaLnBrk="1" fontAlgn="auto" latinLnBrk="0" hangingPunct="1">
              <a:lnSpc>
                <a:spcPct val="100000"/>
              </a:lnSpc>
              <a:spcBef>
                <a:spcPts val="400"/>
              </a:spcBef>
              <a:spcAft>
                <a:spcPts val="0"/>
              </a:spcAft>
              <a:buClrTx/>
              <a:buSzTx/>
              <a:buFontTx/>
              <a:buNone/>
              <a:tabLst/>
              <a:defRPr/>
            </a:pPr>
            <a:endParaRPr kumimoji="0" lang="en-US" sz="1200" b="0" i="0" u="none" strike="noStrike" kern="1200" cap="none" spc="0" normalizeH="0" baseline="0" noProof="0" dirty="0">
              <a:ln>
                <a:noFill/>
              </a:ln>
              <a:solidFill>
                <a:srgbClr val="1F497D"/>
              </a:solidFill>
              <a:effectLst/>
              <a:uLnTx/>
              <a:uFillTx/>
              <a:latin typeface="Calibri"/>
              <a:ea typeface="+mn-ea"/>
              <a:cs typeface="+mn-cs"/>
            </a:endParaRPr>
          </a:p>
        </p:txBody>
      </p:sp>
      <p:sp>
        <p:nvSpPr>
          <p:cNvPr id="25" name="Slide Number Placeholder 24"/>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a:ea typeface="+mn-ea"/>
                <a:cs typeface="+mn-cs"/>
              </a:rPr>
              <a:t>3. </a:t>
            </a:r>
            <a:br>
              <a:rPr kumimoji="0" lang="en-US" sz="1400" b="1" i="0" u="none" strike="noStrike" kern="1200" cap="none" spc="0" normalizeH="0" baseline="0" noProof="0" dirty="0">
                <a:ln>
                  <a:noFill/>
                </a:ln>
                <a:solidFill>
                  <a:prstClr val="white"/>
                </a:solidFill>
                <a:effectLst/>
                <a:uLnTx/>
                <a:uFillTx/>
                <a:latin typeface="Calibri"/>
                <a:ea typeface="+mn-ea"/>
                <a:cs typeface="+mn-cs"/>
              </a:rPr>
            </a:br>
            <a:r>
              <a:rPr kumimoji="0" lang="en-US" sz="1400" b="1" i="0" u="none" strike="noStrike" kern="1200" cap="none" spc="0" normalizeH="0" baseline="0" noProof="0" dirty="0">
                <a:ln>
                  <a:noFill/>
                </a:ln>
                <a:solidFill>
                  <a:prstClr val="white"/>
                </a:solidFill>
                <a:effectLst/>
                <a:uLnTx/>
                <a:uFillTx/>
                <a:latin typeface="Calibri"/>
                <a:ea typeface="+mn-ea"/>
                <a:cs typeface="+mn-cs"/>
              </a:rPr>
              <a:t>Determine Excluded Resources</a:t>
            </a:r>
            <a:br>
              <a:rPr kumimoji="0" lang="en-US" sz="1400" b="1" i="0" u="none" strike="noStrike" kern="1200" cap="none" spc="0" normalizeH="0" baseline="0" noProof="0" dirty="0">
                <a:ln>
                  <a:noFill/>
                </a:ln>
                <a:solidFill>
                  <a:prstClr val="white"/>
                </a:solidFill>
                <a:effectLst/>
                <a:uLnTx/>
                <a:uFillTx/>
                <a:latin typeface="Calibri"/>
                <a:ea typeface="+mn-ea"/>
                <a:cs typeface="+mn-cs"/>
              </a:rPr>
            </a:b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7" name="Rectangle 3"/>
          <p:cNvSpPr txBox="1">
            <a:spLocks noChangeArrowheads="1"/>
          </p:cNvSpPr>
          <p:nvPr/>
        </p:nvSpPr>
        <p:spPr>
          <a:xfrm>
            <a:off x="838200" y="2560320"/>
            <a:ext cx="105918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90000"/>
              </a:lnSpc>
              <a:spcAft>
                <a:spcPts val="1000"/>
              </a:spcAft>
              <a:buNone/>
            </a:pPr>
            <a:r>
              <a:rPr lang="en-US" sz="2800" dirty="0">
                <a:solidFill>
                  <a:prstClr val="black"/>
                </a:solidFill>
              </a:rPr>
              <a:t>7) Real Property pending sale – OAC 5160:1-3-05.1(C)(6):</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90000"/>
              </a:lnSpc>
              <a:spcBef>
                <a:spcPct val="20000"/>
              </a:spcBef>
              <a:spcAft>
                <a:spcPts val="1000"/>
              </a:spcAft>
              <a:buClrTx/>
              <a:buSzTx/>
              <a:buFont typeface="+mj-lt"/>
              <a:buAutoNum type="alphaLcParenR" startAt="3"/>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individual may produce documentation showing good cause for not listing the property.</a:t>
            </a:r>
          </a:p>
          <a:p>
            <a:pPr marR="0" lvl="1" algn="l" defTabSz="914400" rtl="0" eaLnBrk="1" fontAlgn="auto" latinLnBrk="0" hangingPunct="1">
              <a:lnSpc>
                <a:spcPct val="90000"/>
              </a:lnSpc>
              <a:spcBef>
                <a:spcPct val="20000"/>
              </a:spcBef>
              <a:spcAft>
                <a:spcPts val="100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 good cause exception may be requested by the individual or the individual's authorized representative.</a:t>
            </a:r>
          </a:p>
          <a:p>
            <a:pPr marR="0" lvl="1" algn="l" defTabSz="914400" rtl="0" eaLnBrk="1" fontAlgn="auto" latinLnBrk="0" hangingPunct="1">
              <a:lnSpc>
                <a:spcPct val="90000"/>
              </a:lnSpc>
              <a:spcBef>
                <a:spcPct val="20000"/>
              </a:spcBef>
              <a:spcAft>
                <a:spcPts val="1000"/>
              </a:spcAft>
              <a:buClrTx/>
              <a:buSzTx/>
              <a:buFont typeface="+mj-lt"/>
              <a:buAutoNum type="romanLcPeriod"/>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Good cause exists when the individual was prevented by circumstances beyond his or her control from listing the property for sale.</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00" b="1" i="0" u="none" strike="noStrike" kern="1200" cap="none" spc="0" normalizeH="0" baseline="0" noProof="0" dirty="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57986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defRPr/>
            </a:pPr>
            <a:endParaRPr lang="en-US" sz="1200" dirty="0">
              <a:solidFill>
                <a:srgbClr val="1F497D"/>
              </a:solidFill>
              <a:latin typeface="Calibri"/>
            </a:endParaRPr>
          </a:p>
        </p:txBody>
      </p:sp>
      <p:sp>
        <p:nvSpPr>
          <p:cNvPr id="25" name="Slide Number Placeholder 24"/>
          <p:cNvSpPr>
            <a:spLocks noGrp="1"/>
          </p:cNvSpPr>
          <p:nvPr>
            <p:ph type="sldNum" sz="quarter" idx="4"/>
          </p:nvPr>
        </p:nvSpPr>
        <p:spPr/>
        <p:txBody>
          <a:bodyPr/>
          <a:lstStyle/>
          <a:p>
            <a:pPr>
              <a:defRPr/>
            </a:pPr>
            <a:fld id="{612C9336-A718-4A9C-A61A-5379812194CD}" type="slidenum">
              <a:rPr lang="en-US">
                <a:solidFill>
                  <a:prstClr val="black">
                    <a:tint val="75000"/>
                  </a:prstClr>
                </a:solidFill>
                <a:latin typeface="Calibri"/>
              </a:rPr>
              <a:pPr>
                <a:defRPr/>
              </a:pPr>
              <a:t>111</a:t>
            </a:fld>
            <a:endParaRPr lang="en-US" dirty="0">
              <a:solidFill>
                <a:prstClr val="black">
                  <a:tint val="75000"/>
                </a:prstClr>
              </a:solidFill>
              <a:latin typeface="Calibri"/>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1400" b="1" dirty="0">
                <a:solidFill>
                  <a:prstClr val="white"/>
                </a:solidFill>
                <a:latin typeface="Calibri"/>
              </a:rPr>
              <a:t>3. </a:t>
            </a:r>
            <a:br>
              <a:rPr lang="en-US" sz="1400" b="1" dirty="0">
                <a:solidFill>
                  <a:prstClr val="white"/>
                </a:solidFill>
                <a:latin typeface="Calibri"/>
              </a:rPr>
            </a:br>
            <a:r>
              <a:rPr lang="en-US" sz="1400" b="1" dirty="0">
                <a:solidFill>
                  <a:prstClr val="white"/>
                </a:solidFill>
                <a:latin typeface="Calibri"/>
              </a:rPr>
              <a:t>Determine Excluded Resources</a:t>
            </a:r>
            <a:br>
              <a:rPr lang="en-US" sz="1400" b="1" dirty="0">
                <a:solidFill>
                  <a:prstClr val="white"/>
                </a:solidFill>
                <a:latin typeface="Calibri"/>
              </a:rPr>
            </a:br>
            <a:endParaRPr lang="en-US" sz="1400" b="1" dirty="0">
              <a:solidFill>
                <a:prstClr val="white"/>
              </a:solidFill>
              <a:latin typeface="Calibri"/>
            </a:endParaRPr>
          </a:p>
        </p:txBody>
      </p:sp>
      <p:sp>
        <p:nvSpPr>
          <p:cNvPr id="27" name="Rectangle 3"/>
          <p:cNvSpPr txBox="1">
            <a:spLocks noChangeArrowheads="1"/>
          </p:cNvSpPr>
          <p:nvPr/>
        </p:nvSpPr>
        <p:spPr>
          <a:xfrm>
            <a:off x="609600" y="2560320"/>
            <a:ext cx="105918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dirty="0">
                <a:solidFill>
                  <a:prstClr val="black"/>
                </a:solidFill>
                <a:latin typeface="Calibri"/>
              </a:rPr>
              <a:t>7) Personal property pending sale </a:t>
            </a:r>
            <a:r>
              <a:rPr lang="en-US" dirty="0">
                <a:solidFill>
                  <a:prstClr val="black"/>
                </a:solidFill>
              </a:rPr>
              <a:t>- OAC 5160:1-3-05.1(C)(6)</a:t>
            </a:r>
            <a:endParaRPr lang="en-US" dirty="0">
              <a:solidFill>
                <a:prstClr val="black"/>
              </a:solidFill>
              <a:latin typeface="Calibri"/>
            </a:endParaRPr>
          </a:p>
          <a:p>
            <a:pPr marL="0" indent="0">
              <a:lnSpc>
                <a:spcPct val="90000"/>
              </a:lnSpc>
              <a:spcAft>
                <a:spcPts val="1000"/>
              </a:spcAft>
              <a:buNone/>
            </a:pPr>
            <a:r>
              <a:rPr lang="en-US" dirty="0">
                <a:solidFill>
                  <a:prstClr val="black"/>
                </a:solidFill>
                <a:latin typeface="Calibri"/>
              </a:rPr>
              <a:t>Exclusion also applies to personal property which may have value but is difficult to sell.  It must be listed for sale at the fair market value determined by knowledgeable sources. These would include</a:t>
            </a:r>
            <a:r>
              <a:rPr lang="en-US" dirty="0">
                <a:solidFill>
                  <a:prstClr val="black"/>
                </a:solidFill>
              </a:rPr>
              <a:t>: any professional, business owner or operator, or expert who has experience in the sale, trade, restoration, or valuation of the type of personal property in question. </a:t>
            </a:r>
            <a:endParaRPr lang="en-US" dirty="0">
              <a:solidFill>
                <a:prstClr val="black"/>
              </a:solidFill>
              <a:latin typeface="Calibri"/>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700" b="1" dirty="0">
              <a:solidFill>
                <a:prstClr val="white"/>
              </a:solidFill>
              <a:latin typeface="Calibri"/>
            </a:endParaRPr>
          </a:p>
        </p:txBody>
      </p:sp>
    </p:spTree>
    <p:custDataLst>
      <p:tags r:id="rId1"/>
    </p:custDataLst>
    <p:extLst>
      <p:ext uri="{BB962C8B-B14F-4D97-AF65-F5344CB8AC3E}">
        <p14:creationId xmlns:p14="http://schemas.microsoft.com/office/powerpoint/2010/main" val="71984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itle 7"/>
          <p:cNvSpPr>
            <a:spLocks noGrp="1"/>
          </p:cNvSpPr>
          <p:nvPr>
            <p:ph type="title"/>
          </p:nvPr>
        </p:nvSpPr>
        <p:spPr>
          <a:xfrm>
            <a:off x="1684338" y="533400"/>
            <a:ext cx="8839200" cy="685800"/>
          </a:xfrm>
        </p:spPr>
        <p:txBody>
          <a:bodyPr/>
          <a:lstStyle/>
          <a:p>
            <a:r>
              <a:rPr lang="en-US" dirty="0"/>
              <a:t> Resource example</a:t>
            </a:r>
            <a:br>
              <a:rPr lang="en-US" dirty="0"/>
            </a:br>
            <a:endParaRPr lang="en-US" dirty="0"/>
          </a:p>
        </p:txBody>
      </p:sp>
      <p:sp>
        <p:nvSpPr>
          <p:cNvPr id="5" name="Rectangle 3"/>
          <p:cNvSpPr txBox="1">
            <a:spLocks noChangeArrowheads="1"/>
          </p:cNvSpPr>
          <p:nvPr/>
        </p:nvSpPr>
        <p:spPr>
          <a:xfrm>
            <a:off x="381000" y="1219200"/>
            <a:ext cx="11353800" cy="5029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Jones suffers from severe dementia and permanently entered a nursing facility on February 1, 2024.  Julie owns her home worth $100,000 free and clear and has $2,000 in a checking account.  She owns a 2006 Ford Focus. </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Julie’s impoverished cousin James continues to live in the home, although the deed is in Julie’s name.  </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Julie is able to direct and does not want to return home.</a:t>
            </a:r>
          </a:p>
          <a:p>
            <a:pPr marL="514350" marR="0" lvl="0" indent="-514350" algn="l" defTabSz="914400" rtl="0" eaLnBrk="1" fontAlgn="auto" latinLnBrk="0" hangingPunct="1">
              <a:lnSpc>
                <a:spcPct val="90000"/>
              </a:lnSpc>
              <a:spcBef>
                <a:spcPct val="20000"/>
              </a:spcBef>
              <a:spcAft>
                <a:spcPts val="1200"/>
              </a:spcAft>
              <a:buClrTx/>
              <a:buSzTx/>
              <a:buFont typeface="+mj-lt"/>
              <a:buAutoNum type="arabicParenR"/>
              <a:tabLst/>
              <a:defRPr/>
            </a:pPr>
            <a:r>
              <a:rPr lang="en-US" sz="2400" dirty="0">
                <a:solidFill>
                  <a:prstClr val="black"/>
                </a:solidFill>
                <a:latin typeface="Calibri"/>
              </a:rPr>
              <a:t>Julie also owns real property in Kentucky which is listed for sale. </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9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5AB81-4DFB-8B3B-4C4C-7BEE666203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0060506-360D-4B18-7F8B-B198B0B02F0C}"/>
              </a:ext>
            </a:extLst>
          </p:cNvPr>
          <p:cNvSpPr>
            <a:spLocks noGrp="1"/>
          </p:cNvSpPr>
          <p:nvPr>
            <p:ph idx="1"/>
          </p:nvPr>
        </p:nvSpPr>
        <p:spPr>
          <a:xfrm>
            <a:off x="609600" y="2438400"/>
            <a:ext cx="10972800" cy="3535366"/>
          </a:xfrm>
        </p:spPr>
        <p:txBody>
          <a:bodyPr/>
          <a:lstStyle/>
          <a:p>
            <a:pPr marL="0" indent="0" algn="ctr">
              <a:buNone/>
            </a:pPr>
            <a:r>
              <a:rPr lang="en-US" sz="4000" b="1" dirty="0"/>
              <a:t>POLL QUESTION #3</a:t>
            </a:r>
          </a:p>
        </p:txBody>
      </p:sp>
      <p:sp>
        <p:nvSpPr>
          <p:cNvPr id="4" name="Slide Number Placeholder 3">
            <a:extLst>
              <a:ext uri="{FF2B5EF4-FFF2-40B4-BE49-F238E27FC236}">
                <a16:creationId xmlns:a16="http://schemas.microsoft.com/office/drawing/2014/main" id="{CB2B806E-5767-C44C-29B3-E76B92CD34F1}"/>
              </a:ext>
            </a:extLst>
          </p:cNvPr>
          <p:cNvSpPr>
            <a:spLocks noGrp="1"/>
          </p:cNvSpPr>
          <p:nvPr>
            <p:ph type="sldNum" sz="quarter" idx="4"/>
          </p:nvPr>
        </p:nvSpPr>
        <p:spPr/>
        <p:txBody>
          <a:bodyPr/>
          <a:lstStyle/>
          <a:p>
            <a:fld id="{612C9336-A718-4A9C-A61A-5379812194CD}" type="slidenum">
              <a:rPr lang="en-US" smtClean="0">
                <a:solidFill>
                  <a:prstClr val="black">
                    <a:tint val="75000"/>
                  </a:prstClr>
                </a:solidFill>
              </a:rPr>
              <a:pPr/>
              <a:t>113</a:t>
            </a:fld>
            <a:endParaRPr lang="en-US">
              <a:solidFill>
                <a:prstClr val="black">
                  <a:tint val="75000"/>
                </a:prstClr>
              </a:solidFill>
            </a:endParaRPr>
          </a:p>
        </p:txBody>
      </p:sp>
    </p:spTree>
    <p:extLst>
      <p:ext uri="{BB962C8B-B14F-4D97-AF65-F5344CB8AC3E}">
        <p14:creationId xmlns:p14="http://schemas.microsoft.com/office/powerpoint/2010/main" val="1627072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5178732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rgbClr val="1F497D"/>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solidFill>
                  <a:prstClr val="black">
                    <a:tint val="75000"/>
                  </a:prstClr>
                </a:solidFill>
              </a:rPr>
              <a:pPr/>
              <a:t>114</a:t>
            </a:fld>
            <a:endParaRPr lang="en-US" dirty="0">
              <a:solidFill>
                <a:prstClr val="black">
                  <a:tint val="75000"/>
                </a:prstClr>
              </a:solidFill>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3. </a:t>
            </a:r>
            <a:br>
              <a:rPr lang="en-US" sz="1400" b="1" dirty="0">
                <a:solidFill>
                  <a:prstClr val="white"/>
                </a:solidFill>
              </a:rPr>
            </a:br>
            <a:r>
              <a:rPr lang="en-US" sz="1400" b="1" dirty="0">
                <a:solidFill>
                  <a:prstClr val="white"/>
                </a:solidFill>
              </a:rPr>
              <a:t>Determine Excluded Resources</a:t>
            </a:r>
            <a:br>
              <a:rPr lang="en-US" sz="1400" b="1" dirty="0">
                <a:solidFill>
                  <a:prstClr val="white"/>
                </a:solidFill>
              </a:rPr>
            </a:br>
            <a:endParaRPr lang="en-US" sz="1400" b="1" dirty="0">
              <a:solidFill>
                <a:prstClr val="white"/>
              </a:solidFill>
            </a:endParaRPr>
          </a:p>
        </p:txBody>
      </p:sp>
      <p:sp>
        <p:nvSpPr>
          <p:cNvPr id="27" name="Rectangle 3"/>
          <p:cNvSpPr txBox="1">
            <a:spLocks noChangeArrowheads="1"/>
          </p:cNvSpPr>
          <p:nvPr/>
        </p:nvSpPr>
        <p:spPr>
          <a:xfrm>
            <a:off x="685800" y="2560320"/>
            <a:ext cx="10896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ct val="60000"/>
              </a:spcAft>
              <a:buNone/>
            </a:pPr>
            <a:r>
              <a:rPr lang="en-US" altLang="en-US" dirty="0">
                <a:solidFill>
                  <a:prstClr val="black"/>
                </a:solidFill>
              </a:rPr>
              <a:t>8)   Ohio’s Partnership for Long-Term Care Ins. OAC 5160:1-6-02.2</a:t>
            </a:r>
          </a:p>
          <a:p>
            <a:pPr lvl="1">
              <a:lnSpc>
                <a:spcPct val="90000"/>
              </a:lnSpc>
              <a:spcBef>
                <a:spcPts val="900"/>
              </a:spcBef>
              <a:spcAft>
                <a:spcPct val="40000"/>
              </a:spcAft>
            </a:pPr>
            <a:r>
              <a:rPr lang="en-US" altLang="en-US" sz="2400" dirty="0">
                <a:solidFill>
                  <a:prstClr val="black"/>
                </a:solidFill>
              </a:rPr>
              <a:t>Purpose is to offer private long-term care insurance to moderate income consumers most likely to deplete assets and rely on Medicaid for long-term care. </a:t>
            </a:r>
          </a:p>
          <a:p>
            <a:pPr lvl="1">
              <a:lnSpc>
                <a:spcPct val="90000"/>
              </a:lnSpc>
              <a:spcAft>
                <a:spcPct val="40000"/>
              </a:spcAft>
            </a:pPr>
            <a:r>
              <a:rPr lang="en-US" altLang="en-US" sz="2400" dirty="0">
                <a:solidFill>
                  <a:prstClr val="black"/>
                </a:solidFill>
              </a:rPr>
              <a:t>Qualified Partnership Policies offer Medicaid Asset Protection benefits.  For information on LTC Qualified Partnership Policies see https://insurance.ohio.gov/consumers/long-term-care/partnership-ltc-ltc4me</a:t>
            </a:r>
            <a:endParaRPr lang="en-US" sz="2400" dirty="0">
              <a:solidFill>
                <a:prstClr val="black"/>
              </a:solidFill>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Tree>
    <p:custDataLst>
      <p:tags r:id="rId1"/>
    </p:custDataLst>
    <p:extLst>
      <p:ext uri="{BB962C8B-B14F-4D97-AF65-F5344CB8AC3E}">
        <p14:creationId xmlns:p14="http://schemas.microsoft.com/office/powerpoint/2010/main" val="393597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254150145"/>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rgbClr val="1F497D"/>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solidFill>
                  <a:prstClr val="black">
                    <a:tint val="75000"/>
                  </a:prstClr>
                </a:solidFill>
              </a:rPr>
              <a:pPr/>
              <a:t>115</a:t>
            </a:fld>
            <a:endParaRPr lang="en-US" dirty="0">
              <a:solidFill>
                <a:prstClr val="black">
                  <a:tint val="75000"/>
                </a:prstClr>
              </a:solidFill>
            </a:endParaRPr>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white"/>
                </a:solidFill>
              </a:rPr>
              <a:t>3. </a:t>
            </a:r>
            <a:br>
              <a:rPr lang="en-US" sz="1400" b="1" dirty="0">
                <a:solidFill>
                  <a:prstClr val="white"/>
                </a:solidFill>
              </a:rPr>
            </a:br>
            <a:r>
              <a:rPr lang="en-US" sz="1400" b="1" dirty="0">
                <a:solidFill>
                  <a:prstClr val="white"/>
                </a:solidFill>
              </a:rPr>
              <a:t>Determine Excluded Resources</a:t>
            </a:r>
            <a:br>
              <a:rPr lang="en-US" sz="1400" b="1" dirty="0">
                <a:solidFill>
                  <a:prstClr val="white"/>
                </a:solidFill>
              </a:rPr>
            </a:br>
            <a:endParaRPr lang="en-US" sz="1400" b="1" dirty="0">
              <a:solidFill>
                <a:prstClr val="white"/>
              </a:solidFill>
            </a:endParaRPr>
          </a:p>
        </p:txBody>
      </p:sp>
      <p:sp>
        <p:nvSpPr>
          <p:cNvPr id="27" name="Rectangle 3"/>
          <p:cNvSpPr txBox="1">
            <a:spLocks noChangeArrowheads="1"/>
          </p:cNvSpPr>
          <p:nvPr/>
        </p:nvSpPr>
        <p:spPr>
          <a:xfrm>
            <a:off x="685800" y="2560320"/>
            <a:ext cx="10515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ct val="60000"/>
              </a:spcAft>
              <a:buNone/>
            </a:pPr>
            <a:r>
              <a:rPr lang="en-US" altLang="en-US" dirty="0">
                <a:solidFill>
                  <a:prstClr val="black"/>
                </a:solidFill>
              </a:rPr>
              <a:t>8)   Ohio’s Partnership for Long-Term Care Ins.</a:t>
            </a:r>
          </a:p>
          <a:p>
            <a:pPr>
              <a:spcBef>
                <a:spcPts val="0"/>
              </a:spcBef>
              <a:buFont typeface="+mj-lt"/>
              <a:buAutoNum type="alphaLcParenR" startAt="3"/>
            </a:pPr>
            <a:r>
              <a:rPr lang="en-US" sz="2400" dirty="0">
                <a:solidFill>
                  <a:prstClr val="black"/>
                </a:solidFill>
              </a:rPr>
              <a:t>The total assets a person may keep is the combined total of the Medicaid asset limit, $2,000, and the total amount paid by a partnership policy. </a:t>
            </a:r>
          </a:p>
          <a:p>
            <a:pPr>
              <a:spcBef>
                <a:spcPts val="0"/>
              </a:spcBef>
              <a:buFont typeface="+mj-lt"/>
              <a:buAutoNum type="alphaLcParenR" startAt="3"/>
            </a:pPr>
            <a:endParaRPr lang="en-US" sz="2400" dirty="0">
              <a:solidFill>
                <a:prstClr val="black"/>
              </a:solidFill>
            </a:endParaRPr>
          </a:p>
          <a:p>
            <a:pPr>
              <a:spcBef>
                <a:spcPts val="0"/>
              </a:spcBef>
              <a:buFont typeface="+mj-lt"/>
              <a:buAutoNum type="alphaLcParenR" startAt="3"/>
            </a:pPr>
            <a:r>
              <a:rPr lang="en-US" sz="2400" dirty="0">
                <a:solidFill>
                  <a:prstClr val="black"/>
                </a:solidFill>
              </a:rPr>
              <a:t>For example, a single individual whose partnership policy has paid $100,000 toward nursing home or community-based long-term care would qualify for Medicaid coverage and still retain </a:t>
            </a:r>
            <a:r>
              <a:rPr lang="en-US" sz="2400" b="1" dirty="0">
                <a:solidFill>
                  <a:prstClr val="black"/>
                </a:solidFill>
              </a:rPr>
              <a:t>$102,000 </a:t>
            </a:r>
            <a:r>
              <a:rPr lang="en-US" sz="2400" dirty="0">
                <a:solidFill>
                  <a:prstClr val="black"/>
                </a:solidFill>
              </a:rPr>
              <a:t>worth of assets</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0" name="Rectangle 29"/>
          <p:cNvSpPr/>
          <p:nvPr/>
        </p:nvSpPr>
        <p:spPr>
          <a:xfrm>
            <a:off x="10077543" y="810544"/>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1" name="Rectangle 30"/>
          <p:cNvSpPr/>
          <p:nvPr/>
        </p:nvSpPr>
        <p:spPr>
          <a:xfrm>
            <a:off x="9619969"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solidFill>
                <a:prstClr val="white"/>
              </a:solidFill>
            </a:endParaRPr>
          </a:p>
        </p:txBody>
      </p:sp>
    </p:spTree>
    <p:custDataLst>
      <p:tags r:id="rId1"/>
    </p:custDataLst>
    <p:extLst>
      <p:ext uri="{BB962C8B-B14F-4D97-AF65-F5344CB8AC3E}">
        <p14:creationId xmlns:p14="http://schemas.microsoft.com/office/powerpoint/2010/main" val="102214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fade">
                                      <p:cBhvr>
                                        <p:cTn id="22"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bldLvl="5"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799502524"/>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116</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538222"/>
            <a:ext cx="10515600" cy="4243578"/>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dirty="0"/>
              <a:t>Excluded Resources Summary</a:t>
            </a:r>
          </a:p>
          <a:p>
            <a:pPr marL="0">
              <a:spcBef>
                <a:spcPts val="0"/>
              </a:spcBef>
            </a:pPr>
            <a:r>
              <a:rPr lang="en-US" sz="2400" dirty="0">
                <a:solidFill>
                  <a:srgbClr val="000000"/>
                </a:solidFill>
                <a:latin typeface="Arial"/>
                <a:ea typeface="Calibri"/>
              </a:rPr>
              <a:t>Automobile</a:t>
            </a:r>
            <a:endParaRPr lang="en-US" sz="1200" dirty="0">
              <a:latin typeface="Times New Roman"/>
              <a:ea typeface="Calibri"/>
            </a:endParaRPr>
          </a:p>
          <a:p>
            <a:pPr marL="0">
              <a:spcBef>
                <a:spcPts val="0"/>
              </a:spcBef>
            </a:pPr>
            <a:r>
              <a:rPr lang="en-US" sz="2400" dirty="0">
                <a:solidFill>
                  <a:srgbClr val="000000"/>
                </a:solidFill>
                <a:latin typeface="Arial"/>
                <a:ea typeface="Calibri"/>
              </a:rPr>
              <a:t>Household Goods</a:t>
            </a:r>
            <a:endParaRPr lang="en-US" sz="1200" dirty="0">
              <a:latin typeface="Times New Roman"/>
              <a:ea typeface="Calibri"/>
            </a:endParaRPr>
          </a:p>
          <a:p>
            <a:pPr marL="0">
              <a:spcBef>
                <a:spcPts val="0"/>
              </a:spcBef>
            </a:pPr>
            <a:r>
              <a:rPr lang="en-US" sz="2400" dirty="0">
                <a:solidFill>
                  <a:srgbClr val="000000"/>
                </a:solidFill>
                <a:latin typeface="Arial"/>
                <a:ea typeface="Calibri"/>
              </a:rPr>
              <a:t>Burial Spaces</a:t>
            </a:r>
            <a:endParaRPr lang="en-US" sz="1200" dirty="0">
              <a:latin typeface="Times New Roman"/>
              <a:ea typeface="Calibri"/>
            </a:endParaRPr>
          </a:p>
          <a:p>
            <a:pPr marL="0">
              <a:spcBef>
                <a:spcPts val="0"/>
              </a:spcBef>
            </a:pPr>
            <a:r>
              <a:rPr lang="en-US" sz="2400" dirty="0">
                <a:solidFill>
                  <a:srgbClr val="000000"/>
                </a:solidFill>
                <a:latin typeface="Arial"/>
                <a:ea typeface="Calibri"/>
              </a:rPr>
              <a:t>Prepaid Burial Contracts </a:t>
            </a:r>
            <a:endParaRPr lang="en-US" sz="1200" dirty="0">
              <a:latin typeface="Times New Roman"/>
              <a:ea typeface="Calibri"/>
            </a:endParaRPr>
          </a:p>
          <a:p>
            <a:pPr marL="0">
              <a:spcBef>
                <a:spcPts val="0"/>
              </a:spcBef>
            </a:pPr>
            <a:r>
              <a:rPr lang="en-US" sz="2400" dirty="0">
                <a:solidFill>
                  <a:srgbClr val="000000"/>
                </a:solidFill>
                <a:latin typeface="Arial"/>
                <a:ea typeface="Calibri"/>
              </a:rPr>
              <a:t>Life Insurance- face value less than $1500</a:t>
            </a:r>
            <a:endParaRPr lang="en-US" sz="1200" dirty="0">
              <a:latin typeface="Times New Roman"/>
              <a:ea typeface="Calibri"/>
            </a:endParaRPr>
          </a:p>
          <a:p>
            <a:pPr marL="0">
              <a:spcBef>
                <a:spcPts val="0"/>
              </a:spcBef>
            </a:pPr>
            <a:r>
              <a:rPr lang="en-US" sz="2400" dirty="0">
                <a:solidFill>
                  <a:srgbClr val="000000"/>
                </a:solidFill>
                <a:latin typeface="Arial"/>
                <a:ea typeface="Calibri"/>
              </a:rPr>
              <a:t>The Home</a:t>
            </a:r>
          </a:p>
          <a:p>
            <a:pPr marL="0">
              <a:spcBef>
                <a:spcPts val="0"/>
              </a:spcBef>
            </a:pPr>
            <a:r>
              <a:rPr lang="en-US" sz="2400" dirty="0">
                <a:solidFill>
                  <a:srgbClr val="000000"/>
                </a:solidFill>
                <a:latin typeface="Arial"/>
                <a:ea typeface="Calibri"/>
              </a:rPr>
              <a:t>Property listed for sale at </a:t>
            </a:r>
            <a:r>
              <a:rPr lang="en-US" sz="2400" dirty="0" err="1">
                <a:solidFill>
                  <a:srgbClr val="000000"/>
                </a:solidFill>
                <a:latin typeface="Arial"/>
                <a:ea typeface="Calibri"/>
              </a:rPr>
              <a:t>fmv</a:t>
            </a:r>
            <a:r>
              <a:rPr lang="en-US" sz="2400" dirty="0">
                <a:solidFill>
                  <a:srgbClr val="000000"/>
                </a:solidFill>
                <a:latin typeface="Arial"/>
                <a:ea typeface="Calibri"/>
              </a:rPr>
              <a:t>. </a:t>
            </a:r>
            <a:endParaRPr lang="en-US" sz="1200" dirty="0">
              <a:latin typeface="Times New Roman"/>
              <a:ea typeface="Calibri"/>
            </a:endParaRPr>
          </a:p>
          <a:p>
            <a:pPr marL="0">
              <a:spcBef>
                <a:spcPts val="0"/>
              </a:spcBef>
            </a:pPr>
            <a:r>
              <a:rPr lang="en-US" sz="2400" dirty="0">
                <a:solidFill>
                  <a:srgbClr val="000000"/>
                </a:solidFill>
                <a:latin typeface="Arial"/>
                <a:ea typeface="Calibri"/>
              </a:rPr>
              <a:t>Long term Care insurance payments</a:t>
            </a:r>
            <a:endParaRPr lang="en-US" sz="1200" dirty="0">
              <a:latin typeface="Times New Roman"/>
              <a:ea typeface="Calibri"/>
            </a:endParaRPr>
          </a:p>
          <a:p>
            <a:pPr marL="0">
              <a:spcBef>
                <a:spcPts val="0"/>
              </a:spcBef>
            </a:pPr>
            <a:endParaRPr lang="en-US" sz="1100" dirty="0">
              <a:ea typeface="Calibri"/>
            </a:endParaRP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5" y="813521"/>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09383"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1" idx="3"/>
          </p:cNvCxnSpPr>
          <p:nvPr/>
        </p:nvCxnSpPr>
        <p:spPr>
          <a:xfrm flipV="1">
            <a:off x="9842100" y="926905"/>
            <a:ext cx="243763" cy="2975"/>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261117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xEl>
                                              <p:pRg st="6" end="6"/>
                                            </p:txEl>
                                          </p:spTgt>
                                        </p:tgtEl>
                                        <p:attrNameLst>
                                          <p:attrName>style.visibility</p:attrName>
                                        </p:attrNameLst>
                                      </p:cBhvr>
                                      <p:to>
                                        <p:strVal val="visible"/>
                                      </p:to>
                                    </p:set>
                                    <p:animEffect transition="in" filter="fade">
                                      <p:cBhvr>
                                        <p:cTn id="42" dur="500"/>
                                        <p:tgtEl>
                                          <p:spTgt spid="27">
                                            <p:txEl>
                                              <p:pRg st="6" end="6"/>
                                            </p:txEl>
                                          </p:spTgt>
                                        </p:tgtEl>
                                      </p:cBhvr>
                                    </p:animEffect>
                                  </p:childTnLst>
                                  <p:subTnLst>
                                    <p:animClr clrSpc="rgb" dir="cw">
                                      <p:cBhvr override="childStyle">
                                        <p:cTn dur="1" fill="hold" display="0" masterRel="nextClick" afterEffect="1"/>
                                        <p:tgtEl>
                                          <p:spTgt spid="27">
                                            <p:txEl>
                                              <p:pRg st="6" end="6"/>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xEl>
                                              <p:pRg st="7" end="7"/>
                                            </p:txEl>
                                          </p:spTgt>
                                        </p:tgtEl>
                                        <p:attrNameLst>
                                          <p:attrName>style.visibility</p:attrName>
                                        </p:attrNameLst>
                                      </p:cBhvr>
                                      <p:to>
                                        <p:strVal val="visible"/>
                                      </p:to>
                                    </p:set>
                                    <p:animEffect transition="in" filter="fade">
                                      <p:cBhvr>
                                        <p:cTn id="47" dur="500"/>
                                        <p:tgtEl>
                                          <p:spTgt spid="27">
                                            <p:txEl>
                                              <p:pRg st="7" end="7"/>
                                            </p:txEl>
                                          </p:spTgt>
                                        </p:tgtEl>
                                      </p:cBhvr>
                                    </p:animEffect>
                                  </p:childTnLst>
                                  <p:subTnLst>
                                    <p:animClr clrSpc="rgb" dir="cw">
                                      <p:cBhvr override="childStyle">
                                        <p:cTn dur="1" fill="hold" display="0" masterRel="nextClick" afterEffect="1"/>
                                        <p:tgtEl>
                                          <p:spTgt spid="27">
                                            <p:txEl>
                                              <p:pRg st="7" end="7"/>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
                                            <p:txEl>
                                              <p:pRg st="8" end="8"/>
                                            </p:txEl>
                                          </p:spTgt>
                                        </p:tgtEl>
                                        <p:attrNameLst>
                                          <p:attrName>style.visibility</p:attrName>
                                        </p:attrNameLst>
                                      </p:cBhvr>
                                      <p:to>
                                        <p:strVal val="visible"/>
                                      </p:to>
                                    </p:set>
                                    <p:animEffect transition="in" filter="fade">
                                      <p:cBhvr>
                                        <p:cTn id="52" dur="500"/>
                                        <p:tgtEl>
                                          <p:spTgt spid="27">
                                            <p:txEl>
                                              <p:pRg st="8" end="8"/>
                                            </p:txEl>
                                          </p:spTgt>
                                        </p:tgtEl>
                                      </p:cBhvr>
                                    </p:animEffect>
                                  </p:childTnLst>
                                  <p:subTnLst>
                                    <p:animClr clrSpc="rgb" dir="cw">
                                      <p:cBhvr override="childStyle">
                                        <p:cTn dur="1" fill="hold" display="0" masterRel="nextClick" afterEffect="1"/>
                                        <p:tgtEl>
                                          <p:spTgt spid="27">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30885839"/>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Allocation and Spend-Down</a:t>
            </a:r>
          </a:p>
        </p:txBody>
      </p:sp>
      <p:sp>
        <p:nvSpPr>
          <p:cNvPr id="58" name="Rectangle 57"/>
          <p:cNvSpPr/>
          <p:nvPr/>
        </p:nvSpPr>
        <p:spPr>
          <a:xfrm>
            <a:off x="233955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lt1"/>
                </a:solidFill>
              </a:rPr>
              <a:t>1. </a:t>
            </a:r>
            <a:br>
              <a:rPr lang="en-US" sz="1600" b="1" dirty="0">
                <a:solidFill>
                  <a:schemeClr val="lt1"/>
                </a:solidFill>
              </a:rPr>
            </a:br>
            <a:r>
              <a:rPr lang="en-US" sz="1600" b="1" dirty="0">
                <a:solidFill>
                  <a:schemeClr val="lt1"/>
                </a:solidFill>
              </a:rPr>
              <a:t>Determine Snapshot Date; Begin Resource Assessment</a:t>
            </a:r>
          </a:p>
        </p:txBody>
      </p:sp>
      <p:sp>
        <p:nvSpPr>
          <p:cNvPr id="59" name="Rectangle 58"/>
          <p:cNvSpPr/>
          <p:nvPr/>
        </p:nvSpPr>
        <p:spPr>
          <a:xfrm>
            <a:off x="4444321"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2. </a:t>
            </a:r>
            <a:br>
              <a:rPr lang="en-US" sz="1600" b="1" dirty="0">
                <a:solidFill>
                  <a:schemeClr val="bg1"/>
                </a:solidFill>
              </a:rPr>
            </a:br>
            <a:r>
              <a:rPr lang="en-US" sz="1600" b="1" dirty="0">
                <a:solidFill>
                  <a:schemeClr val="bg1"/>
                </a:solidFill>
              </a:rPr>
              <a:t>List All Resources</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
        <p:nvSpPr>
          <p:cNvPr id="60" name="Rectangle 59"/>
          <p:cNvSpPr/>
          <p:nvPr/>
        </p:nvSpPr>
        <p:spPr>
          <a:xfrm>
            <a:off x="6557324" y="1916237"/>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3. </a:t>
            </a:r>
            <a:br>
              <a:rPr lang="en-US" sz="1600" b="1" dirty="0">
                <a:solidFill>
                  <a:schemeClr val="bg1"/>
                </a:solidFill>
              </a:rPr>
            </a:br>
            <a:r>
              <a:rPr lang="en-US" sz="1600" b="1" dirty="0">
                <a:solidFill>
                  <a:schemeClr val="bg1"/>
                </a:solidFill>
              </a:rPr>
              <a:t>Determine Excluded Resources</a:t>
            </a:r>
          </a:p>
        </p:txBody>
      </p:sp>
      <p:sp>
        <p:nvSpPr>
          <p:cNvPr id="61" name="Rectangle 60"/>
          <p:cNvSpPr/>
          <p:nvPr/>
        </p:nvSpPr>
        <p:spPr>
          <a:xfrm>
            <a:off x="8649738" y="1932450"/>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4. </a:t>
            </a:r>
            <a:br>
              <a:rPr lang="en-US" sz="1600" b="1" dirty="0">
                <a:solidFill>
                  <a:schemeClr val="bg1"/>
                </a:solidFill>
              </a:rPr>
            </a:br>
            <a:r>
              <a:rPr lang="en-US" sz="1600" b="1" dirty="0">
                <a:solidFill>
                  <a:schemeClr val="bg1"/>
                </a:solidFill>
              </a:rPr>
              <a:t>Determine </a:t>
            </a:r>
            <a:br>
              <a:rPr lang="en-US" sz="1600" b="1" dirty="0">
                <a:solidFill>
                  <a:schemeClr val="bg1"/>
                </a:solidFill>
              </a:rPr>
            </a:br>
            <a:r>
              <a:rPr lang="en-US" sz="1600" b="1" dirty="0">
                <a:solidFill>
                  <a:schemeClr val="bg1"/>
                </a:solidFill>
              </a:rPr>
              <a:t>Non-Accessible Resources</a:t>
            </a:r>
            <a:br>
              <a:rPr lang="en-US" sz="1600" b="1" dirty="0">
                <a:solidFill>
                  <a:schemeClr val="bg1"/>
                </a:solidFill>
              </a:rPr>
            </a:br>
            <a:endParaRPr lang="en-US" sz="1600" b="1" dirty="0">
              <a:solidFill>
                <a:schemeClr val="bg1"/>
              </a:solidFill>
            </a:endParaRPr>
          </a:p>
        </p:txBody>
      </p:sp>
      <p:sp>
        <p:nvSpPr>
          <p:cNvPr id="62" name="Rectangle 61"/>
          <p:cNvSpPr/>
          <p:nvPr/>
        </p:nvSpPr>
        <p:spPr>
          <a:xfrm>
            <a:off x="2339556"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5.</a:t>
            </a:r>
            <a:br>
              <a:rPr lang="en-US" sz="1600" b="1" dirty="0">
                <a:solidFill>
                  <a:schemeClr val="bg1"/>
                </a:solidFill>
              </a:rPr>
            </a:br>
            <a:r>
              <a:rPr lang="en-US" sz="1600" b="1" dirty="0">
                <a:solidFill>
                  <a:schemeClr val="bg1"/>
                </a:solidFill>
              </a:rPr>
              <a:t>Finalize Resource Assessment</a:t>
            </a:r>
            <a:br>
              <a:rPr lang="en-US" sz="1600" b="1" dirty="0">
                <a:solidFill>
                  <a:schemeClr val="bg1"/>
                </a:solidFill>
              </a:rPr>
            </a:br>
            <a:endParaRPr lang="en-US" sz="1600" b="1" dirty="0">
              <a:solidFill>
                <a:schemeClr val="bg1"/>
              </a:solidFill>
            </a:endParaRPr>
          </a:p>
        </p:txBody>
      </p:sp>
      <p:sp>
        <p:nvSpPr>
          <p:cNvPr id="63" name="Rectangle 62"/>
          <p:cNvSpPr/>
          <p:nvPr/>
        </p:nvSpPr>
        <p:spPr>
          <a:xfrm>
            <a:off x="4444321"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6. </a:t>
            </a:r>
            <a:br>
              <a:rPr lang="en-US" sz="1600" b="1" dirty="0">
                <a:solidFill>
                  <a:schemeClr val="bg1"/>
                </a:solidFill>
              </a:rPr>
            </a:br>
            <a:r>
              <a:rPr lang="en-US" sz="1600" b="1" dirty="0">
                <a:solidFill>
                  <a:schemeClr val="bg1"/>
                </a:solidFill>
              </a:rPr>
              <a:t>Resource Allocation For Married Applicant</a:t>
            </a:r>
          </a:p>
        </p:txBody>
      </p:sp>
      <p:sp>
        <p:nvSpPr>
          <p:cNvPr id="64" name="Rectangle 63"/>
          <p:cNvSpPr/>
          <p:nvPr/>
        </p:nvSpPr>
        <p:spPr>
          <a:xfrm>
            <a:off x="6520253"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7. </a:t>
            </a:r>
            <a:br>
              <a:rPr lang="en-US" sz="1600" b="1" dirty="0">
                <a:solidFill>
                  <a:schemeClr val="bg1"/>
                </a:solidFill>
              </a:rPr>
            </a:br>
            <a:r>
              <a:rPr lang="en-US" sz="1600" b="1" dirty="0">
                <a:solidFill>
                  <a:schemeClr val="bg1"/>
                </a:solidFill>
              </a:rPr>
              <a:t>Spend-Down </a:t>
            </a:r>
            <a:br>
              <a:rPr lang="en-US" sz="1600" b="1" dirty="0">
                <a:solidFill>
                  <a:schemeClr val="bg1"/>
                </a:solidFill>
              </a:rPr>
            </a:br>
            <a:r>
              <a:rPr lang="en-US" sz="1600" b="1" dirty="0">
                <a:solidFill>
                  <a:schemeClr val="bg1"/>
                </a:solidFill>
              </a:rPr>
              <a:t>to $2,000</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fld id="{612C9336-A718-4A9C-A61A-5379812194CD}" type="slidenum">
              <a:rPr lang="en-US" smtClean="0"/>
              <a:t>117</a:t>
            </a:fld>
            <a:endParaRPr lang="en-US" dirty="0"/>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8. </a:t>
            </a:r>
            <a:br>
              <a:rPr lang="en-US" sz="1600" b="1" dirty="0">
                <a:solidFill>
                  <a:schemeClr val="bg1"/>
                </a:solidFill>
              </a:rPr>
            </a:br>
            <a:r>
              <a:rPr lang="en-US" sz="1600" b="1" dirty="0">
                <a:solidFill>
                  <a:schemeClr val="bg1"/>
                </a:solidFill>
              </a:rPr>
              <a:t>Medicaid Eligible</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Tree>
    <p:custDataLst>
      <p:tags r:id="rId1"/>
    </p:custDataLst>
    <p:extLst>
      <p:ext uri="{BB962C8B-B14F-4D97-AF65-F5344CB8AC3E}">
        <p14:creationId xmlns:p14="http://schemas.microsoft.com/office/powerpoint/2010/main" val="12384007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311861409"/>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22982" y="1930552"/>
            <a:ext cx="8172472"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118</a:t>
            </a:fld>
            <a:endParaRPr lang="en-US"/>
          </a:p>
        </p:txBody>
      </p:sp>
      <p:sp>
        <p:nvSpPr>
          <p:cNvPr id="26" name="Rectangle 25"/>
          <p:cNvSpPr/>
          <p:nvPr/>
        </p:nvSpPr>
        <p:spPr>
          <a:xfrm>
            <a:off x="2178067"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 </a:t>
            </a:r>
            <a:br>
              <a:rPr lang="en-US" sz="1400" b="1" dirty="0">
                <a:solidFill>
                  <a:schemeClr val="bg1"/>
                </a:solidFill>
              </a:rPr>
            </a:br>
            <a:r>
              <a:rPr lang="en-US" sz="1400" b="1" dirty="0">
                <a:solidFill>
                  <a:schemeClr val="bg1"/>
                </a:solidFill>
              </a:rPr>
              <a:t>Determine </a:t>
            </a:r>
            <a:br>
              <a:rPr lang="en-US" sz="1400" b="1" dirty="0">
                <a:solidFill>
                  <a:schemeClr val="bg1"/>
                </a:solidFill>
              </a:rPr>
            </a:br>
            <a:r>
              <a:rPr lang="en-US" sz="1400" b="1" dirty="0">
                <a:solidFill>
                  <a:schemeClr val="bg1"/>
                </a:solidFill>
              </a:rPr>
              <a:t>Non-Accessible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381000" y="2560320"/>
            <a:ext cx="11429999"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kern="0" dirty="0">
                <a:solidFill>
                  <a:prstClr val="black"/>
                </a:solidFill>
              </a:rPr>
              <a:t>Non-Accessible Resources – OAC 5160:1-1-01(B)(82)</a:t>
            </a:r>
            <a:endParaRPr lang="en-US" dirty="0"/>
          </a:p>
          <a:p>
            <a:pPr marL="457200" lvl="1" indent="0">
              <a:lnSpc>
                <a:spcPct val="90000"/>
              </a:lnSpc>
              <a:spcAft>
                <a:spcPts val="1000"/>
              </a:spcAft>
              <a:buNone/>
            </a:pPr>
            <a:r>
              <a:rPr lang="en-US" sz="3200" dirty="0">
                <a:latin typeface="Arial" panose="020B0604020202020204" pitchFamily="34" charset="0"/>
                <a:cs typeface="Arial" panose="020B0604020202020204" pitchFamily="34" charset="0"/>
              </a:rPr>
              <a:t>A resource is anything the applicant or the applicant’s spouse owns  and has the legal ability to access in order to </a:t>
            </a:r>
            <a:r>
              <a:rPr lang="en-US" sz="3200" b="1" dirty="0">
                <a:latin typeface="Arial" panose="020B0604020202020204" pitchFamily="34" charset="0"/>
                <a:cs typeface="Arial" panose="020B0604020202020204" pitchFamily="34" charset="0"/>
              </a:rPr>
              <a:t>convert to cash</a:t>
            </a:r>
            <a:r>
              <a:rPr lang="en-US" sz="2400" dirty="0">
                <a:latin typeface="Arial" panose="020B0604020202020204" pitchFamily="34" charset="0"/>
                <a:cs typeface="Arial" panose="020B0604020202020204" pitchFamily="34" charset="0"/>
              </a:rPr>
              <a:t>.</a:t>
            </a:r>
          </a:p>
        </p:txBody>
      </p:sp>
      <p:sp>
        <p:nvSpPr>
          <p:cNvPr id="61" name="Rectangle 60"/>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2" name="Rectangle 61"/>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3" name="Rectangle 62"/>
          <p:cNvSpPr/>
          <p:nvPr/>
        </p:nvSpPr>
        <p:spPr>
          <a:xfrm>
            <a:off x="9626808" y="806970"/>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4" name="Rectangle 63"/>
          <p:cNvSpPr/>
          <p:nvPr/>
        </p:nvSpPr>
        <p:spPr>
          <a:xfrm>
            <a:off x="10078905"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5" name="Rectangle 64"/>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6" name="Rectangle 65"/>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7" name="Rectangle 66"/>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8" name="Straight Arrow Connector 67"/>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2" idx="3"/>
            <a:endCxn id="63" idx="1"/>
          </p:cNvCxnSpPr>
          <p:nvPr/>
        </p:nvCxnSpPr>
        <p:spPr>
          <a:xfrm flipV="1">
            <a:off x="9372579" y="923324"/>
            <a:ext cx="254229" cy="3576"/>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76791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7" name="Title 105476"/>
          <p:cNvSpPr>
            <a:spLocks noGrp="1"/>
          </p:cNvSpPr>
          <p:nvPr>
            <p:ph type="title"/>
          </p:nvPr>
        </p:nvSpPr>
        <p:spPr>
          <a:xfrm>
            <a:off x="1676400" y="533405"/>
            <a:ext cx="8839200" cy="45719"/>
          </a:xfrm>
        </p:spPr>
        <p:txBody>
          <a:bodyPr/>
          <a:lstStyle/>
          <a:p>
            <a:br>
              <a:rPr lang="en-US" dirty="0"/>
            </a:br>
            <a:br>
              <a:rPr lang="en-US" dirty="0"/>
            </a:br>
            <a:endParaRPr lang="en-US" dirty="0"/>
          </a:p>
        </p:txBody>
      </p:sp>
      <p:sp>
        <p:nvSpPr>
          <p:cNvPr id="3" name="Slide Number Placeholder 2"/>
          <p:cNvSpPr>
            <a:spLocks noGrp="1"/>
          </p:cNvSpPr>
          <p:nvPr>
            <p:ph type="sldNum" sz="quarter" idx="4"/>
          </p:nvPr>
        </p:nvSpPr>
        <p:spPr/>
        <p:txBody>
          <a:bodyPr/>
          <a:lstStyle/>
          <a:p>
            <a:fld id="{88AA8DA2-99D1-4607-A62B-1B547612533B}" type="slidenum">
              <a:rPr lang="en-US" smtClean="0"/>
              <a:pPr/>
              <a:t>119</a:t>
            </a:fld>
            <a:endParaRPr lang="en-US" dirty="0"/>
          </a:p>
        </p:txBody>
      </p:sp>
      <p:sp>
        <p:nvSpPr>
          <p:cNvPr id="4" name="Content Placeholder 3"/>
          <p:cNvSpPr>
            <a:spLocks noGrp="1"/>
          </p:cNvSpPr>
          <p:nvPr>
            <p:ph idx="4294967295"/>
          </p:nvPr>
        </p:nvSpPr>
        <p:spPr>
          <a:xfrm>
            <a:off x="609600" y="2556730"/>
            <a:ext cx="10972799" cy="3844070"/>
          </a:xfrm>
          <a:prstGeom prst="rect">
            <a:avLst/>
          </a:prstGeom>
          <a:ln>
            <a:solidFill>
              <a:schemeClr val="tx1"/>
            </a:solidFill>
          </a:ln>
        </p:spPr>
        <p:txBody>
          <a:bodyPr/>
          <a:lstStyle/>
          <a:p>
            <a:r>
              <a:rPr lang="en-US" dirty="0"/>
              <a:t>Non-accessible resources are 2 different issues:</a:t>
            </a:r>
            <a:br>
              <a:rPr lang="en-US" dirty="0"/>
            </a:br>
            <a:r>
              <a:rPr lang="en-US" dirty="0"/>
              <a:t>a. Requires legal action to access, or</a:t>
            </a:r>
            <a:br>
              <a:rPr lang="en-US" dirty="0"/>
            </a:br>
            <a:r>
              <a:rPr lang="en-US" dirty="0"/>
              <a:t>b. Individual cannot access due to physical or mental impairment</a:t>
            </a:r>
          </a:p>
          <a:p>
            <a:r>
              <a:rPr lang="en-US" dirty="0"/>
              <a:t>Always identify problem and list efforts taken in writing and ask CDJFS for help accessing resources or documentation.</a:t>
            </a:r>
          </a:p>
          <a:p>
            <a:pPr marL="0" indent="0">
              <a:buNone/>
            </a:pPr>
            <a:endParaRPr lang="en-US" dirty="0"/>
          </a:p>
        </p:txBody>
      </p:sp>
      <p:sp>
        <p:nvSpPr>
          <p:cNvPr id="5" name="Trapezoid 2"/>
          <p:cNvSpPr/>
          <p:nvPr/>
        </p:nvSpPr>
        <p:spPr bwMode="gray">
          <a:xfrm>
            <a:off x="2070073" y="1947130"/>
            <a:ext cx="8172472" cy="60960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102" name="Rectangle 101"/>
          <p:cNvSpPr/>
          <p:nvPr/>
        </p:nvSpPr>
        <p:spPr>
          <a:xfrm>
            <a:off x="22860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 </a:t>
            </a:r>
            <a:br>
              <a:rPr lang="en-US" sz="1400" b="1" dirty="0">
                <a:solidFill>
                  <a:schemeClr val="bg1"/>
                </a:solidFill>
              </a:rPr>
            </a:br>
            <a:r>
              <a:rPr lang="en-US" sz="1400" b="1" dirty="0">
                <a:solidFill>
                  <a:schemeClr val="bg1"/>
                </a:solidFill>
              </a:rPr>
              <a:t>Determine </a:t>
            </a:r>
            <a:br>
              <a:rPr lang="en-US" sz="1400" b="1" dirty="0">
                <a:solidFill>
                  <a:schemeClr val="bg1"/>
                </a:solidFill>
              </a:rPr>
            </a:br>
            <a:r>
              <a:rPr lang="en-US" sz="1400" b="1" dirty="0">
                <a:solidFill>
                  <a:schemeClr val="bg1"/>
                </a:solidFill>
              </a:rPr>
              <a:t>Non-Accessible Resources</a:t>
            </a:r>
            <a:br>
              <a:rPr lang="en-US" sz="1400" b="1" dirty="0">
                <a:solidFill>
                  <a:schemeClr val="bg1"/>
                </a:solidFill>
              </a:rPr>
            </a:br>
            <a:endParaRPr lang="en-US" sz="1400" b="1" dirty="0">
              <a:solidFill>
                <a:schemeClr val="bg1"/>
              </a:solidFill>
            </a:endParaRPr>
          </a:p>
        </p:txBody>
      </p:sp>
      <p:sp>
        <p:nvSpPr>
          <p:cNvPr id="54" name="Rectangle 53"/>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5" name="Rectangle 54"/>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6" name="Rectangle 55"/>
          <p:cNvSpPr/>
          <p:nvPr/>
        </p:nvSpPr>
        <p:spPr>
          <a:xfrm>
            <a:off x="9607758" y="813320"/>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7" name="Rectangle 56"/>
          <p:cNvSpPr/>
          <p:nvPr/>
        </p:nvSpPr>
        <p:spPr>
          <a:xfrm>
            <a:off x="10078905" y="81689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8" name="Rectangle 57"/>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9" name="Rectangle 58"/>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0" name="Rectangle 59"/>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1" name="Straight Arrow Connector 60"/>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endCxn id="57" idx="1"/>
          </p:cNvCxnSpPr>
          <p:nvPr/>
        </p:nvCxnSpPr>
        <p:spPr>
          <a:xfrm flipV="1">
            <a:off x="9837804" y="933250"/>
            <a:ext cx="241096" cy="7736"/>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56" idx="1"/>
          </p:cNvCxnSpPr>
          <p:nvPr/>
        </p:nvCxnSpPr>
        <p:spPr>
          <a:xfrm>
            <a:off x="9332251" y="917180"/>
            <a:ext cx="275507" cy="12499"/>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extLst>
      <p:ext uri="{BB962C8B-B14F-4D97-AF65-F5344CB8AC3E}">
        <p14:creationId xmlns:p14="http://schemas.microsoft.com/office/powerpoint/2010/main" val="406612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Income?</a:t>
            </a:r>
          </a:p>
        </p:txBody>
      </p:sp>
      <p:sp>
        <p:nvSpPr>
          <p:cNvPr id="3" name="Slide Number Placeholder 2"/>
          <p:cNvSpPr>
            <a:spLocks noGrp="1"/>
          </p:cNvSpPr>
          <p:nvPr>
            <p:ph type="sldNum" sz="quarter" idx="4"/>
          </p:nvPr>
        </p:nvSpPr>
        <p:spPr/>
        <p:txBody>
          <a:bodyPr/>
          <a:lstStyle/>
          <a:p>
            <a:fld id="{612C9336-A718-4A9C-A61A-5379812194CD}" type="slidenum">
              <a:rPr lang="en-US" smtClean="0"/>
              <a:t>12</a:t>
            </a:fld>
            <a:endParaRPr lang="en-US"/>
          </a:p>
        </p:txBody>
      </p:sp>
      <p:sp>
        <p:nvSpPr>
          <p:cNvPr id="4" name="Rectangle 3"/>
          <p:cNvSpPr txBox="1">
            <a:spLocks noChangeArrowheads="1"/>
          </p:cNvSpPr>
          <p:nvPr/>
        </p:nvSpPr>
        <p:spPr>
          <a:xfrm>
            <a:off x="2133600" y="1524000"/>
            <a:ext cx="8077200" cy="4953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2000"/>
              </a:spcAft>
              <a:buNone/>
            </a:pPr>
            <a:r>
              <a:rPr lang="en-US" dirty="0"/>
              <a:t>1) Income is cash, in-kind income, or something of value which is received, available, and attributable to an individual.</a:t>
            </a:r>
            <a:endParaRPr lang="en-US" sz="3600" dirty="0"/>
          </a:p>
          <a:p>
            <a:pPr marL="0" indent="0">
              <a:spcAft>
                <a:spcPts val="2000"/>
              </a:spcAft>
              <a:buNone/>
            </a:pPr>
            <a:r>
              <a:rPr lang="en-US" dirty="0"/>
              <a:t>2) Income includes earned income and unearned income.</a:t>
            </a:r>
          </a:p>
          <a:p>
            <a:pPr marL="0" indent="0">
              <a:spcAft>
                <a:spcPts val="2000"/>
              </a:spcAft>
              <a:buNone/>
            </a:pPr>
            <a:r>
              <a:rPr lang="en-US" dirty="0"/>
              <a:t>3) Earned income consists of wages and net earnings from employment or self-employment. </a:t>
            </a:r>
          </a:p>
          <a:p>
            <a:pPr marL="0" indent="0">
              <a:spcAft>
                <a:spcPts val="2000"/>
              </a:spcAft>
              <a:buNone/>
            </a:pPr>
            <a:endParaRPr lang="en-US" dirty="0"/>
          </a:p>
          <a:p>
            <a:pPr marL="0" indent="0">
              <a:spcAft>
                <a:spcPts val="2000"/>
              </a:spcAft>
              <a:buNone/>
            </a:pPr>
            <a:endParaRPr lang="en-US" dirty="0"/>
          </a:p>
        </p:txBody>
      </p:sp>
    </p:spTree>
    <p:extLst>
      <p:ext uri="{BB962C8B-B14F-4D97-AF65-F5344CB8AC3E}">
        <p14:creationId xmlns:p14="http://schemas.microsoft.com/office/powerpoint/2010/main" val="381142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025483964"/>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120</a:t>
            </a:fld>
            <a:endParaRPr lang="en-US"/>
          </a:p>
        </p:txBody>
      </p:sp>
      <p:sp>
        <p:nvSpPr>
          <p:cNvPr id="26" name="Rectangle 25"/>
          <p:cNvSpPr/>
          <p:nvPr/>
        </p:nvSpPr>
        <p:spPr>
          <a:xfrm>
            <a:off x="2188259" y="762000"/>
            <a:ext cx="1371600" cy="1172748"/>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 </a:t>
            </a:r>
            <a:br>
              <a:rPr lang="en-US" sz="1400" b="1" dirty="0">
                <a:solidFill>
                  <a:schemeClr val="bg1"/>
                </a:solidFill>
              </a:rPr>
            </a:br>
            <a:r>
              <a:rPr lang="en-US" sz="1400" b="1" dirty="0">
                <a:solidFill>
                  <a:schemeClr val="bg1"/>
                </a:solidFill>
              </a:rPr>
              <a:t>Determine </a:t>
            </a:r>
          </a:p>
          <a:p>
            <a:pPr algn="ctr"/>
            <a:r>
              <a:rPr lang="en-US" sz="1400" b="1" dirty="0">
                <a:solidFill>
                  <a:schemeClr val="bg1"/>
                </a:solidFill>
              </a:rPr>
              <a:t>Non-Accessible Resources</a:t>
            </a:r>
          </a:p>
        </p:txBody>
      </p:sp>
      <p:sp>
        <p:nvSpPr>
          <p:cNvPr id="27" name="Rectangle 3"/>
          <p:cNvSpPr txBox="1">
            <a:spLocks noChangeArrowheads="1"/>
          </p:cNvSpPr>
          <p:nvPr/>
        </p:nvSpPr>
        <p:spPr>
          <a:xfrm>
            <a:off x="914400" y="2560320"/>
            <a:ext cx="10363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dirty="0"/>
              <a:t>Shared Ownership– </a:t>
            </a:r>
            <a:br>
              <a:rPr lang="en-US" dirty="0"/>
            </a:br>
            <a:r>
              <a:rPr lang="en-US" dirty="0"/>
              <a:t>OAC 5160:1-3-05.1(C)(4)</a:t>
            </a:r>
          </a:p>
          <a:p>
            <a:pPr>
              <a:spcAft>
                <a:spcPts val="1000"/>
              </a:spcAft>
            </a:pPr>
            <a:r>
              <a:rPr lang="en-US" sz="2400" dirty="0">
                <a:latin typeface="Arial" panose="020B0604020202020204" pitchFamily="34" charset="0"/>
                <a:cs typeface="Arial" panose="020B0604020202020204" pitchFamily="34" charset="0"/>
              </a:rPr>
              <a:t>If co-owner is spouse or child of IS, then IS assumed able to sell unless documented.</a:t>
            </a:r>
          </a:p>
          <a:p>
            <a:pPr>
              <a:spcAft>
                <a:spcPts val="1000"/>
              </a:spcAft>
            </a:pPr>
            <a:r>
              <a:rPr lang="en-US" sz="2400" dirty="0">
                <a:latin typeface="Arial" panose="020B0604020202020204" pitchFamily="34" charset="0"/>
                <a:cs typeface="Arial" panose="020B0604020202020204" pitchFamily="34" charset="0"/>
              </a:rPr>
              <a:t>If owner cannot be located, the cost of a legal action is prohibitive or the individual was unsuccessful in a legal action, then the resource is not counted</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09384" y="80833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78905"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3"/>
            <a:endCxn id="31" idx="1"/>
          </p:cNvCxnSpPr>
          <p:nvPr/>
        </p:nvCxnSpPr>
        <p:spPr>
          <a:xfrm>
            <a:off x="9842096" y="924694"/>
            <a:ext cx="236804" cy="2211"/>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0" idx="1"/>
          </p:cNvCxnSpPr>
          <p:nvPr/>
        </p:nvCxnSpPr>
        <p:spPr>
          <a:xfrm>
            <a:off x="9333877" y="912195"/>
            <a:ext cx="275507" cy="12499"/>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01407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043043979"/>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121</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 </a:t>
            </a:r>
            <a:br>
              <a:rPr lang="en-US" sz="1400" b="1" dirty="0">
                <a:solidFill>
                  <a:schemeClr val="bg1"/>
                </a:solidFill>
              </a:rPr>
            </a:br>
            <a:r>
              <a:rPr lang="en-US" sz="1400" b="1" dirty="0">
                <a:solidFill>
                  <a:schemeClr val="bg1"/>
                </a:solidFill>
              </a:rPr>
              <a:t>Determine </a:t>
            </a:r>
            <a:br>
              <a:rPr lang="en-US" sz="1400" b="1" dirty="0">
                <a:solidFill>
                  <a:schemeClr val="bg1"/>
                </a:solidFill>
              </a:rPr>
            </a:br>
            <a:r>
              <a:rPr lang="en-US" sz="1400" b="1" dirty="0">
                <a:solidFill>
                  <a:schemeClr val="bg1"/>
                </a:solidFill>
              </a:rPr>
              <a:t>Non-Accessible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533400" y="2587904"/>
            <a:ext cx="10820400" cy="4193896"/>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2000"/>
              </a:spcAft>
              <a:buNone/>
            </a:pPr>
            <a:r>
              <a:rPr lang="en-US" kern="0" dirty="0">
                <a:solidFill>
                  <a:prstClr val="black"/>
                </a:solidFill>
              </a:rPr>
              <a:t>Non-Accessible Resources – Physical or Mental Impairment </a:t>
            </a:r>
            <a:r>
              <a:rPr lang="en-US" dirty="0"/>
              <a:t>OAC 5160:1-2-01(F)(5) </a:t>
            </a:r>
          </a:p>
          <a:p>
            <a:pPr lvl="1">
              <a:lnSpc>
                <a:spcPct val="90000"/>
              </a:lnSpc>
              <a:spcAft>
                <a:spcPts val="2000"/>
              </a:spcAft>
              <a:buFont typeface="+mj-lt"/>
              <a:buAutoNum type="arabicParenR"/>
            </a:pPr>
            <a:r>
              <a:rPr lang="en-US" sz="3200" dirty="0"/>
              <a:t>When the physical or mental impairment substantially limits the individual's ability to access verifications. </a:t>
            </a:r>
          </a:p>
          <a:p>
            <a:pPr lvl="1">
              <a:lnSpc>
                <a:spcPct val="90000"/>
              </a:lnSpc>
              <a:spcAft>
                <a:spcPts val="2000"/>
              </a:spcAft>
              <a:buFont typeface="+mj-lt"/>
              <a:buAutoNum type="arabicParenR"/>
            </a:pPr>
            <a:r>
              <a:rPr lang="en-US" sz="3200" dirty="0"/>
              <a:t>Determine if another person is available to assist with obtaining verifications, e.g., FPOA or guardian.</a:t>
            </a:r>
          </a:p>
        </p:txBody>
      </p:sp>
      <p:sp>
        <p:nvSpPr>
          <p:cNvPr id="61" name="Rectangle 60"/>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2" name="Rectangle 61"/>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3" name="Rectangle 62"/>
          <p:cNvSpPr/>
          <p:nvPr/>
        </p:nvSpPr>
        <p:spPr>
          <a:xfrm>
            <a:off x="9608355"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4" name="Rectangle 63"/>
          <p:cNvSpPr/>
          <p:nvPr/>
        </p:nvSpPr>
        <p:spPr>
          <a:xfrm>
            <a:off x="10085863"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5" name="Rectangle 64"/>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6" name="Rectangle 65"/>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7" name="Rectangle 66"/>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8" name="Straight Arrow Connector 67"/>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3" idx="3"/>
          </p:cNvCxnSpPr>
          <p:nvPr/>
        </p:nvCxnSpPr>
        <p:spPr>
          <a:xfrm>
            <a:off x="9841067" y="926900"/>
            <a:ext cx="23526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4" name="Rectangle 73"/>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5" name="Rectangle 74"/>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6" name="Rectangle 75"/>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7" name="Rectangle 76"/>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78" name="Straight Arrow Connector 77"/>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8666221" y="810546"/>
            <a:ext cx="232717" cy="232717"/>
          </a:xfrm>
          <a:prstGeom prst="rect">
            <a:avLst/>
          </a:prstGeom>
          <a:solidFill>
            <a:srgbClr val="2A547F"/>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3" name="Rectangle 82"/>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4" name="Rectangle 83"/>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5" name="Rectangle 84"/>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6" name="Rectangle 85"/>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87" name="Straight Arrow Connector 8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92" name="Straight Arrow Connector 91"/>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21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58515309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122</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 </a:t>
            </a:r>
            <a:br>
              <a:rPr lang="en-US" sz="1400" b="1" dirty="0">
                <a:solidFill>
                  <a:schemeClr val="bg1"/>
                </a:solidFill>
              </a:rPr>
            </a:br>
            <a:r>
              <a:rPr lang="en-US" sz="1400" b="1" dirty="0">
                <a:solidFill>
                  <a:schemeClr val="bg1"/>
                </a:solidFill>
              </a:rPr>
              <a:t>Determine </a:t>
            </a:r>
            <a:br>
              <a:rPr lang="en-US" sz="1400" b="1" dirty="0">
                <a:solidFill>
                  <a:schemeClr val="bg1"/>
                </a:solidFill>
              </a:rPr>
            </a:br>
            <a:r>
              <a:rPr lang="en-US" sz="1400" b="1" dirty="0">
                <a:solidFill>
                  <a:schemeClr val="bg1"/>
                </a:solidFill>
              </a:rPr>
              <a:t>Non-Accessible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457200" y="2560320"/>
            <a:ext cx="110490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2000"/>
              </a:spcAft>
              <a:buNone/>
            </a:pPr>
            <a:r>
              <a:rPr lang="en-US" sz="2800" kern="0" dirty="0">
                <a:solidFill>
                  <a:prstClr val="black"/>
                </a:solidFill>
              </a:rPr>
              <a:t>Non-Accessible Resources/disability</a:t>
            </a:r>
          </a:p>
          <a:p>
            <a:pPr>
              <a:lnSpc>
                <a:spcPct val="90000"/>
              </a:lnSpc>
              <a:spcAft>
                <a:spcPts val="2000"/>
              </a:spcAft>
              <a:buFont typeface="+mj-lt"/>
              <a:buAutoNum type="arabicParenR" startAt="3"/>
            </a:pPr>
            <a:r>
              <a:rPr lang="en-US" sz="2800" dirty="0"/>
              <a:t>If no person is available to assist </a:t>
            </a:r>
          </a:p>
          <a:p>
            <a:pPr lvl="2">
              <a:lnSpc>
                <a:spcPct val="90000"/>
              </a:lnSpc>
              <a:spcAft>
                <a:spcPts val="2000"/>
              </a:spcAft>
              <a:buFont typeface="Arial" panose="020B0604020202020204" pitchFamily="34" charset="0"/>
              <a:buChar char="•"/>
            </a:pPr>
            <a:r>
              <a:rPr lang="en-US" dirty="0"/>
              <a:t>Refer the case to CDJFS's legal counsel and request evaluation whether the matter should be referred to the probate court, adult protective services, etc.</a:t>
            </a:r>
          </a:p>
          <a:p>
            <a:pPr lvl="2">
              <a:lnSpc>
                <a:spcPct val="90000"/>
              </a:lnSpc>
              <a:spcAft>
                <a:spcPts val="2000"/>
              </a:spcAft>
              <a:buFont typeface="Arial" panose="020B0604020202020204" pitchFamily="34" charset="0"/>
              <a:buChar char="•"/>
            </a:pPr>
            <a:r>
              <a:rPr lang="en-US" b="1" dirty="0"/>
              <a:t>Note in the case record that verifications, resources or income are not available and must not be considered a disqualifying factor until a means of access to those items is obtained or established</a:t>
            </a:r>
            <a:r>
              <a:rPr lang="en-US" dirty="0"/>
              <a:t>.</a:t>
            </a:r>
          </a:p>
        </p:txBody>
      </p:sp>
      <p:sp>
        <p:nvSpPr>
          <p:cNvPr id="28" name="Rectangle 27"/>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08355"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30" idx="3"/>
          </p:cNvCxnSpPr>
          <p:nvPr/>
        </p:nvCxnSpPr>
        <p:spPr>
          <a:xfrm>
            <a:off x="9841067" y="926900"/>
            <a:ext cx="23526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2" name="Rectangle 41"/>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3" name="Rectangle 42"/>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4" name="Rectangle 43"/>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5" name="Rectangle 44"/>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46" name="Straight Arrow Connector 45"/>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666221" y="810546"/>
            <a:ext cx="232717" cy="232717"/>
          </a:xfrm>
          <a:prstGeom prst="rect">
            <a:avLst/>
          </a:prstGeom>
          <a:solidFill>
            <a:srgbClr val="2A547F"/>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1" name="Rectangle 50"/>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2" name="Rectangle 5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3" name="Rectangle 5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4" name="Rectangle 5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55" name="Straight Arrow Connector 54"/>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0" name="Straight Arrow Connector 59"/>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9698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879862791"/>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123</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4. </a:t>
            </a:r>
            <a:br>
              <a:rPr lang="en-US" sz="1400" b="1" dirty="0">
                <a:solidFill>
                  <a:schemeClr val="bg1"/>
                </a:solidFill>
              </a:rPr>
            </a:br>
            <a:r>
              <a:rPr lang="en-US" sz="1400" b="1" dirty="0">
                <a:solidFill>
                  <a:schemeClr val="bg1"/>
                </a:solidFill>
              </a:rPr>
              <a:t>Determine </a:t>
            </a:r>
            <a:br>
              <a:rPr lang="en-US" sz="1400" b="1" dirty="0">
                <a:solidFill>
                  <a:schemeClr val="bg1"/>
                </a:solidFill>
              </a:rPr>
            </a:br>
            <a:r>
              <a:rPr lang="en-US" sz="1400" b="1" dirty="0">
                <a:solidFill>
                  <a:schemeClr val="bg1"/>
                </a:solidFill>
              </a:rPr>
              <a:t>Non-Accessible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457200" y="2560320"/>
            <a:ext cx="10896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2000"/>
              </a:spcAft>
              <a:buNone/>
            </a:pPr>
            <a:r>
              <a:rPr lang="en-US" sz="2800" kern="0" dirty="0">
                <a:solidFill>
                  <a:prstClr val="black"/>
                </a:solidFill>
              </a:rPr>
              <a:t>Non-Accessible Resources/disability</a:t>
            </a:r>
            <a:endParaRPr lang="en-US" sz="2800" dirty="0"/>
          </a:p>
          <a:p>
            <a:pPr lvl="2">
              <a:lnSpc>
                <a:spcPct val="90000"/>
              </a:lnSpc>
              <a:spcAft>
                <a:spcPts val="2000"/>
              </a:spcAft>
              <a:buFont typeface="Arial" panose="020B0604020202020204" pitchFamily="34" charset="0"/>
              <a:buChar char="•"/>
            </a:pPr>
            <a:r>
              <a:rPr lang="en-US" dirty="0">
                <a:latin typeface="Arial" panose="020B0604020202020204" pitchFamily="34" charset="0"/>
                <a:cs typeface="Arial" panose="020B0604020202020204" pitchFamily="34" charset="0"/>
              </a:rPr>
              <a:t>Determine eligibility without considering eligibility factors for which verification cannot be obtained or means of self-support that cannot be accessed because of the physical or mental impairment.  Use the best evidence available without delaying the determination of eligibility.</a:t>
            </a:r>
          </a:p>
          <a:p>
            <a:pPr lvl="2">
              <a:lnSpc>
                <a:spcPct val="90000"/>
              </a:lnSpc>
              <a:spcAft>
                <a:spcPts val="2000"/>
              </a:spcAft>
              <a:buFont typeface="Arial" panose="020B0604020202020204" pitchFamily="34" charset="0"/>
              <a:buChar char="•"/>
            </a:pPr>
            <a:r>
              <a:rPr lang="en-US" dirty="0">
                <a:latin typeface="Arial" panose="020B0604020202020204" pitchFamily="34" charset="0"/>
                <a:cs typeface="Arial" panose="020B0604020202020204" pitchFamily="34" charset="0"/>
              </a:rPr>
              <a:t>Re-determine eligibility once a means of access to verifications or means of self-support is obtained or established.</a:t>
            </a:r>
          </a:p>
        </p:txBody>
      </p:sp>
      <p:sp>
        <p:nvSpPr>
          <p:cNvPr id="28" name="Rectangle 27"/>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08355"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0117" y="926900"/>
            <a:ext cx="21621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2" name="Rectangle 41"/>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3" name="Rectangle 42"/>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4" name="Rectangle 43"/>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5" name="Rectangle 44"/>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46" name="Straight Arrow Connector 45"/>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8666221" y="810546"/>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1" name="Rectangle 50"/>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2" name="Rectangle 5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3" name="Rectangle 5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4" name="Rectangle 5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55" name="Straight Arrow Connector 54"/>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0" name="Straight Arrow Connector 59"/>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6687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124</a:t>
            </a:fld>
            <a:endParaRPr lang="en-US">
              <a:solidFill>
                <a:prstClr val="black">
                  <a:tint val="75000"/>
                </a:prstClr>
              </a:solidFill>
            </a:endParaRPr>
          </a:p>
        </p:txBody>
      </p:sp>
      <p:sp>
        <p:nvSpPr>
          <p:cNvPr id="4" name="Rectangle 3"/>
          <p:cNvSpPr txBox="1">
            <a:spLocks noChangeArrowheads="1"/>
          </p:cNvSpPr>
          <p:nvPr/>
        </p:nvSpPr>
        <p:spPr>
          <a:xfrm>
            <a:off x="1676400" y="1219200"/>
            <a:ext cx="88392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eaLnBrk="0" fontAlgn="base" hangingPunct="0">
              <a:spcBef>
                <a:spcPts val="500"/>
              </a:spcBef>
              <a:spcAft>
                <a:spcPts val="500"/>
              </a:spcAft>
              <a:buClr>
                <a:srgbClr val="09677B"/>
              </a:buClr>
              <a:buSzPct val="80000"/>
              <a:buNone/>
            </a:pPr>
            <a:r>
              <a:rPr lang="en-US" altLang="en-US" b="1" kern="0" dirty="0">
                <a:solidFill>
                  <a:prstClr val="black"/>
                </a:solidFill>
                <a:latin typeface="Arial"/>
              </a:rPr>
              <a:t>Ohio’s Senior Legal Helpline: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Staffed by experienced attorneys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Pre-set 30 minute appointments</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By telephone</a:t>
            </a:r>
          </a:p>
          <a:p>
            <a:pPr marL="914400" lvl="2" indent="0" eaLnBrk="0" fontAlgn="base" hangingPunct="0">
              <a:spcBef>
                <a:spcPts val="500"/>
              </a:spcBef>
              <a:spcAft>
                <a:spcPts val="500"/>
              </a:spcAft>
              <a:buClr>
                <a:srgbClr val="009900"/>
              </a:buClr>
              <a:buSzPct val="60000"/>
              <a:buNone/>
            </a:pPr>
            <a:r>
              <a:rPr lang="en-US" altLang="en-US" kern="0" dirty="0">
                <a:solidFill>
                  <a:prstClr val="black"/>
                </a:solidFill>
                <a:latin typeface="Arial"/>
              </a:rPr>
              <a:t>Free legal advice and counsel</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Call 1.800.488.6070 or 513.345.4160.</a:t>
            </a:r>
          </a:p>
          <a:p>
            <a:pPr marL="0" indent="0" eaLnBrk="0" fontAlgn="base" hangingPunct="0">
              <a:spcAft>
                <a:spcPct val="0"/>
              </a:spcAft>
              <a:buClr>
                <a:srgbClr val="09677B"/>
              </a:buClr>
              <a:buSzPct val="80000"/>
              <a:buNone/>
            </a:pPr>
            <a:r>
              <a:rPr lang="en-US" altLang="en-US" sz="2800" b="1" kern="0" dirty="0">
                <a:solidFill>
                  <a:prstClr val="black"/>
                </a:solidFill>
                <a:latin typeface="Arial"/>
              </a:rPr>
              <a:t>Mid America Pension Rights Project:</a:t>
            </a:r>
          </a:p>
          <a:p>
            <a:pPr marL="0" indent="0" eaLnBrk="0" fontAlgn="base" hangingPunct="0">
              <a:spcBef>
                <a:spcPts val="600"/>
              </a:spcBef>
              <a:spcAft>
                <a:spcPct val="0"/>
              </a:spcAft>
              <a:buClr>
                <a:srgbClr val="09677B"/>
              </a:buClr>
              <a:buSzPct val="80000"/>
              <a:buNone/>
            </a:pPr>
            <a:r>
              <a:rPr lang="en-US" altLang="en-US" kern="0" dirty="0">
                <a:solidFill>
                  <a:prstClr val="black"/>
                </a:solidFill>
                <a:latin typeface="Arial"/>
              </a:rPr>
              <a:t>	</a:t>
            </a:r>
            <a:r>
              <a:rPr lang="en-US" altLang="en-US" sz="2400" kern="0" dirty="0">
                <a:solidFill>
                  <a:prstClr val="black"/>
                </a:solidFill>
                <a:latin typeface="Arial"/>
              </a:rPr>
              <a:t>Pension attorneys to help with pension issues.</a:t>
            </a:r>
          </a:p>
          <a:p>
            <a:pPr marL="0" lvl="0" indent="0" eaLnBrk="0" fontAlgn="base" hangingPunct="0">
              <a:spcAft>
                <a:spcPct val="0"/>
              </a:spcAft>
              <a:buClr>
                <a:srgbClr val="09677B"/>
              </a:buClr>
              <a:buSzPct val="80000"/>
              <a:buNone/>
            </a:pPr>
            <a:r>
              <a:rPr lang="en-US" altLang="en-US" b="1" kern="0" dirty="0">
                <a:solidFill>
                  <a:prstClr val="black"/>
                </a:solidFill>
                <a:latin typeface="Arial"/>
              </a:rPr>
              <a:t>Call 1-</a:t>
            </a:r>
            <a:r>
              <a:rPr lang="en-US" b="1" kern="0" dirty="0">
                <a:solidFill>
                  <a:srgbClr val="000000"/>
                </a:solidFill>
                <a:latin typeface="Arial" panose="020B0604020202020204" pitchFamily="34" charset="0"/>
                <a:ea typeface="Calibri" panose="020F0502020204030204" pitchFamily="34" charset="0"/>
                <a:cs typeface="Arial" panose="020B0604020202020204" pitchFamily="34" charset="0"/>
              </a:rPr>
              <a:t>866-400-9164</a:t>
            </a:r>
          </a:p>
          <a:p>
            <a:pPr marL="0" indent="0" eaLnBrk="0" fontAlgn="base" hangingPunct="0">
              <a:spcBef>
                <a:spcPts val="600"/>
              </a:spcBef>
              <a:spcAft>
                <a:spcPct val="0"/>
              </a:spcAft>
              <a:buClr>
                <a:srgbClr val="09677B"/>
              </a:buClr>
              <a:buSzPct val="80000"/>
              <a:buNone/>
            </a:pPr>
            <a:endParaRPr lang="en-US" altLang="en-US" sz="2400" kern="0" dirty="0">
              <a:solidFill>
                <a:prstClr val="black"/>
              </a:solidFill>
              <a:latin typeface="Arial"/>
            </a:endParaRPr>
          </a:p>
        </p:txBody>
      </p:sp>
      <p:pic>
        <p:nvPicPr>
          <p:cNvPr id="5" name="Picture 7" descr="phon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1295400"/>
            <a:ext cx="1600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95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0.09045 -0.00556 L -0.15955 -0.00556 " pathEditMode="relative" rAng="0" ptsTypes="AA">
                                      <p:cBhvr>
                                        <p:cTn id="51" dur="2000" fill="hold"/>
                                        <p:tgtEl>
                                          <p:spTgt spid="5"/>
                                        </p:tgtEl>
                                        <p:attrNameLst>
                                          <p:attrName>ppt_x</p:attrName>
                                          <p:attrName>ppt_y</p:attrName>
                                        </p:attrNameLst>
                                      </p:cBhvr>
                                      <p:rCtr x="-12500" y="0"/>
                                    </p:animMotion>
                                  </p:childTnLst>
                                </p:cTn>
                              </p:par>
                            </p:childTnLst>
                          </p:cTn>
                        </p:par>
                      </p:childTnLst>
                    </p:cTn>
                  </p:par>
                  <p:par>
                    <p:cTn id="52" fill="hold">
                      <p:stCondLst>
                        <p:cond delay="indefinite"/>
                      </p:stCondLst>
                      <p:childTnLst>
                        <p:par>
                          <p:cTn id="53" fill="hold">
                            <p:stCondLst>
                              <p:cond delay="0"/>
                            </p:stCondLst>
                            <p:childTnLst>
                              <p:par>
                                <p:cTn id="54" presetID="35" presetClass="path" presetSubtype="0" accel="50000" decel="50000" fill="hold" nodeType="clickEffect">
                                  <p:stCondLst>
                                    <p:cond delay="0"/>
                                  </p:stCondLst>
                                  <p:childTnLst>
                                    <p:animMotion origin="layout" path="M 0.09878 -0.00556 L -0.15122 -0.00556 " pathEditMode="relative" rAng="0" ptsTypes="AA">
                                      <p:cBhvr>
                                        <p:cTn id="55"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Services</a:t>
            </a:r>
          </a:p>
        </p:txBody>
      </p:sp>
      <p:sp>
        <p:nvSpPr>
          <p:cNvPr id="3" name="Slide Number Placeholder 2"/>
          <p:cNvSpPr>
            <a:spLocks noGrp="1"/>
          </p:cNvSpPr>
          <p:nvPr>
            <p:ph type="sldNum" sz="quarter" idx="4"/>
          </p:nvPr>
        </p:nvSpPr>
        <p:spPr/>
        <p:txBody>
          <a:bodyPr/>
          <a:lstStyle/>
          <a:p>
            <a:fld id="{612C9336-A718-4A9C-A61A-5379812194CD}" type="slidenum">
              <a:rPr lang="en-US" smtClean="0">
                <a:solidFill>
                  <a:prstClr val="black">
                    <a:tint val="75000"/>
                  </a:prstClr>
                </a:solidFill>
              </a:rPr>
              <a:pPr/>
              <a:t>125</a:t>
            </a:fld>
            <a:endParaRPr lang="en-US">
              <a:solidFill>
                <a:prstClr val="black">
                  <a:tint val="75000"/>
                </a:prstClr>
              </a:solidFill>
            </a:endParaRPr>
          </a:p>
        </p:txBody>
      </p:sp>
      <p:sp>
        <p:nvSpPr>
          <p:cNvPr id="4" name="Rectangle 3"/>
          <p:cNvSpPr txBox="1">
            <a:spLocks noChangeArrowheads="1"/>
          </p:cNvSpPr>
          <p:nvPr/>
        </p:nvSpPr>
        <p:spPr>
          <a:xfrm>
            <a:off x="1676400" y="1219200"/>
            <a:ext cx="8839200" cy="54102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0" fontAlgn="base" hangingPunct="0">
              <a:spcAft>
                <a:spcPct val="0"/>
              </a:spcAft>
              <a:buClr>
                <a:srgbClr val="09677B"/>
              </a:buClr>
              <a:buSzPct val="80000"/>
              <a:buNone/>
            </a:pPr>
            <a:r>
              <a:rPr lang="en-US" b="1" kern="0" dirty="0">
                <a:solidFill>
                  <a:srgbClr val="000000"/>
                </a:solidFill>
                <a:latin typeface="Arial"/>
              </a:rPr>
              <a:t>Ohio Senior Medicare Patrol (SMP)</a:t>
            </a:r>
          </a:p>
          <a:p>
            <a:pPr marL="0" indent="0" eaLnBrk="0" fontAlgn="base" hangingPunct="0">
              <a:spcAft>
                <a:spcPct val="0"/>
              </a:spcAft>
              <a:buClr>
                <a:srgbClr val="09677B"/>
              </a:buClr>
              <a:buSzPct val="80000"/>
              <a:buNone/>
            </a:pPr>
            <a:endParaRPr lang="en-US" b="1"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	Our volunteers stop Medicare fraud &amp; scams by 	educating others to recognize the tell-tale signs. If your Medicare number has been compromised, or you suspect you have been scammed, we may be able to help! </a:t>
            </a:r>
          </a:p>
          <a:p>
            <a:pPr marL="0" indent="0" eaLnBrk="0" fontAlgn="base" hangingPunct="0">
              <a:spcAft>
                <a:spcPct val="0"/>
              </a:spcAft>
              <a:buClr>
                <a:srgbClr val="09677B"/>
              </a:buClr>
              <a:buSzPct val="80000"/>
              <a:buNone/>
            </a:pPr>
            <a:endParaRPr lang="en-US" kern="0" dirty="0">
              <a:solidFill>
                <a:srgbClr val="000000"/>
              </a:solidFill>
              <a:latin typeface="Arial"/>
            </a:endParaRPr>
          </a:p>
          <a:p>
            <a:pPr marL="0" indent="0" eaLnBrk="0" fontAlgn="base" hangingPunct="0">
              <a:spcAft>
                <a:spcPct val="0"/>
              </a:spcAft>
              <a:buClr>
                <a:srgbClr val="09677B"/>
              </a:buClr>
              <a:buSzPct val="80000"/>
              <a:buNone/>
            </a:pPr>
            <a:r>
              <a:rPr lang="en-US" kern="0" dirty="0">
                <a:solidFill>
                  <a:srgbClr val="000000"/>
                </a:solidFill>
                <a:latin typeface="Arial"/>
              </a:rPr>
              <a:t> Give us a call at </a:t>
            </a:r>
            <a:r>
              <a:rPr lang="en-US" b="1" dirty="0"/>
              <a:t>1</a:t>
            </a:r>
            <a:r>
              <a:rPr lang="en-US" dirty="0"/>
              <a:t>-</a:t>
            </a:r>
            <a:r>
              <a:rPr lang="en-US" b="1" dirty="0">
                <a:latin typeface="Arial" panose="020B0604020202020204" pitchFamily="34" charset="0"/>
                <a:ea typeface="Calibri" panose="020F0502020204030204" pitchFamily="34" charset="0"/>
                <a:cs typeface="Arial" panose="020B0604020202020204" pitchFamily="34" charset="0"/>
              </a:rPr>
              <a:t>800-293-4767</a:t>
            </a:r>
            <a:r>
              <a:rPr lang="en-US" altLang="en-US" b="1" kern="0" dirty="0">
                <a:solidFill>
                  <a:prstClr val="black"/>
                </a:solidFill>
                <a:latin typeface="Arial"/>
              </a:rPr>
              <a:t>.</a:t>
            </a:r>
          </a:p>
        </p:txBody>
      </p:sp>
    </p:spTree>
    <p:extLst>
      <p:ext uri="{BB962C8B-B14F-4D97-AF65-F5344CB8AC3E}">
        <p14:creationId xmlns:p14="http://schemas.microsoft.com/office/powerpoint/2010/main" val="352041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 Seniors Referral Service</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126</a:t>
            </a:fld>
            <a:endParaRPr lang="en-US" dirty="0"/>
          </a:p>
        </p:txBody>
      </p:sp>
      <p:sp>
        <p:nvSpPr>
          <p:cNvPr id="4" name="Content Placeholder 3"/>
          <p:cNvSpPr>
            <a:spLocks noGrp="1"/>
          </p:cNvSpPr>
          <p:nvPr>
            <p:ph idx="1"/>
          </p:nvPr>
        </p:nvSpPr>
        <p:spPr/>
        <p:txBody>
          <a:bodyPr/>
          <a:lstStyle/>
          <a:p>
            <a:pPr marL="0" indent="0">
              <a:buNone/>
            </a:pPr>
            <a:r>
              <a:rPr lang="en-US" dirty="0"/>
              <a:t>State wide</a:t>
            </a:r>
          </a:p>
          <a:p>
            <a:pPr marL="0" indent="0">
              <a:buNone/>
            </a:pPr>
            <a:r>
              <a:rPr lang="en-US" dirty="0"/>
              <a:t>Pre-screened clients (referral made only after helpline attorney has done the initial consultation)</a:t>
            </a:r>
          </a:p>
          <a:p>
            <a:pPr marL="0" indent="0">
              <a:buNone/>
            </a:pPr>
            <a:r>
              <a:rPr lang="en-US" dirty="0"/>
              <a:t>Opportunities for attorneys to help Seniors.  </a:t>
            </a:r>
          </a:p>
          <a:p>
            <a:pPr marL="0" indent="0">
              <a:buNone/>
            </a:pPr>
            <a:r>
              <a:rPr lang="en-US" dirty="0">
                <a:hlinkClick r:id="rId3"/>
              </a:rPr>
              <a:t>https://www.proseniors.org/legal-services/hrap/</a:t>
            </a:r>
            <a:endParaRPr lang="en-US" dirty="0"/>
          </a:p>
          <a:p>
            <a:pPr marL="0" indent="0">
              <a:buNone/>
            </a:pPr>
            <a:endParaRPr lang="en-US" dirty="0"/>
          </a:p>
        </p:txBody>
      </p:sp>
    </p:spTree>
    <p:extLst>
      <p:ext uri="{BB962C8B-B14F-4D97-AF65-F5344CB8AC3E}">
        <p14:creationId xmlns:p14="http://schemas.microsoft.com/office/powerpoint/2010/main" val="3412762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Unearned Income</a:t>
            </a:r>
          </a:p>
        </p:txBody>
      </p:sp>
      <p:sp>
        <p:nvSpPr>
          <p:cNvPr id="3" name="Slide Number Placeholder 2"/>
          <p:cNvSpPr>
            <a:spLocks noGrp="1"/>
          </p:cNvSpPr>
          <p:nvPr>
            <p:ph type="sldNum" sz="quarter" idx="4"/>
          </p:nvPr>
        </p:nvSpPr>
        <p:spPr/>
        <p:txBody>
          <a:bodyPr/>
          <a:lstStyle/>
          <a:p>
            <a:fld id="{612C9336-A718-4A9C-A61A-5379812194CD}" type="slidenum">
              <a:rPr lang="en-US" smtClean="0"/>
              <a:t>13</a:t>
            </a:fld>
            <a:endParaRPr lang="en-US"/>
          </a:p>
        </p:txBody>
      </p:sp>
      <p:sp>
        <p:nvSpPr>
          <p:cNvPr id="4" name="Rectangle 3"/>
          <p:cNvSpPr txBox="1">
            <a:spLocks noChangeArrowheads="1"/>
          </p:cNvSpPr>
          <p:nvPr/>
        </p:nvSpPr>
        <p:spPr>
          <a:xfrm>
            <a:off x="718455" y="1295400"/>
            <a:ext cx="10711545"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768"/>
              </a:spcBef>
              <a:buNone/>
            </a:pPr>
            <a:r>
              <a:rPr lang="en-US" dirty="0"/>
              <a:t>1) Unearned income is all income that is not wages or net earnings from self-employment.  All income which does not meet the definition of earned income is unearned income.</a:t>
            </a:r>
          </a:p>
          <a:p>
            <a:pPr marL="0" indent="0">
              <a:spcBef>
                <a:spcPts val="2768"/>
              </a:spcBef>
              <a:buNone/>
            </a:pPr>
            <a:r>
              <a:rPr lang="en-US" dirty="0"/>
              <a:t>2) The IS must actually receive the payment in order to have it counted as income. </a:t>
            </a:r>
          </a:p>
          <a:p>
            <a:pPr marL="0" indent="0">
              <a:spcBef>
                <a:spcPts val="2768"/>
              </a:spcBef>
              <a:buNone/>
            </a:pPr>
            <a:r>
              <a:rPr lang="en-US" dirty="0"/>
              <a:t>3) However, if receipt is deferred, it will be counted in the month it could have been received.</a:t>
            </a:r>
          </a:p>
          <a:p>
            <a:pPr>
              <a:buFont typeface="+mj-lt"/>
              <a:buAutoNum type="arabicParenR" startAt="6"/>
            </a:pPr>
            <a:endParaRPr lang="en-US" dirty="0"/>
          </a:p>
        </p:txBody>
      </p:sp>
    </p:spTree>
    <p:extLst>
      <p:ext uri="{BB962C8B-B14F-4D97-AF65-F5344CB8AC3E}">
        <p14:creationId xmlns:p14="http://schemas.microsoft.com/office/powerpoint/2010/main" val="361248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Income</a:t>
            </a:r>
          </a:p>
        </p:txBody>
      </p:sp>
      <p:sp>
        <p:nvSpPr>
          <p:cNvPr id="3" name="Slide Number Placeholder 2"/>
          <p:cNvSpPr>
            <a:spLocks noGrp="1"/>
          </p:cNvSpPr>
          <p:nvPr>
            <p:ph type="sldNum" sz="quarter" idx="4"/>
          </p:nvPr>
        </p:nvSpPr>
        <p:spPr/>
        <p:txBody>
          <a:bodyPr/>
          <a:lstStyle/>
          <a:p>
            <a:fld id="{612C9336-A718-4A9C-A61A-5379812194CD}" type="slidenum">
              <a:rPr lang="en-US" smtClean="0"/>
              <a:t>14</a:t>
            </a:fld>
            <a:endParaRPr lang="en-US"/>
          </a:p>
        </p:txBody>
      </p:sp>
      <p:sp>
        <p:nvSpPr>
          <p:cNvPr id="4" name="Rectangle 3"/>
          <p:cNvSpPr txBox="1">
            <a:spLocks noChangeArrowheads="1"/>
          </p:cNvSpPr>
          <p:nvPr/>
        </p:nvSpPr>
        <p:spPr>
          <a:xfrm>
            <a:off x="762000" y="1905000"/>
            <a:ext cx="10591800" cy="4191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1) The IS must pursue collection of all potential income.</a:t>
            </a:r>
          </a:p>
          <a:p>
            <a:pPr marL="623888" indent="-623888">
              <a:buAutoNum type="arabicParenR" startAt="9"/>
            </a:pPr>
            <a:endParaRPr lang="en-US" dirty="0"/>
          </a:p>
          <a:p>
            <a:pPr marL="0" indent="0">
              <a:buNone/>
            </a:pPr>
            <a:r>
              <a:rPr lang="en-US" dirty="0"/>
              <a:t>2) The reason for the IS’s failure to pursue income is presumed to be that s/he wants to make herself/himself eligible for medical assistance. </a:t>
            </a:r>
          </a:p>
        </p:txBody>
      </p:sp>
    </p:spTree>
    <p:extLst>
      <p:ext uri="{BB962C8B-B14F-4D97-AF65-F5344CB8AC3E}">
        <p14:creationId xmlns:p14="http://schemas.microsoft.com/office/powerpoint/2010/main" val="13365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Funds As Income</a:t>
            </a:r>
          </a:p>
        </p:txBody>
      </p:sp>
      <p:sp>
        <p:nvSpPr>
          <p:cNvPr id="3" name="Slide Number Placeholder 2"/>
          <p:cNvSpPr>
            <a:spLocks noGrp="1"/>
          </p:cNvSpPr>
          <p:nvPr>
            <p:ph type="sldNum" sz="quarter" idx="4"/>
          </p:nvPr>
        </p:nvSpPr>
        <p:spPr/>
        <p:txBody>
          <a:bodyPr/>
          <a:lstStyle/>
          <a:p>
            <a:fld id="{612C9336-A718-4A9C-A61A-5379812194CD}" type="slidenum">
              <a:rPr lang="en-US" smtClean="0"/>
              <a:t>15</a:t>
            </a:fld>
            <a:endParaRPr lang="en-US"/>
          </a:p>
        </p:txBody>
      </p:sp>
      <p:sp>
        <p:nvSpPr>
          <p:cNvPr id="4" name="Rectangle 3"/>
          <p:cNvSpPr txBox="1">
            <a:spLocks noChangeArrowheads="1"/>
          </p:cNvSpPr>
          <p:nvPr/>
        </p:nvSpPr>
        <p:spPr>
          <a:xfrm>
            <a:off x="609600" y="1371600"/>
            <a:ext cx="108204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en-US" dirty="0"/>
              <a:t>It is unearned income if the individual can receive regular guaranteed lifetime payments      (see MEPL 164 for details on IRAs) </a:t>
            </a:r>
          </a:p>
          <a:p>
            <a:pPr>
              <a:spcAft>
                <a:spcPts val="1000"/>
              </a:spcAft>
            </a:pPr>
            <a:r>
              <a:rPr lang="en-US" dirty="0"/>
              <a:t>Must apply for all such benefits when available</a:t>
            </a:r>
          </a:p>
          <a:p>
            <a:pPr>
              <a:spcAft>
                <a:spcPts val="1000"/>
              </a:spcAft>
            </a:pPr>
            <a:r>
              <a:rPr lang="en-US" dirty="0"/>
              <a:t>Must maximize benefits – must request CS to waive joint and survivor benefit (ERISA problems)</a:t>
            </a:r>
          </a:p>
          <a:p>
            <a:pPr>
              <a:spcAft>
                <a:spcPts val="1000"/>
              </a:spcAft>
            </a:pPr>
            <a:r>
              <a:rPr lang="en-US" dirty="0"/>
              <a:t>CS Just Say NO</a:t>
            </a:r>
          </a:p>
          <a:p>
            <a:pPr>
              <a:spcAft>
                <a:spcPts val="1000"/>
              </a:spcAft>
            </a:pPr>
            <a:r>
              <a:rPr lang="en-US" dirty="0"/>
              <a:t>Must document CS’s refusal</a:t>
            </a:r>
          </a:p>
        </p:txBody>
      </p:sp>
    </p:spTree>
    <p:extLst>
      <p:ext uri="{BB962C8B-B14F-4D97-AF65-F5344CB8AC3E}">
        <p14:creationId xmlns:p14="http://schemas.microsoft.com/office/powerpoint/2010/main" val="248276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Eligibility</a:t>
            </a:r>
          </a:p>
        </p:txBody>
      </p:sp>
      <p:sp>
        <p:nvSpPr>
          <p:cNvPr id="3" name="Slide Number Placeholder 2"/>
          <p:cNvSpPr>
            <a:spLocks noGrp="1"/>
          </p:cNvSpPr>
          <p:nvPr>
            <p:ph type="sldNum" sz="quarter" idx="4"/>
          </p:nvPr>
        </p:nvSpPr>
        <p:spPr/>
        <p:txBody>
          <a:bodyPr/>
          <a:lstStyle/>
          <a:p>
            <a:fld id="{612C9336-A718-4A9C-A61A-5379812194CD}" type="slidenum">
              <a:rPr lang="en-US" smtClean="0"/>
              <a:t>16</a:t>
            </a:fld>
            <a:endParaRPr lang="en-US"/>
          </a:p>
        </p:txBody>
      </p:sp>
      <p:sp>
        <p:nvSpPr>
          <p:cNvPr id="4" name="Rectangle 3"/>
          <p:cNvSpPr txBox="1">
            <a:spLocks noChangeArrowheads="1"/>
          </p:cNvSpPr>
          <p:nvPr/>
        </p:nvSpPr>
        <p:spPr>
          <a:xfrm>
            <a:off x="685800" y="1524000"/>
            <a:ext cx="10820400" cy="4953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The IS’s countable income must be at or below the special income level of 300% of SSI </a:t>
            </a:r>
            <a:r>
              <a:rPr lang="en-US" dirty="0">
                <a:highlight>
                  <a:srgbClr val="FFFF00"/>
                </a:highlight>
              </a:rPr>
              <a:t>($2,829 in 2024</a:t>
            </a:r>
            <a:r>
              <a:rPr lang="en-US" dirty="0"/>
              <a:t>). Medical expenses can no longer be deducted to meet the special income level to become Medicaid income eligible.</a:t>
            </a:r>
          </a:p>
          <a:p>
            <a:pPr>
              <a:lnSpc>
                <a:spcPct val="90000"/>
              </a:lnSpc>
              <a:spcAft>
                <a:spcPts val="3000"/>
              </a:spcAft>
            </a:pPr>
            <a:r>
              <a:rPr lang="en-US" dirty="0"/>
              <a:t>The CS’s income is not included in this calculation.</a:t>
            </a:r>
          </a:p>
        </p:txBody>
      </p:sp>
    </p:spTree>
    <p:extLst>
      <p:ext uri="{BB962C8B-B14F-4D97-AF65-F5344CB8AC3E}">
        <p14:creationId xmlns:p14="http://schemas.microsoft.com/office/powerpoint/2010/main" val="20981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Exclusions - Eligibility</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17</a:t>
            </a:fld>
            <a:endParaRPr lang="en-US" dirty="0"/>
          </a:p>
        </p:txBody>
      </p:sp>
      <p:sp>
        <p:nvSpPr>
          <p:cNvPr id="4" name="Content Placeholder 3"/>
          <p:cNvSpPr>
            <a:spLocks noGrp="1"/>
          </p:cNvSpPr>
          <p:nvPr>
            <p:ph idx="1"/>
          </p:nvPr>
        </p:nvSpPr>
        <p:spPr/>
        <p:txBody>
          <a:bodyPr/>
          <a:lstStyle/>
          <a:p>
            <a:pPr marL="0" indent="0">
              <a:buNone/>
            </a:pPr>
            <a:r>
              <a:rPr lang="en-US" dirty="0"/>
              <a:t> A list of Income Exclusions </a:t>
            </a:r>
            <a:r>
              <a:rPr lang="en-US" b="1" dirty="0"/>
              <a:t>for income eligibility </a:t>
            </a:r>
            <a:r>
              <a:rPr lang="en-US" dirty="0"/>
              <a:t>are at OAC 5160:1-3-03.2(D), (like HUD housing subsidies, German Reparations, Japanese reparations, Student grants, Earners income tax credit, in-kind gifts not converted to cash, the first two thousand dollars of any cash gifts within a calendar year); </a:t>
            </a:r>
          </a:p>
          <a:p>
            <a:pPr marL="0" indent="0">
              <a:buNone/>
            </a:pPr>
            <a:r>
              <a:rPr lang="en-US" dirty="0"/>
              <a:t>The most common exclusion is a general disregard of $20 and $65 earned income. </a:t>
            </a:r>
          </a:p>
        </p:txBody>
      </p:sp>
    </p:spTree>
    <p:extLst>
      <p:ext uri="{BB962C8B-B14F-4D97-AF65-F5344CB8AC3E}">
        <p14:creationId xmlns:p14="http://schemas.microsoft.com/office/powerpoint/2010/main" val="137518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exclusions from the SIL</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18</a:t>
            </a:fld>
            <a:endParaRPr lang="en-US" dirty="0"/>
          </a:p>
        </p:txBody>
      </p:sp>
      <p:sp>
        <p:nvSpPr>
          <p:cNvPr id="4" name="Content Placeholder 3"/>
          <p:cNvSpPr>
            <a:spLocks noGrp="1"/>
          </p:cNvSpPr>
          <p:nvPr>
            <p:ph idx="1"/>
          </p:nvPr>
        </p:nvSpPr>
        <p:spPr>
          <a:xfrm>
            <a:off x="711200" y="1524000"/>
            <a:ext cx="10871200" cy="4876800"/>
          </a:xfrm>
        </p:spPr>
        <p:txBody>
          <a:bodyPr/>
          <a:lstStyle/>
          <a:p>
            <a:r>
              <a:rPr lang="en-US" dirty="0"/>
              <a:t>In addition,  when looking at the special income level there are further income exclusions at OAC 5160:1-6-03.1(H). </a:t>
            </a:r>
          </a:p>
          <a:p>
            <a:r>
              <a:rPr lang="en-US" dirty="0"/>
              <a:t>The main additional income exclusion is VA aid and attendance benefits. </a:t>
            </a:r>
          </a:p>
          <a:p>
            <a:pPr marL="0" indent="0">
              <a:buNone/>
            </a:pPr>
            <a:endParaRPr lang="en-US" dirty="0"/>
          </a:p>
          <a:p>
            <a:endParaRPr lang="en-US" dirty="0"/>
          </a:p>
        </p:txBody>
      </p:sp>
    </p:spTree>
    <p:extLst>
      <p:ext uri="{BB962C8B-B14F-4D97-AF65-F5344CB8AC3E}">
        <p14:creationId xmlns:p14="http://schemas.microsoft.com/office/powerpoint/2010/main" val="3034315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eligibility example</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19</a:t>
            </a:fld>
            <a:endParaRPr lang="en-US" dirty="0">
              <a:solidFill>
                <a:prstClr val="black"/>
              </a:solidFill>
            </a:endParaRPr>
          </a:p>
        </p:txBody>
      </p:sp>
      <p:sp>
        <p:nvSpPr>
          <p:cNvPr id="4" name="Content Placeholder 3"/>
          <p:cNvSpPr>
            <a:spLocks noGrp="1"/>
          </p:cNvSpPr>
          <p:nvPr>
            <p:ph idx="1"/>
          </p:nvPr>
        </p:nvSpPr>
        <p:spPr>
          <a:xfrm>
            <a:off x="620184" y="1363662"/>
            <a:ext cx="10972800" cy="5311780"/>
          </a:xfrm>
        </p:spPr>
        <p:txBody>
          <a:bodyPr/>
          <a:lstStyle/>
          <a:p>
            <a:pPr marL="0" indent="0">
              <a:spcBef>
                <a:spcPts val="600"/>
              </a:spcBef>
              <a:buNone/>
            </a:pPr>
            <a:r>
              <a:rPr lang="en-US" dirty="0"/>
              <a:t>Susie Smith enters a nursing facility on February 1, 2024.  Susie is married to Sam who continues to live at home.  Susie receives $2560 Social Security and $1000 in a GE pension.</a:t>
            </a:r>
          </a:p>
          <a:p>
            <a:pPr marL="0" indent="0">
              <a:spcBef>
                <a:spcPts val="600"/>
              </a:spcBef>
              <a:buNone/>
            </a:pPr>
            <a:r>
              <a:rPr lang="en-US" dirty="0"/>
              <a:t>Sam receives $1250 in Social Security.  They have a $25,000 mortgage on the home which has a mortgage payment of $550 per month.  Their real estate taxes are $1200/6 months.  Home owner’s insurance is $720/year ($60/</a:t>
            </a:r>
            <a:r>
              <a:rPr lang="en-US" dirty="0" err="1"/>
              <a:t>mo</a:t>
            </a:r>
            <a:r>
              <a:rPr lang="en-US" dirty="0"/>
              <a:t>).  Susie has a Medicare supplemental policy which costs $250/month.         </a:t>
            </a:r>
          </a:p>
        </p:txBody>
      </p:sp>
    </p:spTree>
    <p:extLst>
      <p:ext uri="{BB962C8B-B14F-4D97-AF65-F5344CB8AC3E}">
        <p14:creationId xmlns:p14="http://schemas.microsoft.com/office/powerpoint/2010/main" val="3339890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200" y="738566"/>
            <a:ext cx="11785600" cy="1400624"/>
          </a:xfrm>
        </p:spPr>
        <p:txBody>
          <a:bodyPr/>
          <a:lstStyle/>
          <a:p>
            <a:r>
              <a:rPr lang="en-US" dirty="0"/>
              <a:t>Institutional Medicaid</a:t>
            </a:r>
            <a:br>
              <a:rPr lang="en-US" dirty="0"/>
            </a:br>
            <a:r>
              <a:rPr lang="en-US" dirty="0"/>
              <a:t>Income and Resource Eligibility</a:t>
            </a:r>
          </a:p>
        </p:txBody>
      </p:sp>
      <p:sp>
        <p:nvSpPr>
          <p:cNvPr id="4" name="Slide Number Placeholder 3"/>
          <p:cNvSpPr>
            <a:spLocks noGrp="1"/>
          </p:cNvSpPr>
          <p:nvPr>
            <p:ph type="sldNum" sz="quarter" idx="4"/>
          </p:nvPr>
        </p:nvSpPr>
        <p:spPr/>
        <p:txBody>
          <a:bodyPr/>
          <a:lstStyle/>
          <a:p>
            <a:fld id="{612C9336-A718-4A9C-A61A-5379812194CD}" type="slidenum">
              <a:rPr lang="en-US" smtClean="0"/>
              <a:t>2</a:t>
            </a:fld>
            <a:endParaRPr lang="en-US" dirty="0"/>
          </a:p>
        </p:txBody>
      </p:sp>
      <p:sp>
        <p:nvSpPr>
          <p:cNvPr id="5" name="Rectangle 3"/>
          <p:cNvSpPr>
            <a:spLocks noChangeArrowheads="1"/>
          </p:cNvSpPr>
          <p:nvPr/>
        </p:nvSpPr>
        <p:spPr bwMode="auto">
          <a:xfrm>
            <a:off x="4267205" y="1143000"/>
            <a:ext cx="453352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a:spcBef>
                <a:spcPct val="20000"/>
              </a:spcBef>
              <a:buClr>
                <a:srgbClr val="09677B"/>
              </a:buClr>
              <a:buSzPct val="80000"/>
            </a:pPr>
            <a:endParaRPr lang="en-US" altLang="en-US" sz="2400" dirty="0"/>
          </a:p>
        </p:txBody>
      </p:sp>
      <p:sp>
        <p:nvSpPr>
          <p:cNvPr id="6" name="Rectangle 3"/>
          <p:cNvSpPr>
            <a:spLocks noChangeArrowheads="1"/>
          </p:cNvSpPr>
          <p:nvPr/>
        </p:nvSpPr>
        <p:spPr bwMode="auto">
          <a:xfrm>
            <a:off x="6019800" y="1676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a:spcBef>
                <a:spcPct val="20000"/>
              </a:spcBef>
              <a:buClr>
                <a:srgbClr val="09677B"/>
              </a:buClr>
              <a:buSzPct val="80000"/>
            </a:pPr>
            <a:endParaRPr lang="en-US" altLang="en-US" sz="2400" dirty="0"/>
          </a:p>
        </p:txBody>
      </p:sp>
      <p:sp>
        <p:nvSpPr>
          <p:cNvPr id="8" name="Rectangle 3"/>
          <p:cNvSpPr>
            <a:spLocks noChangeArrowheads="1"/>
          </p:cNvSpPr>
          <p:nvPr/>
        </p:nvSpPr>
        <p:spPr bwMode="auto">
          <a:xfrm>
            <a:off x="1898176" y="4800600"/>
            <a:ext cx="8610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a:spcBef>
                <a:spcPts val="400"/>
              </a:spcBef>
              <a:buClr>
                <a:srgbClr val="09677B"/>
              </a:buClr>
              <a:buSzPct val="80000"/>
            </a:pPr>
            <a:r>
              <a:rPr lang="en-US" altLang="en-US" sz="3200" b="1" dirty="0"/>
              <a:t>Pro Seniors, Inc.</a:t>
            </a:r>
          </a:p>
          <a:p>
            <a:pPr marL="342900" indent="-342900" algn="ctr">
              <a:spcBef>
                <a:spcPts val="400"/>
              </a:spcBef>
              <a:buClr>
                <a:srgbClr val="09677B"/>
              </a:buClr>
              <a:buSzPct val="80000"/>
            </a:pPr>
            <a:r>
              <a:rPr lang="en-US" altLang="en-US" sz="2400" dirty="0"/>
              <a:t>7162 Reading Road, Suite 1150</a:t>
            </a:r>
          </a:p>
          <a:p>
            <a:pPr marL="342900" indent="-342900" algn="ctr">
              <a:spcBef>
                <a:spcPts val="400"/>
              </a:spcBef>
              <a:buClr>
                <a:srgbClr val="09677B"/>
              </a:buClr>
              <a:buSzPct val="80000"/>
            </a:pPr>
            <a:r>
              <a:rPr lang="en-US" altLang="en-US" sz="2400" dirty="0"/>
              <a:t>Cincinnati, Ohio  45237</a:t>
            </a:r>
          </a:p>
          <a:p>
            <a:pPr marL="342900" indent="-342900" algn="ctr">
              <a:spcBef>
                <a:spcPts val="400"/>
              </a:spcBef>
              <a:buClr>
                <a:srgbClr val="09677B"/>
              </a:buClr>
              <a:buSzPct val="80000"/>
            </a:pPr>
            <a:r>
              <a:rPr lang="en-US" altLang="en-US" sz="2400" dirty="0"/>
              <a:t>513-345-4160</a:t>
            </a:r>
          </a:p>
        </p:txBody>
      </p:sp>
      <p:cxnSp>
        <p:nvCxnSpPr>
          <p:cNvPr id="9" name="Straight Connector 2"/>
          <p:cNvCxnSpPr>
            <a:cxnSpLocks noChangeShapeType="1"/>
          </p:cNvCxnSpPr>
          <p:nvPr/>
        </p:nvCxnSpPr>
        <p:spPr bwMode="auto">
          <a:xfrm>
            <a:off x="2667000" y="4811486"/>
            <a:ext cx="7239000" cy="0"/>
          </a:xfrm>
          <a:prstGeom prst="line">
            <a:avLst/>
          </a:prstGeom>
          <a:noFill/>
          <a:ln w="9525" algn="ctr">
            <a:solidFill>
              <a:schemeClr val="tx1"/>
            </a:solidFill>
            <a:miter lim="800000"/>
            <a:headEnd/>
            <a:tailEnd/>
          </a:ln>
          <a:extLst>
            <a:ext uri="{909E8E84-426E-40DD-AFC4-6F175D3DCCD1}">
              <a14:hiddenFill xmlns:a14="http://schemas.microsoft.com/office/drawing/2010/main">
                <a:noFill/>
              </a14:hiddenFill>
            </a:ext>
          </a:extLst>
        </p:spPr>
      </p:cxnSp>
      <p:sp>
        <p:nvSpPr>
          <p:cNvPr id="10" name="Rectangle 3"/>
          <p:cNvSpPr>
            <a:spLocks noChangeArrowheads="1"/>
          </p:cNvSpPr>
          <p:nvPr/>
        </p:nvSpPr>
        <p:spPr bwMode="auto">
          <a:xfrm>
            <a:off x="1714123" y="4110273"/>
            <a:ext cx="4343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a:spcBef>
                <a:spcPct val="20000"/>
              </a:spcBef>
              <a:buClr>
                <a:srgbClr val="09677B"/>
              </a:buClr>
              <a:buSzPct val="80000"/>
            </a:pPr>
            <a:endParaRPr lang="en-US" altLang="en-US" sz="2400" dirty="0"/>
          </a:p>
        </p:txBody>
      </p:sp>
      <p:sp>
        <p:nvSpPr>
          <p:cNvPr id="11" name="Rectangle 3"/>
          <p:cNvSpPr>
            <a:spLocks noChangeArrowheads="1"/>
          </p:cNvSpPr>
          <p:nvPr/>
        </p:nvSpPr>
        <p:spPr bwMode="auto">
          <a:xfrm>
            <a:off x="3749631" y="2620770"/>
            <a:ext cx="4573769" cy="140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a:spcBef>
                <a:spcPct val="20000"/>
              </a:spcBef>
              <a:buClr>
                <a:srgbClr val="09677B"/>
              </a:buClr>
              <a:buSzPct val="80000"/>
            </a:pPr>
            <a:r>
              <a:rPr lang="en-US" altLang="en-US" sz="3200" b="1" dirty="0"/>
              <a:t>Miriam H. Sheline</a:t>
            </a:r>
          </a:p>
          <a:p>
            <a:pPr marL="342900" indent="-342900" algn="ctr">
              <a:spcBef>
                <a:spcPct val="20000"/>
              </a:spcBef>
              <a:buClr>
                <a:srgbClr val="09677B"/>
              </a:buClr>
              <a:buSzPct val="80000"/>
            </a:pPr>
            <a:r>
              <a:rPr lang="en-US" altLang="en-US" sz="2400" dirty="0"/>
              <a:t>Managing Attorney</a:t>
            </a:r>
          </a:p>
          <a:p>
            <a:pPr marL="342900" indent="-342900" algn="ctr">
              <a:spcBef>
                <a:spcPct val="20000"/>
              </a:spcBef>
              <a:buClr>
                <a:srgbClr val="09677B"/>
              </a:buClr>
              <a:buSzPct val="80000"/>
            </a:pPr>
            <a:r>
              <a:rPr lang="en-US" altLang="en-US" sz="2400" dirty="0"/>
              <a:t>msheline@proseniors.org</a:t>
            </a:r>
          </a:p>
          <a:p>
            <a:pPr marL="342900" indent="-342900" algn="ctr">
              <a:spcBef>
                <a:spcPct val="20000"/>
              </a:spcBef>
              <a:buClr>
                <a:srgbClr val="09677B"/>
              </a:buClr>
              <a:buSzPct val="80000"/>
            </a:pPr>
            <a:endParaRPr lang="en-US" altLang="en-US" sz="2400" dirty="0"/>
          </a:p>
        </p:txBody>
      </p:sp>
      <p:sp>
        <p:nvSpPr>
          <p:cNvPr id="12" name="Rectangle 3"/>
          <p:cNvSpPr>
            <a:spLocks noChangeArrowheads="1"/>
          </p:cNvSpPr>
          <p:nvPr/>
        </p:nvSpPr>
        <p:spPr bwMode="auto">
          <a:xfrm>
            <a:off x="3749631" y="2866576"/>
            <a:ext cx="4533523" cy="1605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marL="342900" indent="-342900" algn="ctr">
              <a:spcBef>
                <a:spcPct val="20000"/>
              </a:spcBef>
              <a:buClr>
                <a:srgbClr val="09677B"/>
              </a:buClr>
              <a:buSzPct val="80000"/>
            </a:pPr>
            <a:endParaRPr lang="en-US" altLang="en-US" sz="2400" dirty="0"/>
          </a:p>
        </p:txBody>
      </p:sp>
    </p:spTree>
    <p:extLst>
      <p:ext uri="{BB962C8B-B14F-4D97-AF65-F5344CB8AC3E}">
        <p14:creationId xmlns:p14="http://schemas.microsoft.com/office/powerpoint/2010/main" val="1467740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95300"/>
            <a:ext cx="9144000" cy="685800"/>
          </a:xfrm>
        </p:spPr>
        <p:txBody>
          <a:bodyPr/>
          <a:lstStyle/>
          <a:p>
            <a:r>
              <a:rPr lang="en-US" sz="3200" dirty="0"/>
              <a:t>Qualified Income Trust</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20</a:t>
            </a:fld>
            <a:endParaRPr lang="en-US" dirty="0"/>
          </a:p>
        </p:txBody>
      </p:sp>
      <p:sp>
        <p:nvSpPr>
          <p:cNvPr id="4" name="Content Placeholder 3"/>
          <p:cNvSpPr>
            <a:spLocks noGrp="1"/>
          </p:cNvSpPr>
          <p:nvPr>
            <p:ph idx="1"/>
          </p:nvPr>
        </p:nvSpPr>
        <p:spPr>
          <a:xfrm>
            <a:off x="533400" y="1447800"/>
            <a:ext cx="11049000" cy="4800600"/>
          </a:xfrm>
        </p:spPr>
        <p:txBody>
          <a:bodyPr/>
          <a:lstStyle/>
          <a:p>
            <a:pPr marL="0" indent="0">
              <a:spcBef>
                <a:spcPts val="600"/>
              </a:spcBef>
              <a:spcAft>
                <a:spcPts val="600"/>
              </a:spcAft>
              <a:buNone/>
            </a:pPr>
            <a:r>
              <a:rPr lang="en-US" dirty="0"/>
              <a:t>Individuals </a:t>
            </a:r>
            <a:r>
              <a:rPr lang="en-US" b="1" dirty="0">
                <a:solidFill>
                  <a:srgbClr val="2582AB"/>
                </a:solidFill>
              </a:rPr>
              <a:t>receiving long-term care services </a:t>
            </a:r>
            <a:r>
              <a:rPr lang="en-US" dirty="0"/>
              <a:t>with an income over 300% SSI ($2,829 in 2024) can only become eligible for Medicaid by depositing excess income into a </a:t>
            </a:r>
            <a:r>
              <a:rPr lang="en-US" u="sng" dirty="0"/>
              <a:t>Qualified Income Trust</a:t>
            </a:r>
            <a:r>
              <a:rPr lang="en-US" dirty="0"/>
              <a:t> (QIT), a.k.a. a Miller Trust.  </a:t>
            </a:r>
            <a:r>
              <a:rPr lang="en-US" i="1" dirty="0"/>
              <a:t>Miller v. Ibarra</a:t>
            </a:r>
            <a:r>
              <a:rPr lang="en-US" dirty="0"/>
              <a:t>, 746 F. Supp. 19 (D. Colo. 1990) and is specifically sanctioned by Congress in 42 U.S.C. § 1396p(d)(4)(B).</a:t>
            </a:r>
          </a:p>
        </p:txBody>
      </p:sp>
    </p:spTree>
    <p:extLst>
      <p:ext uri="{BB962C8B-B14F-4D97-AF65-F5344CB8AC3E}">
        <p14:creationId xmlns:p14="http://schemas.microsoft.com/office/powerpoint/2010/main" val="1694817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Qualified Income Trust</a:t>
            </a:r>
          </a:p>
        </p:txBody>
      </p:sp>
      <p:sp>
        <p:nvSpPr>
          <p:cNvPr id="3" name="Content Placeholder 2"/>
          <p:cNvSpPr>
            <a:spLocks noGrp="1"/>
          </p:cNvSpPr>
          <p:nvPr>
            <p:ph idx="1"/>
          </p:nvPr>
        </p:nvSpPr>
        <p:spPr>
          <a:xfrm>
            <a:off x="762000" y="1219205"/>
            <a:ext cx="10668000" cy="4754563"/>
          </a:xfrm>
        </p:spPr>
        <p:txBody>
          <a:bodyPr/>
          <a:lstStyle/>
          <a:p>
            <a:pPr marL="0" indent="0">
              <a:lnSpc>
                <a:spcPct val="120000"/>
              </a:lnSpc>
              <a:spcAft>
                <a:spcPts val="600"/>
              </a:spcAft>
              <a:buNone/>
            </a:pPr>
            <a:r>
              <a:rPr lang="en-US" sz="2400" dirty="0">
                <a:latin typeface="Arial" panose="020B0604020202020204" pitchFamily="34" charset="0"/>
                <a:cs typeface="Arial" panose="020B0604020202020204" pitchFamily="34" charset="0"/>
              </a:rPr>
              <a:t>A special legal arrangement to disregard a portion of an individual’s income. </a:t>
            </a:r>
          </a:p>
          <a:p>
            <a:pPr marL="0" indent="0">
              <a:lnSpc>
                <a:spcPct val="120000"/>
              </a:lnSpc>
              <a:spcAft>
                <a:spcPts val="600"/>
              </a:spcAft>
              <a:buNone/>
            </a:pPr>
            <a:r>
              <a:rPr lang="en-US" sz="2400" dirty="0">
                <a:latin typeface="Arial" panose="020B0604020202020204" pitchFamily="34" charset="0"/>
                <a:cs typeface="Arial" panose="020B0604020202020204" pitchFamily="34" charset="0"/>
              </a:rPr>
              <a:t>The individual, the guardian of their estate or their Financial POA, if authorized, may open a Qualified Income Trust.</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21</a:t>
            </a:fld>
            <a:endParaRPr lang="en-US"/>
          </a:p>
        </p:txBody>
      </p:sp>
      <p:grpSp>
        <p:nvGrpSpPr>
          <p:cNvPr id="5" name="Group 4"/>
          <p:cNvGrpSpPr/>
          <p:nvPr/>
        </p:nvGrpSpPr>
        <p:grpSpPr>
          <a:xfrm>
            <a:off x="1609536" y="3080307"/>
            <a:ext cx="9220195" cy="3014024"/>
            <a:chOff x="1600199" y="2345513"/>
            <a:chExt cx="8998306" cy="3403321"/>
          </a:xfrm>
        </p:grpSpPr>
        <p:sp>
          <p:nvSpPr>
            <p:cNvPr id="6" name="Arc 2"/>
            <p:cNvSpPr>
              <a:spLocks/>
            </p:cNvSpPr>
            <p:nvPr/>
          </p:nvSpPr>
          <p:spPr bwMode="auto">
            <a:xfrm>
              <a:off x="3068750" y="3127036"/>
              <a:ext cx="6054500" cy="2543435"/>
            </a:xfrm>
            <a:custGeom>
              <a:avLst/>
              <a:gdLst>
                <a:gd name="T0" fmla="*/ 0 w 43200"/>
                <a:gd name="T1" fmla="*/ 2147483647 h 21715"/>
                <a:gd name="T2" fmla="*/ 2147483647 w 43200"/>
                <a:gd name="T3" fmla="*/ 2147483647 h 21715"/>
                <a:gd name="T4" fmla="*/ 2147483647 w 43200"/>
                <a:gd name="T5" fmla="*/ 2147483647 h 21715"/>
                <a:gd name="T6" fmla="*/ 0 60000 65536"/>
                <a:gd name="T7" fmla="*/ 0 60000 65536"/>
                <a:gd name="T8" fmla="*/ 0 60000 65536"/>
                <a:gd name="T9" fmla="*/ 0 w 43200"/>
                <a:gd name="T10" fmla="*/ 0 h 21715"/>
                <a:gd name="T11" fmla="*/ 43200 w 43200"/>
                <a:gd name="T12" fmla="*/ 21715 h 21715"/>
              </a:gdLst>
              <a:ahLst/>
              <a:cxnLst>
                <a:cxn ang="T6">
                  <a:pos x="T0" y="T1"/>
                </a:cxn>
                <a:cxn ang="T7">
                  <a:pos x="T2" y="T3"/>
                </a:cxn>
                <a:cxn ang="T8">
                  <a:pos x="T4" y="T5"/>
                </a:cxn>
              </a:cxnLst>
              <a:rect l="T9" t="T10" r="T11" b="T12"/>
              <a:pathLst>
                <a:path w="43200" h="21715" fill="none" extrusionOk="0">
                  <a:moveTo>
                    <a:pt x="0" y="21714"/>
                  </a:moveTo>
                  <a:cubicBezTo>
                    <a:pt x="0" y="21676"/>
                    <a:pt x="0" y="21638"/>
                    <a:pt x="0" y="21600"/>
                  </a:cubicBezTo>
                  <a:cubicBezTo>
                    <a:pt x="0" y="9670"/>
                    <a:pt x="9670" y="0"/>
                    <a:pt x="21600" y="0"/>
                  </a:cubicBezTo>
                  <a:cubicBezTo>
                    <a:pt x="33529" y="-1"/>
                    <a:pt x="43199" y="9670"/>
                    <a:pt x="43200" y="21599"/>
                  </a:cubicBezTo>
                </a:path>
                <a:path w="43200" h="21715" stroke="0" extrusionOk="0">
                  <a:moveTo>
                    <a:pt x="0" y="21714"/>
                  </a:moveTo>
                  <a:cubicBezTo>
                    <a:pt x="0" y="21676"/>
                    <a:pt x="0" y="21638"/>
                    <a:pt x="0" y="21600"/>
                  </a:cubicBezTo>
                  <a:cubicBezTo>
                    <a:pt x="0" y="9670"/>
                    <a:pt x="9670" y="0"/>
                    <a:pt x="21600" y="0"/>
                  </a:cubicBezTo>
                  <a:cubicBezTo>
                    <a:pt x="33529" y="-1"/>
                    <a:pt x="43199" y="9670"/>
                    <a:pt x="43200" y="21599"/>
                  </a:cubicBezTo>
                  <a:lnTo>
                    <a:pt x="21600" y="21600"/>
                  </a:lnTo>
                  <a:close/>
                </a:path>
              </a:pathLst>
            </a:custGeom>
            <a:noFill/>
            <a:ln w="635000">
              <a:solidFill>
                <a:srgbClr val="2582AB"/>
              </a:solidFill>
              <a:round/>
              <a:headEnd/>
              <a:tailEnd/>
            </a:ln>
          </p:spPr>
          <p:txBody>
            <a:bodyPr wrap="square" lIns="0" tIns="0" rIns="0" bIns="0" anchor="ctr"/>
            <a:lstStyle/>
            <a:p>
              <a:pPr algn="ctr"/>
              <a:endParaRPr lang="en-GB" altLang="ja-JP" sz="1600" b="1" dirty="0">
                <a:solidFill>
                  <a:srgbClr val="2582AB"/>
                </a:solidFill>
                <a:ea typeface="ＭＳ Ｐゴシック" pitchFamily="50" charset="-128"/>
              </a:endParaRPr>
            </a:p>
          </p:txBody>
        </p:sp>
        <p:sp>
          <p:nvSpPr>
            <p:cNvPr id="7" name="Flowchart: Preparation 6"/>
            <p:cNvSpPr>
              <a:spLocks noChangeArrowheads="1"/>
            </p:cNvSpPr>
            <p:nvPr/>
          </p:nvSpPr>
          <p:spPr bwMode="gray">
            <a:xfrm>
              <a:off x="2263516" y="3321935"/>
              <a:ext cx="2029231" cy="1076819"/>
            </a:xfrm>
            <a:prstGeom prst="flowChartPreparation">
              <a:avLst/>
            </a:prstGeom>
            <a:solidFill>
              <a:schemeClr val="bg2"/>
            </a:solid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chemeClr val="tx1"/>
                  </a:solidFill>
                  <a:latin typeface="Arial" panose="020B0604020202020204" pitchFamily="34" charset="0"/>
                  <a:cs typeface="Arial" panose="020B0604020202020204" pitchFamily="34" charset="0"/>
                </a:rPr>
                <a:t>Can contain only the individual’s income</a:t>
              </a:r>
            </a:p>
          </p:txBody>
        </p:sp>
        <p:sp>
          <p:nvSpPr>
            <p:cNvPr id="8" name="Flowchart: Preparation 7"/>
            <p:cNvSpPr>
              <a:spLocks noChangeArrowheads="1"/>
            </p:cNvSpPr>
            <p:nvPr/>
          </p:nvSpPr>
          <p:spPr bwMode="gray">
            <a:xfrm>
              <a:off x="1600199" y="4478932"/>
              <a:ext cx="2651228" cy="1269902"/>
            </a:xfrm>
            <a:prstGeom prst="flowChartPreparation">
              <a:avLst/>
            </a:prstGeom>
            <a:solidFill>
              <a:schemeClr val="bg2"/>
            </a:solid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chemeClr val="tx1"/>
                  </a:solidFill>
                  <a:latin typeface="Arial" panose="020B0604020202020204" pitchFamily="34" charset="0"/>
                  <a:cs typeface="Arial" panose="020B0604020202020204" pitchFamily="34" charset="0"/>
                </a:rPr>
                <a:t>Must be used for income only &amp; cannot shield other assets</a:t>
              </a:r>
            </a:p>
          </p:txBody>
        </p:sp>
        <p:sp>
          <p:nvSpPr>
            <p:cNvPr id="9" name="Flowchart: Preparation 8"/>
            <p:cNvSpPr>
              <a:spLocks noChangeArrowheads="1"/>
            </p:cNvSpPr>
            <p:nvPr/>
          </p:nvSpPr>
          <p:spPr bwMode="gray">
            <a:xfrm flipH="1">
              <a:off x="8090869" y="4570969"/>
              <a:ext cx="2507636" cy="1140874"/>
            </a:xfrm>
            <a:prstGeom prst="flowChartPreparation">
              <a:avLst/>
            </a:prstGeom>
            <a:solidFill>
              <a:schemeClr val="bg2"/>
            </a:solid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chemeClr val="tx1"/>
                  </a:solidFill>
                  <a:latin typeface="Arial" panose="020B0604020202020204" pitchFamily="34" charset="0"/>
                  <a:cs typeface="Arial" panose="020B0604020202020204" pitchFamily="34" charset="0"/>
                </a:rPr>
                <a:t>Allows resources to be recovered by the State</a:t>
              </a:r>
            </a:p>
          </p:txBody>
        </p:sp>
        <p:sp>
          <p:nvSpPr>
            <p:cNvPr id="10" name="Flowchart: Preparation 9"/>
            <p:cNvSpPr>
              <a:spLocks noChangeArrowheads="1"/>
            </p:cNvSpPr>
            <p:nvPr/>
          </p:nvSpPr>
          <p:spPr bwMode="gray">
            <a:xfrm flipH="1">
              <a:off x="7800715" y="3127036"/>
              <a:ext cx="2629335" cy="1348625"/>
            </a:xfrm>
            <a:prstGeom prst="flowChartPreparation">
              <a:avLst/>
            </a:prstGeom>
            <a:solidFill>
              <a:schemeClr val="bg2"/>
            </a:solid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chemeClr val="tx1"/>
                  </a:solidFill>
                  <a:latin typeface="Arial" panose="020B0604020202020204" pitchFamily="34" charset="0"/>
                  <a:cs typeface="Arial" panose="020B0604020202020204" pitchFamily="34" charset="0"/>
                </a:rPr>
                <a:t>Must be signed and name the State as </a:t>
              </a:r>
              <a:r>
                <a:rPr lang="en-GB" sz="1600" b="1" i="1" dirty="0">
                  <a:solidFill>
                    <a:schemeClr val="tx1"/>
                  </a:solidFill>
                  <a:latin typeface="Arial" panose="020B0604020202020204" pitchFamily="34" charset="0"/>
                  <a:cs typeface="Arial" panose="020B0604020202020204" pitchFamily="34" charset="0"/>
                </a:rPr>
                <a:t>residuary</a:t>
              </a:r>
              <a:r>
                <a:rPr lang="en-GB" sz="1600" b="1" dirty="0">
                  <a:solidFill>
                    <a:schemeClr val="tx1"/>
                  </a:solidFill>
                  <a:latin typeface="Arial" panose="020B0604020202020204" pitchFamily="34" charset="0"/>
                  <a:cs typeface="Arial" panose="020B0604020202020204" pitchFamily="34" charset="0"/>
                </a:rPr>
                <a:t> beneficiary</a:t>
              </a:r>
            </a:p>
          </p:txBody>
        </p:sp>
        <p:sp>
          <p:nvSpPr>
            <p:cNvPr id="11" name="Flowchart: Preparation 10"/>
            <p:cNvSpPr>
              <a:spLocks noChangeArrowheads="1"/>
            </p:cNvSpPr>
            <p:nvPr/>
          </p:nvSpPr>
          <p:spPr bwMode="gray">
            <a:xfrm>
              <a:off x="6160590" y="2345513"/>
              <a:ext cx="2210092" cy="1189875"/>
            </a:xfrm>
            <a:prstGeom prst="flowChartPreparation">
              <a:avLst/>
            </a:prstGeom>
            <a:solidFill>
              <a:schemeClr val="bg2"/>
            </a:solid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chemeClr val="tx1"/>
                  </a:solidFill>
                  <a:latin typeface="Arial" panose="020B0604020202020204" pitchFamily="34" charset="0"/>
                  <a:cs typeface="Arial" panose="020B0604020202020204" pitchFamily="34" charset="0"/>
                </a:rPr>
                <a:t>Must be Irrevocable</a:t>
              </a:r>
            </a:p>
          </p:txBody>
        </p:sp>
        <p:sp>
          <p:nvSpPr>
            <p:cNvPr id="12" name="Flowchart: Preparation 11"/>
            <p:cNvSpPr>
              <a:spLocks noChangeArrowheads="1"/>
            </p:cNvSpPr>
            <p:nvPr/>
          </p:nvSpPr>
          <p:spPr bwMode="gray">
            <a:xfrm flipH="1">
              <a:off x="3621475" y="2369805"/>
              <a:ext cx="2539116" cy="1165583"/>
            </a:xfrm>
            <a:prstGeom prst="flowChartPreparation">
              <a:avLst/>
            </a:prstGeom>
            <a:solidFill>
              <a:schemeClr val="bg2"/>
            </a:solidFill>
            <a:ln w="38100">
              <a:solidFill>
                <a:srgbClr val="92D05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GB" sz="1600" b="1" dirty="0">
                  <a:solidFill>
                    <a:schemeClr val="tx1"/>
                  </a:solidFill>
                  <a:latin typeface="Arial" panose="020B0604020202020204" pitchFamily="34" charset="0"/>
                  <a:cs typeface="Arial" panose="020B0604020202020204" pitchFamily="34" charset="0"/>
                </a:rPr>
                <a:t>Cannot contain spousal / family resources</a:t>
              </a:r>
            </a:p>
          </p:txBody>
        </p:sp>
        <p:sp>
          <p:nvSpPr>
            <p:cNvPr id="13" name="TextBox 12"/>
            <p:cNvSpPr txBox="1"/>
            <p:nvPr/>
          </p:nvSpPr>
          <p:spPr>
            <a:xfrm>
              <a:off x="4101126" y="4494062"/>
              <a:ext cx="3989748" cy="550315"/>
            </a:xfrm>
            <a:prstGeom prst="rect">
              <a:avLst/>
            </a:prstGeom>
            <a:noFill/>
          </p:spPr>
          <p:txBody>
            <a:bodyPr wrap="square" lIns="0" tIns="0" rIns="0" bIns="0" rtlCol="0" anchor="ctr">
              <a:noAutofit/>
            </a:bodyPr>
            <a:lstStyle/>
            <a:p>
              <a:pPr algn="ctr">
                <a:spcBef>
                  <a:spcPts val="1200"/>
                </a:spcBef>
                <a:buSzPct val="100000"/>
              </a:pPr>
              <a:r>
                <a:rPr lang="en-US" sz="1600" b="1" dirty="0">
                  <a:solidFill>
                    <a:srgbClr val="0B062C"/>
                  </a:solidFill>
                  <a:latin typeface="Arial" panose="020B0604020202020204" pitchFamily="34" charset="0"/>
                  <a:cs typeface="Arial" panose="020B0604020202020204" pitchFamily="34" charset="0"/>
                </a:rPr>
                <a:t>Key characteristics that make a </a:t>
              </a:r>
              <a:br>
                <a:rPr lang="en-US" sz="1600" b="1" dirty="0">
                  <a:solidFill>
                    <a:srgbClr val="0B062C"/>
                  </a:solidFill>
                  <a:latin typeface="Arial" panose="020B0604020202020204" pitchFamily="34" charset="0"/>
                  <a:cs typeface="Arial" panose="020B0604020202020204" pitchFamily="34" charset="0"/>
                </a:rPr>
              </a:br>
              <a:r>
                <a:rPr lang="en-US" sz="1600" b="1" dirty="0">
                  <a:solidFill>
                    <a:srgbClr val="0B062C"/>
                  </a:solidFill>
                  <a:latin typeface="Arial" panose="020B0604020202020204" pitchFamily="34" charset="0"/>
                  <a:cs typeface="Arial" panose="020B0604020202020204" pitchFamily="34" charset="0"/>
                </a:rPr>
                <a:t>Qualified Income Trust unique</a:t>
              </a:r>
              <a:r>
                <a:rPr lang="en-US" sz="1600" b="1" dirty="0">
                  <a:solidFill>
                    <a:srgbClr val="0B062C"/>
                  </a:solidFill>
                  <a:latin typeface="+mj-lt"/>
                </a:rPr>
                <a:t>.</a:t>
              </a:r>
            </a:p>
          </p:txBody>
        </p: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05" y="6214894"/>
            <a:ext cx="1955800" cy="541629"/>
          </a:xfrm>
          <a:prstGeom prst="rect">
            <a:avLst/>
          </a:prstGeom>
        </p:spPr>
      </p:pic>
    </p:spTree>
    <p:extLst>
      <p:ext uri="{BB962C8B-B14F-4D97-AF65-F5344CB8AC3E}">
        <p14:creationId xmlns:p14="http://schemas.microsoft.com/office/powerpoint/2010/main" val="373611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Income Trust</a:t>
            </a:r>
          </a:p>
        </p:txBody>
      </p:sp>
      <p:sp>
        <p:nvSpPr>
          <p:cNvPr id="3" name="Content Placeholder 2"/>
          <p:cNvSpPr>
            <a:spLocks noGrp="1"/>
          </p:cNvSpPr>
          <p:nvPr>
            <p:ph idx="1"/>
          </p:nvPr>
        </p:nvSpPr>
        <p:spPr>
          <a:xfrm>
            <a:off x="762000" y="1447805"/>
            <a:ext cx="10668000" cy="5045075"/>
          </a:xfrm>
        </p:spPr>
        <p:txBody>
          <a:bodyPr/>
          <a:lstStyle/>
          <a:p>
            <a:r>
              <a:rPr lang="en-US" dirty="0"/>
              <a:t>Income irrevocably transferred to a Miller or Qualified Income Trust (QIT) is not countable for Medicaid income eligibility purposes only. </a:t>
            </a:r>
          </a:p>
          <a:p>
            <a:endParaRPr lang="en-US" dirty="0"/>
          </a:p>
          <a:p>
            <a:r>
              <a:rPr lang="en-US" dirty="0"/>
              <a:t>A QIT can only be used for Institutional Medicaid eligibility, which includes HCBS waiver programs.</a:t>
            </a:r>
          </a:p>
          <a:p>
            <a:r>
              <a:rPr lang="en-US" dirty="0"/>
              <a:t>Form is located at: </a:t>
            </a:r>
          </a:p>
          <a:p>
            <a:pPr marL="0" indent="0">
              <a:buNone/>
            </a:pPr>
            <a:r>
              <a:rPr lang="en-US" dirty="0"/>
              <a:t>https://medicaid.ohio.gov/families-and-individuals/citizen-programs-and-initiatives/qit-template</a:t>
            </a:r>
          </a:p>
        </p:txBody>
      </p:sp>
      <p:sp>
        <p:nvSpPr>
          <p:cNvPr id="4" name="Slide Number Placeholder 3"/>
          <p:cNvSpPr>
            <a:spLocks noGrp="1"/>
          </p:cNvSpPr>
          <p:nvPr>
            <p:ph type="sldNum" sz="quarter" idx="4"/>
          </p:nvPr>
        </p:nvSpPr>
        <p:spPr/>
        <p:txBody>
          <a:bodyPr/>
          <a:lstStyle/>
          <a:p>
            <a:fld id="{612C9336-A718-4A9C-A61A-5379812194CD}" type="slidenum">
              <a:rPr lang="en-US" smtClean="0"/>
              <a:t>22</a:t>
            </a:fld>
            <a:endParaRPr lang="en-US"/>
          </a:p>
        </p:txBody>
      </p:sp>
    </p:spTree>
    <p:extLst>
      <p:ext uri="{BB962C8B-B14F-4D97-AF65-F5344CB8AC3E}">
        <p14:creationId xmlns:p14="http://schemas.microsoft.com/office/powerpoint/2010/main" val="360526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Income Trust</a:t>
            </a:r>
          </a:p>
        </p:txBody>
      </p:sp>
      <p:sp>
        <p:nvSpPr>
          <p:cNvPr id="4" name="Slide Number Placeholder 3"/>
          <p:cNvSpPr>
            <a:spLocks noGrp="1"/>
          </p:cNvSpPr>
          <p:nvPr>
            <p:ph type="sldNum" sz="quarter" idx="4"/>
          </p:nvPr>
        </p:nvSpPr>
        <p:spPr/>
        <p:txBody>
          <a:bodyPr/>
          <a:lstStyle/>
          <a:p>
            <a:fld id="{612C9336-A718-4A9C-A61A-5379812194CD}" type="slidenum">
              <a:rPr lang="en-US" smtClean="0"/>
              <a:t>23</a:t>
            </a:fld>
            <a:endParaRPr lang="en-US"/>
          </a:p>
        </p:txBody>
      </p:sp>
      <p:pic>
        <p:nvPicPr>
          <p:cNvPr id="5" name="Picture 4"/>
          <p:cNvPicPr>
            <a:picLocks noChangeAspect="1"/>
          </p:cNvPicPr>
          <p:nvPr/>
        </p:nvPicPr>
        <p:blipFill rotWithShape="1">
          <a:blip r:embed="rId3"/>
          <a:srcRect l="26250" t="14445" r="25000" b="21851"/>
          <a:stretch/>
        </p:blipFill>
        <p:spPr>
          <a:xfrm>
            <a:off x="1524000" y="533400"/>
            <a:ext cx="9053286" cy="6324600"/>
          </a:xfrm>
          <a:prstGeom prst="rect">
            <a:avLst/>
          </a:prstGeom>
        </p:spPr>
      </p:pic>
    </p:spTree>
    <p:extLst>
      <p:ext uri="{BB962C8B-B14F-4D97-AF65-F5344CB8AC3E}">
        <p14:creationId xmlns:p14="http://schemas.microsoft.com/office/powerpoint/2010/main" val="3307593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Income Trust</a:t>
            </a:r>
          </a:p>
        </p:txBody>
      </p:sp>
      <p:sp>
        <p:nvSpPr>
          <p:cNvPr id="4" name="Slide Number Placeholder 3"/>
          <p:cNvSpPr>
            <a:spLocks noGrp="1"/>
          </p:cNvSpPr>
          <p:nvPr>
            <p:ph type="sldNum" sz="quarter" idx="4"/>
          </p:nvPr>
        </p:nvSpPr>
        <p:spPr/>
        <p:txBody>
          <a:bodyPr/>
          <a:lstStyle/>
          <a:p>
            <a:fld id="{612C9336-A718-4A9C-A61A-5379812194CD}" type="slidenum">
              <a:rPr lang="en-US" smtClean="0"/>
              <a:t>24</a:t>
            </a:fld>
            <a:endParaRPr lang="en-US"/>
          </a:p>
        </p:txBody>
      </p:sp>
      <p:pic>
        <p:nvPicPr>
          <p:cNvPr id="3" name="Picture 2"/>
          <p:cNvPicPr>
            <a:picLocks noChangeAspect="1"/>
          </p:cNvPicPr>
          <p:nvPr/>
        </p:nvPicPr>
        <p:blipFill rotWithShape="1">
          <a:blip r:embed="rId3"/>
          <a:srcRect l="26250" t="11481" r="25000" b="41112"/>
          <a:stretch/>
        </p:blipFill>
        <p:spPr>
          <a:xfrm>
            <a:off x="1524000" y="-7937"/>
            <a:ext cx="9144000" cy="4876800"/>
          </a:xfrm>
          <a:prstGeom prst="rect">
            <a:avLst/>
          </a:prstGeom>
        </p:spPr>
      </p:pic>
      <p:pic>
        <p:nvPicPr>
          <p:cNvPr id="6" name="Picture 5"/>
          <p:cNvPicPr>
            <a:picLocks noChangeAspect="1"/>
          </p:cNvPicPr>
          <p:nvPr/>
        </p:nvPicPr>
        <p:blipFill rotWithShape="1">
          <a:blip r:embed="rId4"/>
          <a:srcRect l="26667" t="53704" r="25000" b="27777"/>
          <a:stretch/>
        </p:blipFill>
        <p:spPr>
          <a:xfrm>
            <a:off x="1611084" y="4868863"/>
            <a:ext cx="9056916" cy="1905000"/>
          </a:xfrm>
          <a:prstGeom prst="rect">
            <a:avLst/>
          </a:prstGeom>
        </p:spPr>
      </p:pic>
    </p:spTree>
    <p:extLst>
      <p:ext uri="{BB962C8B-B14F-4D97-AF65-F5344CB8AC3E}">
        <p14:creationId xmlns:p14="http://schemas.microsoft.com/office/powerpoint/2010/main" val="348031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Income Trust</a:t>
            </a:r>
          </a:p>
        </p:txBody>
      </p:sp>
      <p:sp>
        <p:nvSpPr>
          <p:cNvPr id="4" name="Slide Number Placeholder 3"/>
          <p:cNvSpPr>
            <a:spLocks noGrp="1"/>
          </p:cNvSpPr>
          <p:nvPr>
            <p:ph type="sldNum" sz="quarter" idx="4"/>
          </p:nvPr>
        </p:nvSpPr>
        <p:spPr/>
        <p:txBody>
          <a:bodyPr/>
          <a:lstStyle/>
          <a:p>
            <a:fld id="{612C9336-A718-4A9C-A61A-5379812194CD}" type="slidenum">
              <a:rPr lang="en-US" smtClean="0"/>
              <a:t>25</a:t>
            </a:fld>
            <a:endParaRPr lang="en-US"/>
          </a:p>
        </p:txBody>
      </p:sp>
      <p:pic>
        <p:nvPicPr>
          <p:cNvPr id="3" name="Picture 2"/>
          <p:cNvPicPr>
            <a:picLocks noChangeAspect="1"/>
          </p:cNvPicPr>
          <p:nvPr/>
        </p:nvPicPr>
        <p:blipFill rotWithShape="1">
          <a:blip r:embed="rId3"/>
          <a:srcRect l="26250" t="12222" r="24167" b="27532"/>
          <a:stretch/>
        </p:blipFill>
        <p:spPr>
          <a:xfrm>
            <a:off x="1562100" y="508000"/>
            <a:ext cx="9067800" cy="6350000"/>
          </a:xfrm>
          <a:prstGeom prst="rect">
            <a:avLst/>
          </a:prstGeom>
        </p:spPr>
      </p:pic>
    </p:spTree>
    <p:extLst>
      <p:ext uri="{BB962C8B-B14F-4D97-AF65-F5344CB8AC3E}">
        <p14:creationId xmlns:p14="http://schemas.microsoft.com/office/powerpoint/2010/main" val="2017615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Qualified Income Trust</a:t>
            </a:r>
          </a:p>
        </p:txBody>
      </p:sp>
      <p:sp>
        <p:nvSpPr>
          <p:cNvPr id="4" name="Slide Number Placeholder 3"/>
          <p:cNvSpPr>
            <a:spLocks noGrp="1"/>
          </p:cNvSpPr>
          <p:nvPr>
            <p:ph type="sldNum" sz="quarter" idx="4"/>
          </p:nvPr>
        </p:nvSpPr>
        <p:spPr/>
        <p:txBody>
          <a:bodyPr/>
          <a:lstStyle/>
          <a:p>
            <a:fld id="{612C9336-A718-4A9C-A61A-5379812194CD}" type="slidenum">
              <a:rPr lang="en-US" smtClean="0"/>
              <a:t>26</a:t>
            </a:fld>
            <a:endParaRPr lang="en-US"/>
          </a:p>
        </p:txBody>
      </p:sp>
      <p:pic>
        <p:nvPicPr>
          <p:cNvPr id="5" name="Picture 4"/>
          <p:cNvPicPr>
            <a:picLocks noChangeAspect="1"/>
          </p:cNvPicPr>
          <p:nvPr/>
        </p:nvPicPr>
        <p:blipFill rotWithShape="1">
          <a:blip r:embed="rId3"/>
          <a:srcRect l="25833" t="13704" r="24167" b="43333"/>
          <a:stretch/>
        </p:blipFill>
        <p:spPr>
          <a:xfrm>
            <a:off x="1516743" y="533400"/>
            <a:ext cx="9144000" cy="4419600"/>
          </a:xfrm>
          <a:prstGeom prst="rect">
            <a:avLst/>
          </a:prstGeom>
        </p:spPr>
      </p:pic>
      <p:pic>
        <p:nvPicPr>
          <p:cNvPr id="6" name="Picture 5"/>
          <p:cNvPicPr>
            <a:picLocks noChangeAspect="1"/>
          </p:cNvPicPr>
          <p:nvPr/>
        </p:nvPicPr>
        <p:blipFill rotWithShape="1">
          <a:blip r:embed="rId4"/>
          <a:srcRect l="26667" t="12963" r="24167" b="66744"/>
          <a:stretch/>
        </p:blipFill>
        <p:spPr>
          <a:xfrm>
            <a:off x="1651000" y="4679161"/>
            <a:ext cx="8991600" cy="2087563"/>
          </a:xfrm>
          <a:prstGeom prst="rect">
            <a:avLst/>
          </a:prstGeom>
        </p:spPr>
      </p:pic>
      <p:cxnSp>
        <p:nvCxnSpPr>
          <p:cNvPr id="8" name="Straight Connector 7"/>
          <p:cNvCxnSpPr/>
          <p:nvPr/>
        </p:nvCxnSpPr>
        <p:spPr>
          <a:xfrm>
            <a:off x="1669148" y="4495800"/>
            <a:ext cx="884645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0566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QIT verification</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27</a:t>
            </a:fld>
            <a:endParaRPr lang="en-US" dirty="0"/>
          </a:p>
        </p:txBody>
      </p:sp>
      <p:sp>
        <p:nvSpPr>
          <p:cNvPr id="4" name="Content Placeholder 3"/>
          <p:cNvSpPr>
            <a:spLocks noGrp="1"/>
          </p:cNvSpPr>
          <p:nvPr>
            <p:ph idx="1"/>
          </p:nvPr>
        </p:nvSpPr>
        <p:spPr>
          <a:xfrm>
            <a:off x="457200" y="1524000"/>
            <a:ext cx="11328400" cy="4876800"/>
          </a:xfrm>
        </p:spPr>
        <p:txBody>
          <a:bodyPr/>
          <a:lstStyle/>
          <a:p>
            <a:r>
              <a:rPr lang="en-US" dirty="0"/>
              <a:t>You must fill out a verification form once the QIT account is established.  ODM form 10193</a:t>
            </a:r>
          </a:p>
          <a:p>
            <a:pPr marL="0" indent="0">
              <a:buNone/>
            </a:pPr>
            <a:endParaRPr lang="en-US" sz="2800" dirty="0"/>
          </a:p>
          <a:p>
            <a:pPr marL="0" indent="0">
              <a:buNone/>
            </a:pPr>
            <a:r>
              <a:rPr lang="en-US" dirty="0">
                <a:latin typeface="+mj-lt"/>
              </a:rPr>
              <a:t>https://medicaid.ohio.gov/static/Resources/Publications/Forms/ODM10193fillx.pdf</a:t>
            </a:r>
          </a:p>
          <a:p>
            <a:pPr marL="0" indent="0">
              <a:buNone/>
            </a:pPr>
            <a:endParaRPr lang="en-US" sz="2800" dirty="0"/>
          </a:p>
          <a:p>
            <a:pPr marL="0" indent="0">
              <a:buNone/>
            </a:pPr>
            <a:endParaRPr lang="en-US" sz="2800" dirty="0"/>
          </a:p>
          <a:p>
            <a:pPr marL="0" indent="0">
              <a:buNone/>
            </a:pPr>
            <a:endParaRPr lang="en-US" dirty="0"/>
          </a:p>
        </p:txBody>
      </p:sp>
    </p:spTree>
    <p:extLst>
      <p:ext uri="{BB962C8B-B14F-4D97-AF65-F5344CB8AC3E}">
        <p14:creationId xmlns:p14="http://schemas.microsoft.com/office/powerpoint/2010/main" val="26092816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QIT verification</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28</a:t>
            </a:fld>
            <a:endParaRPr lang="en-US" dirty="0"/>
          </a:p>
        </p:txBody>
      </p:sp>
      <p:pic>
        <p:nvPicPr>
          <p:cNvPr id="6" name="Content Placeholder 5"/>
          <p:cNvPicPr>
            <a:picLocks noGrp="1" noChangeAspect="1"/>
          </p:cNvPicPr>
          <p:nvPr>
            <p:ph idx="1"/>
          </p:nvPr>
        </p:nvPicPr>
        <p:blipFill rotWithShape="1">
          <a:blip r:embed="rId3"/>
          <a:srcRect l="59328" t="23903" r="10091" b="7595"/>
          <a:stretch/>
        </p:blipFill>
        <p:spPr>
          <a:xfrm>
            <a:off x="1981204" y="1295405"/>
            <a:ext cx="8249955" cy="5197475"/>
          </a:xfrm>
          <a:prstGeom prst="rect">
            <a:avLst/>
          </a:prstGeom>
        </p:spPr>
      </p:pic>
    </p:spTree>
    <p:extLst>
      <p:ext uri="{BB962C8B-B14F-4D97-AF65-F5344CB8AC3E}">
        <p14:creationId xmlns:p14="http://schemas.microsoft.com/office/powerpoint/2010/main" val="1953698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QIT Process</a:t>
            </a:r>
          </a:p>
        </p:txBody>
      </p:sp>
      <p:sp>
        <p:nvSpPr>
          <p:cNvPr id="3" name="Content Placeholder 2"/>
          <p:cNvSpPr>
            <a:spLocks noGrp="1"/>
          </p:cNvSpPr>
          <p:nvPr>
            <p:ph idx="1"/>
          </p:nvPr>
        </p:nvSpPr>
        <p:spPr>
          <a:xfrm>
            <a:off x="647700" y="1371600"/>
            <a:ext cx="10896600" cy="4876800"/>
          </a:xfrm>
        </p:spPr>
        <p:txBody>
          <a:bodyPr/>
          <a:lstStyle/>
          <a:p>
            <a:r>
              <a:rPr lang="en-US" sz="2800" dirty="0">
                <a:latin typeface="+mj-lt"/>
                <a:cs typeface="Arial" panose="020B0604020202020204" pitchFamily="34" charset="0"/>
              </a:rPr>
              <a:t>Individual creates a QIT by filling out the QIT trust form.</a:t>
            </a:r>
          </a:p>
          <a:p>
            <a:r>
              <a:rPr lang="en-US" sz="2800" dirty="0">
                <a:latin typeface="+mj-lt"/>
                <a:cs typeface="Arial" panose="020B0604020202020204" pitchFamily="34" charset="0"/>
              </a:rPr>
              <a:t>Individual opens a QIT bank account for deposits into the trust account</a:t>
            </a:r>
          </a:p>
          <a:p>
            <a:r>
              <a:rPr lang="en-US" sz="2800" dirty="0">
                <a:latin typeface="+mj-lt"/>
                <a:cs typeface="Arial" panose="020B0604020202020204" pitchFamily="34" charset="0"/>
              </a:rPr>
              <a:t>Trust bank account information is provided to county JFS office for eligibility processing</a:t>
            </a:r>
          </a:p>
          <a:p>
            <a:r>
              <a:rPr lang="en-US" sz="2800" dirty="0">
                <a:latin typeface="+mj-lt"/>
                <a:cs typeface="Arial" panose="020B0604020202020204" pitchFamily="34" charset="0"/>
              </a:rPr>
              <a:t>Individuals make monthly auto-deposits into and out of their QIT bank account</a:t>
            </a:r>
          </a:p>
          <a:p>
            <a:r>
              <a:rPr lang="en-US" sz="2800" dirty="0">
                <a:latin typeface="+mj-lt"/>
                <a:cs typeface="Arial" panose="020B0604020202020204" pitchFamily="34" charset="0"/>
              </a:rPr>
              <a:t>$15 deduction from income allowed for monthly trust account cost</a:t>
            </a:r>
          </a:p>
          <a:p>
            <a:r>
              <a:rPr lang="en-US" sz="2800" dirty="0">
                <a:latin typeface="+mj-lt"/>
                <a:cs typeface="Arial" panose="020B0604020202020204" pitchFamily="34" charset="0"/>
              </a:rPr>
              <a:t>State monitors Trust transactions at annual renewal</a:t>
            </a:r>
          </a:p>
          <a:p>
            <a:endParaRPr lang="en-US" dirty="0"/>
          </a:p>
        </p:txBody>
      </p:sp>
      <p:sp>
        <p:nvSpPr>
          <p:cNvPr id="4" name="Slide Number Placeholder 3"/>
          <p:cNvSpPr>
            <a:spLocks noGrp="1"/>
          </p:cNvSpPr>
          <p:nvPr>
            <p:ph type="sldNum" sz="quarter" idx="4"/>
          </p:nvPr>
        </p:nvSpPr>
        <p:spPr/>
        <p:txBody>
          <a:bodyPr/>
          <a:lstStyle/>
          <a:p>
            <a:fld id="{612C9336-A718-4A9C-A61A-5379812194CD}" type="slidenum">
              <a:rPr lang="en-US" smtClean="0"/>
              <a:t>29</a:t>
            </a:fld>
            <a:endParaRPr lang="en-US"/>
          </a:p>
        </p:txBody>
      </p:sp>
    </p:spTree>
    <p:extLst>
      <p:ext uri="{BB962C8B-B14F-4D97-AF65-F5344CB8AC3E}">
        <p14:creationId xmlns:p14="http://schemas.microsoft.com/office/powerpoint/2010/main" val="2072405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Medicaid?</a:t>
            </a:r>
          </a:p>
        </p:txBody>
      </p:sp>
      <p:sp>
        <p:nvSpPr>
          <p:cNvPr id="3" name="Slide Number Placeholder 2"/>
          <p:cNvSpPr>
            <a:spLocks noGrp="1"/>
          </p:cNvSpPr>
          <p:nvPr>
            <p:ph type="sldNum" sz="quarter" idx="4"/>
          </p:nvPr>
        </p:nvSpPr>
        <p:spPr/>
        <p:txBody>
          <a:bodyPr/>
          <a:lstStyle/>
          <a:p>
            <a:fld id="{612C9336-A718-4A9C-A61A-5379812194CD}" type="slidenum">
              <a:rPr lang="en-US" smtClean="0"/>
              <a:t>3</a:t>
            </a:fld>
            <a:endParaRPr lang="en-US"/>
          </a:p>
        </p:txBody>
      </p:sp>
      <p:sp>
        <p:nvSpPr>
          <p:cNvPr id="4" name="Rectangle 3"/>
          <p:cNvSpPr txBox="1">
            <a:spLocks noChangeArrowheads="1"/>
          </p:cNvSpPr>
          <p:nvPr/>
        </p:nvSpPr>
        <p:spPr>
          <a:xfrm>
            <a:off x="685800" y="1295400"/>
            <a:ext cx="108966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pPr>
            <a:r>
              <a:rPr lang="en-US" dirty="0"/>
              <a:t>Medicaid is a joint Federal / State Program.  </a:t>
            </a:r>
          </a:p>
          <a:p>
            <a:pPr lvl="1">
              <a:lnSpc>
                <a:spcPct val="90000"/>
              </a:lnSpc>
              <a:spcAft>
                <a:spcPts val="1000"/>
              </a:spcAft>
            </a:pPr>
            <a:r>
              <a:rPr lang="en-US" dirty="0"/>
              <a:t>Enacted in 1965 as Title XIX of the Social Security Act</a:t>
            </a:r>
          </a:p>
          <a:p>
            <a:pPr lvl="1">
              <a:lnSpc>
                <a:spcPct val="90000"/>
              </a:lnSpc>
              <a:spcAft>
                <a:spcPts val="1000"/>
              </a:spcAft>
            </a:pPr>
            <a:r>
              <a:rPr lang="en-US" dirty="0"/>
              <a:t>The goal of Medicaid is to pay for health care for those individuals who could not otherwise pay it</a:t>
            </a:r>
          </a:p>
          <a:p>
            <a:pPr marL="514350" lvl="1">
              <a:spcBef>
                <a:spcPts val="0"/>
              </a:spcBef>
              <a:spcAft>
                <a:spcPts val="1000"/>
              </a:spcAft>
              <a:buFont typeface="+mj-lt"/>
              <a:buAutoNum type="arabicParenR" startAt="2"/>
            </a:pPr>
            <a:r>
              <a:rPr lang="en-US" sz="3200" dirty="0"/>
              <a:t>CMS (The Center for Medicare and Medicaid Services) administers the federal Medicaid program</a:t>
            </a:r>
          </a:p>
          <a:p>
            <a:pPr marL="914400" lvl="2">
              <a:spcBef>
                <a:spcPts val="0"/>
              </a:spcBef>
              <a:spcAft>
                <a:spcPts val="1000"/>
              </a:spcAft>
              <a:buFont typeface="+mj-lt"/>
              <a:buAutoNum type="alphaLcParenR"/>
            </a:pPr>
            <a:r>
              <a:rPr lang="en-US" sz="2800" dirty="0"/>
              <a:t>CMS is a subordinate organization within DHHS (Department of Health and Human Services) </a:t>
            </a:r>
          </a:p>
          <a:p>
            <a:pPr marL="914400" lvl="2">
              <a:spcBef>
                <a:spcPts val="0"/>
              </a:spcBef>
              <a:spcAft>
                <a:spcPts val="1000"/>
              </a:spcAft>
              <a:buFont typeface="+mj-lt"/>
              <a:buAutoNum type="alphaLcParenR"/>
            </a:pPr>
            <a:r>
              <a:rPr lang="en-US" sz="2800" dirty="0"/>
              <a:t>Ohio is part of CMS Region 5 – Chicago</a:t>
            </a:r>
          </a:p>
        </p:txBody>
      </p:sp>
    </p:spTree>
    <p:extLst>
      <p:ext uri="{BB962C8B-B14F-4D97-AF65-F5344CB8AC3E}">
        <p14:creationId xmlns:p14="http://schemas.microsoft.com/office/powerpoint/2010/main" val="391866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QIT and Patient Liability</a:t>
            </a:r>
          </a:p>
        </p:txBody>
      </p:sp>
      <p:sp>
        <p:nvSpPr>
          <p:cNvPr id="3" name="Content Placeholder 2"/>
          <p:cNvSpPr>
            <a:spLocks noGrp="1"/>
          </p:cNvSpPr>
          <p:nvPr>
            <p:ph idx="4294967295"/>
          </p:nvPr>
        </p:nvSpPr>
        <p:spPr>
          <a:xfrm>
            <a:off x="762000" y="1752600"/>
            <a:ext cx="10820400" cy="4191000"/>
          </a:xfrm>
          <a:prstGeom prst="rect">
            <a:avLst/>
          </a:prstGeom>
        </p:spPr>
        <p:txBody>
          <a:bodyPr>
            <a:noAutofit/>
          </a:bodyPr>
          <a:lstStyle/>
          <a:p>
            <a:pPr marL="514350" lvl="1">
              <a:spcBef>
                <a:spcPts val="600"/>
              </a:spcBef>
              <a:spcAft>
                <a:spcPts val="600"/>
              </a:spcAft>
              <a:buSzPct val="100000"/>
              <a:buFont typeface="+mj-lt"/>
              <a:buAutoNum type="arabicParenR"/>
            </a:pPr>
            <a:r>
              <a:rPr lang="en-US" sz="3200" kern="0" dirty="0">
                <a:solidFill>
                  <a:prstClr val="black"/>
                </a:solidFill>
                <a:latin typeface="+mj-lt"/>
                <a:cs typeface="Arial" panose="020B0604020202020204" pitchFamily="34" charset="0"/>
              </a:rPr>
              <a:t>A QIT affects institutional Medicaid eligibility only.</a:t>
            </a:r>
          </a:p>
          <a:p>
            <a:pPr marL="514350" lvl="1">
              <a:spcBef>
                <a:spcPts val="600"/>
              </a:spcBef>
              <a:spcAft>
                <a:spcPts val="600"/>
              </a:spcAft>
              <a:buSzPct val="100000"/>
              <a:buFont typeface="+mj-lt"/>
              <a:buAutoNum type="arabicParenR"/>
            </a:pPr>
            <a:r>
              <a:rPr lang="en-US" sz="3200" kern="0" dirty="0">
                <a:solidFill>
                  <a:prstClr val="black"/>
                </a:solidFill>
                <a:latin typeface="+mj-lt"/>
                <a:cs typeface="Arial" panose="020B0604020202020204" pitchFamily="34" charset="0"/>
              </a:rPr>
              <a:t>Patient Liability calculations are determined post-eligibility and have not changed.  </a:t>
            </a:r>
          </a:p>
          <a:p>
            <a:pPr marL="514350" lvl="1">
              <a:spcBef>
                <a:spcPts val="600"/>
              </a:spcBef>
              <a:spcAft>
                <a:spcPts val="600"/>
              </a:spcAft>
              <a:buSzPct val="100000"/>
              <a:buFont typeface="+mj-lt"/>
              <a:buAutoNum type="arabicParenR"/>
            </a:pPr>
            <a:r>
              <a:rPr lang="en-US" sz="3200" kern="0" dirty="0">
                <a:solidFill>
                  <a:prstClr val="black"/>
                </a:solidFill>
                <a:latin typeface="+mj-lt"/>
                <a:cs typeface="Arial" panose="020B0604020202020204" pitchFamily="34" charset="0"/>
              </a:rPr>
              <a:t>The income deposited into the QIT bank account is still income for all post-eligibility budgeting including Patient Liability.</a:t>
            </a:r>
          </a:p>
          <a:p>
            <a:pPr marL="0" lvl="1" indent="0">
              <a:spcBef>
                <a:spcPts val="600"/>
              </a:spcBef>
              <a:spcAft>
                <a:spcPts val="600"/>
              </a:spcAft>
              <a:buSzPct val="75000"/>
              <a:buNone/>
            </a:pPr>
            <a:endParaRPr lang="en-US" sz="2600" kern="0" dirty="0">
              <a:solidFill>
                <a:prstClr val="black"/>
              </a:solidFill>
              <a:latin typeface="+mj-lt"/>
            </a:endParaRPr>
          </a:p>
        </p:txBody>
      </p:sp>
      <p:sp>
        <p:nvSpPr>
          <p:cNvPr id="9" name="Slide Number Placeholder 8"/>
          <p:cNvSpPr>
            <a:spLocks noGrp="1"/>
          </p:cNvSpPr>
          <p:nvPr>
            <p:ph type="sldNum" sz="quarter" idx="4"/>
          </p:nvPr>
        </p:nvSpPr>
        <p:spPr/>
        <p:txBody>
          <a:bodyPr/>
          <a:lstStyle/>
          <a:p>
            <a:fld id="{612C9336-A718-4A9C-A61A-5379812194CD}" type="slidenum">
              <a:rPr lang="en-US" smtClean="0">
                <a:solidFill>
                  <a:prstClr val="black">
                    <a:tint val="75000"/>
                  </a:prstClr>
                </a:solidFill>
              </a:rPr>
              <a:pPr/>
              <a:t>30</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25013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54B6B8"/>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54B6B8"/>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54B6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AED0-B849-29BA-0098-DC6C93117737}"/>
              </a:ext>
            </a:extLst>
          </p:cNvPr>
          <p:cNvSpPr>
            <a:spLocks noGrp="1"/>
          </p:cNvSpPr>
          <p:nvPr>
            <p:ph type="title"/>
          </p:nvPr>
        </p:nvSpPr>
        <p:spPr/>
        <p:txBody>
          <a:bodyPr/>
          <a:lstStyle/>
          <a:p>
            <a:r>
              <a:rPr lang="en-US" dirty="0"/>
              <a:t>Example of QIT</a:t>
            </a:r>
          </a:p>
        </p:txBody>
      </p:sp>
      <p:sp>
        <p:nvSpPr>
          <p:cNvPr id="3" name="Slide Number Placeholder 2">
            <a:extLst>
              <a:ext uri="{FF2B5EF4-FFF2-40B4-BE49-F238E27FC236}">
                <a16:creationId xmlns:a16="http://schemas.microsoft.com/office/drawing/2014/main" id="{026F15A2-742A-5D0C-EAC8-A4D0686E1954}"/>
              </a:ext>
            </a:extLst>
          </p:cNvPr>
          <p:cNvSpPr>
            <a:spLocks noGrp="1"/>
          </p:cNvSpPr>
          <p:nvPr>
            <p:ph type="sldNum" sz="quarter" idx="12"/>
          </p:nvPr>
        </p:nvSpPr>
        <p:spPr/>
        <p:txBody>
          <a:bodyPr/>
          <a:lstStyle/>
          <a:p>
            <a:pPr>
              <a:defRPr/>
            </a:pPr>
            <a:fld id="{88AA8DA2-99D1-4607-A62B-1B547612533B}" type="slidenum">
              <a:rPr lang="en-US" smtClean="0"/>
              <a:pPr>
                <a:defRPr/>
              </a:pPr>
              <a:t>31</a:t>
            </a:fld>
            <a:endParaRPr lang="en-US" dirty="0"/>
          </a:p>
        </p:txBody>
      </p:sp>
      <p:sp>
        <p:nvSpPr>
          <p:cNvPr id="4" name="Content Placeholder 3">
            <a:extLst>
              <a:ext uri="{FF2B5EF4-FFF2-40B4-BE49-F238E27FC236}">
                <a16:creationId xmlns:a16="http://schemas.microsoft.com/office/drawing/2014/main" id="{D27909E9-6762-0A06-F1C8-7C4334166CA0}"/>
              </a:ext>
            </a:extLst>
          </p:cNvPr>
          <p:cNvSpPr>
            <a:spLocks noGrp="1"/>
          </p:cNvSpPr>
          <p:nvPr>
            <p:ph idx="1"/>
          </p:nvPr>
        </p:nvSpPr>
        <p:spPr/>
        <p:txBody>
          <a:bodyPr/>
          <a:lstStyle/>
          <a:p>
            <a:pPr marL="0" indent="0">
              <a:spcBef>
                <a:spcPts val="600"/>
              </a:spcBef>
              <a:buNone/>
            </a:pPr>
            <a:r>
              <a:rPr lang="en-US" dirty="0"/>
              <a:t>Susie Smith enters a nursing facility on February 1, 2024.  Susie is married to Sam who continues to live at home.  Susie receives $2560 Social Security and $1000 in a GE pension.</a:t>
            </a:r>
          </a:p>
          <a:p>
            <a:pPr marL="0" indent="0">
              <a:spcBef>
                <a:spcPts val="600"/>
              </a:spcBef>
              <a:buNone/>
            </a:pPr>
            <a:r>
              <a:rPr lang="en-US" dirty="0"/>
              <a:t>Sam receives $1250 in Social Security.  They have a $25,000 mortgage on the home which has a mortgage payment of $550 per month.  Their real estate taxes are $1200/6 months.  Home owner’s insurance is $720/year ($60/</a:t>
            </a:r>
            <a:r>
              <a:rPr lang="en-US" dirty="0" err="1"/>
              <a:t>mo</a:t>
            </a:r>
            <a:r>
              <a:rPr lang="en-US" dirty="0"/>
              <a:t>).  Susie has a Medicare supplemental policy which costs $250/month.         </a:t>
            </a:r>
          </a:p>
          <a:p>
            <a:pPr marL="0" indent="0">
              <a:buNone/>
            </a:pPr>
            <a:endParaRPr lang="en-US" dirty="0"/>
          </a:p>
        </p:txBody>
      </p:sp>
    </p:spTree>
    <p:extLst>
      <p:ext uri="{BB962C8B-B14F-4D97-AF65-F5344CB8AC3E}">
        <p14:creationId xmlns:p14="http://schemas.microsoft.com/office/powerpoint/2010/main" val="374159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B19A9-B29E-C164-D66A-36835E02FC5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AED88C28-3E09-3E37-6E85-ED7F44A9AF7F}"/>
              </a:ext>
            </a:extLst>
          </p:cNvPr>
          <p:cNvSpPr>
            <a:spLocks noGrp="1"/>
          </p:cNvSpPr>
          <p:nvPr>
            <p:ph type="sldNum" sz="quarter" idx="12"/>
          </p:nvPr>
        </p:nvSpPr>
        <p:spPr/>
        <p:txBody>
          <a:bodyPr/>
          <a:lstStyle/>
          <a:p>
            <a:pPr>
              <a:defRPr/>
            </a:pPr>
            <a:fld id="{88AA8DA2-99D1-4607-A62B-1B547612533B}" type="slidenum">
              <a:rPr lang="en-US" smtClean="0"/>
              <a:pPr>
                <a:defRPr/>
              </a:pPr>
              <a:t>32</a:t>
            </a:fld>
            <a:endParaRPr lang="en-US" dirty="0"/>
          </a:p>
        </p:txBody>
      </p:sp>
      <p:sp>
        <p:nvSpPr>
          <p:cNvPr id="4" name="Content Placeholder 3">
            <a:extLst>
              <a:ext uri="{FF2B5EF4-FFF2-40B4-BE49-F238E27FC236}">
                <a16:creationId xmlns:a16="http://schemas.microsoft.com/office/drawing/2014/main" id="{61D14277-1DF3-E28B-2878-0497DDD6F928}"/>
              </a:ext>
            </a:extLst>
          </p:cNvPr>
          <p:cNvSpPr>
            <a:spLocks noGrp="1"/>
          </p:cNvSpPr>
          <p:nvPr>
            <p:ph idx="1"/>
          </p:nvPr>
        </p:nvSpPr>
        <p:spPr>
          <a:xfrm>
            <a:off x="711200" y="2667000"/>
            <a:ext cx="11074400" cy="3733800"/>
          </a:xfrm>
        </p:spPr>
        <p:txBody>
          <a:bodyPr/>
          <a:lstStyle/>
          <a:p>
            <a:pPr marL="0" indent="0" algn="ctr">
              <a:buNone/>
            </a:pPr>
            <a:r>
              <a:rPr lang="en-US" sz="4400" b="1" dirty="0"/>
              <a:t>POLL QUESTION # 1</a:t>
            </a:r>
          </a:p>
        </p:txBody>
      </p:sp>
    </p:spTree>
    <p:extLst>
      <p:ext uri="{BB962C8B-B14F-4D97-AF65-F5344CB8AC3E}">
        <p14:creationId xmlns:p14="http://schemas.microsoft.com/office/powerpoint/2010/main" val="1624130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29AB0-8D8D-ADBD-A61C-3843E1B47F2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854DAD5-C2CE-C4CA-1493-B6117B3ED18D}"/>
              </a:ext>
            </a:extLst>
          </p:cNvPr>
          <p:cNvSpPr>
            <a:spLocks noGrp="1"/>
          </p:cNvSpPr>
          <p:nvPr>
            <p:ph type="sldNum" sz="quarter" idx="12"/>
          </p:nvPr>
        </p:nvSpPr>
        <p:spPr/>
        <p:txBody>
          <a:bodyPr/>
          <a:lstStyle/>
          <a:p>
            <a:pPr>
              <a:defRPr/>
            </a:pPr>
            <a:fld id="{88AA8DA2-99D1-4607-A62B-1B547612533B}" type="slidenum">
              <a:rPr lang="en-US" smtClean="0"/>
              <a:pPr>
                <a:defRPr/>
              </a:pPr>
              <a:t>33</a:t>
            </a:fld>
            <a:endParaRPr lang="en-US" dirty="0"/>
          </a:p>
        </p:txBody>
      </p:sp>
      <p:sp>
        <p:nvSpPr>
          <p:cNvPr id="4" name="Content Placeholder 3">
            <a:extLst>
              <a:ext uri="{FF2B5EF4-FFF2-40B4-BE49-F238E27FC236}">
                <a16:creationId xmlns:a16="http://schemas.microsoft.com/office/drawing/2014/main" id="{B377C5B3-4F18-CF26-4B1E-A323DA9B79CB}"/>
              </a:ext>
            </a:extLst>
          </p:cNvPr>
          <p:cNvSpPr>
            <a:spLocks noGrp="1"/>
          </p:cNvSpPr>
          <p:nvPr>
            <p:ph idx="1"/>
          </p:nvPr>
        </p:nvSpPr>
        <p:spPr/>
        <p:txBody>
          <a:bodyPr/>
          <a:lstStyle/>
          <a:p>
            <a:pPr marL="0" indent="0">
              <a:buNone/>
            </a:pPr>
            <a:r>
              <a:rPr lang="en-US" dirty="0"/>
              <a:t> For income eligibility, only looking at Susie’s income which is $3560 per month.</a:t>
            </a:r>
          </a:p>
          <a:p>
            <a:pPr marL="0" indent="0">
              <a:buNone/>
            </a:pPr>
            <a:r>
              <a:rPr lang="en-US" dirty="0"/>
              <a:t>To be income eligible is Susie’s income above $ 2829 per month?   Yes, how much over the income limit?  $731.</a:t>
            </a:r>
          </a:p>
          <a:p>
            <a:pPr marL="0" indent="0">
              <a:buNone/>
            </a:pPr>
            <a:r>
              <a:rPr lang="en-US" dirty="0"/>
              <a:t>Does Susie have to deposit all of her income into the QIT trust? </a:t>
            </a:r>
          </a:p>
          <a:p>
            <a:pPr marL="0" indent="0">
              <a:buNone/>
            </a:pPr>
            <a:r>
              <a:rPr lang="en-US" dirty="0"/>
              <a:t>No only enough to reduce her income below $2829. </a:t>
            </a:r>
          </a:p>
          <a:p>
            <a:pPr marL="0" indent="0">
              <a:buNone/>
            </a:pPr>
            <a:r>
              <a:rPr lang="en-US" dirty="0"/>
              <a:t>Remember the income number is gross </a:t>
            </a:r>
            <a:r>
              <a:rPr lang="en-US" b="1" dirty="0"/>
              <a:t>before</a:t>
            </a:r>
            <a:r>
              <a:rPr lang="en-US" dirty="0"/>
              <a:t> deductions for Medicare premiums.  </a:t>
            </a:r>
          </a:p>
          <a:p>
            <a:pPr marL="0" indent="0">
              <a:buNone/>
            </a:pPr>
            <a:r>
              <a:rPr lang="en-US" dirty="0"/>
              <a:t>Good practice- deposit some extra to account for COLAs </a:t>
            </a:r>
          </a:p>
        </p:txBody>
      </p:sp>
    </p:spTree>
    <p:extLst>
      <p:ext uri="{BB962C8B-B14F-4D97-AF65-F5344CB8AC3E}">
        <p14:creationId xmlns:p14="http://schemas.microsoft.com/office/powerpoint/2010/main" val="24034577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0" y="2667005"/>
            <a:ext cx="8991600" cy="3306763"/>
          </a:xfrm>
        </p:spPr>
        <p:txBody>
          <a:bodyPr/>
          <a:lstStyle/>
          <a:p>
            <a:pPr marL="0" indent="0" algn="ctr">
              <a:buNone/>
            </a:pPr>
            <a:r>
              <a:rPr lang="en-US" sz="4000" b="1" dirty="0">
                <a:solidFill>
                  <a:srgbClr val="2A547F"/>
                </a:solidFill>
              </a:rPr>
              <a:t>POST ELIGIBILITY INCOME CALCULATIONS</a:t>
            </a:r>
          </a:p>
        </p:txBody>
      </p:sp>
      <p:sp>
        <p:nvSpPr>
          <p:cNvPr id="4" name="Slide Number Placeholder 3"/>
          <p:cNvSpPr>
            <a:spLocks noGrp="1"/>
          </p:cNvSpPr>
          <p:nvPr>
            <p:ph type="sldNum" sz="quarter" idx="4"/>
          </p:nvPr>
        </p:nvSpPr>
        <p:spPr/>
        <p:txBody>
          <a:bodyPr/>
          <a:lstStyle/>
          <a:p>
            <a:fld id="{612C9336-A718-4A9C-A61A-5379812194CD}" type="slidenum">
              <a:rPr lang="en-US" smtClean="0"/>
              <a:t>34</a:t>
            </a:fld>
            <a:endParaRPr lang="en-US"/>
          </a:p>
        </p:txBody>
      </p:sp>
    </p:spTree>
    <p:extLst>
      <p:ext uri="{BB962C8B-B14F-4D97-AF65-F5344CB8AC3E}">
        <p14:creationId xmlns:p14="http://schemas.microsoft.com/office/powerpoint/2010/main" val="778090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Eligibility Income Calculations</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35</a:t>
            </a:fld>
            <a:endParaRPr lang="en-US" dirty="0"/>
          </a:p>
        </p:txBody>
      </p:sp>
      <p:sp>
        <p:nvSpPr>
          <p:cNvPr id="4" name="Content Placeholder 3"/>
          <p:cNvSpPr>
            <a:spLocks noGrp="1"/>
          </p:cNvSpPr>
          <p:nvPr>
            <p:ph idx="1"/>
          </p:nvPr>
        </p:nvSpPr>
        <p:spPr>
          <a:xfrm>
            <a:off x="711200" y="1524000"/>
            <a:ext cx="10947400" cy="4876800"/>
          </a:xfrm>
        </p:spPr>
        <p:txBody>
          <a:bodyPr/>
          <a:lstStyle/>
          <a:p>
            <a:pPr marL="0" indent="0">
              <a:buNone/>
            </a:pPr>
            <a:r>
              <a:rPr lang="en-US" dirty="0"/>
              <a:t> Applicant with QIT not eligible until QIT in place and funded.  (No retroactive coverage).  </a:t>
            </a:r>
          </a:p>
          <a:p>
            <a:pPr marL="0" indent="0">
              <a:buNone/>
            </a:pPr>
            <a:endParaRPr lang="en-US" dirty="0"/>
          </a:p>
          <a:p>
            <a:pPr marL="0" indent="0">
              <a:buNone/>
            </a:pPr>
            <a:r>
              <a:rPr lang="en-US" dirty="0"/>
              <a:t>Once applicant is income eligible, then consider income to determine patient liability.</a:t>
            </a:r>
          </a:p>
          <a:p>
            <a:pPr marL="0" indent="0">
              <a:buNone/>
            </a:pPr>
            <a:endParaRPr lang="en-US" dirty="0"/>
          </a:p>
        </p:txBody>
      </p:sp>
    </p:spTree>
    <p:extLst>
      <p:ext uri="{BB962C8B-B14F-4D97-AF65-F5344CB8AC3E}">
        <p14:creationId xmlns:p14="http://schemas.microsoft.com/office/powerpoint/2010/main" val="42075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Exclusions- patient liability</a:t>
            </a:r>
          </a:p>
        </p:txBody>
      </p:sp>
      <p:sp>
        <p:nvSpPr>
          <p:cNvPr id="3" name="Slide Number Placeholder 2"/>
          <p:cNvSpPr>
            <a:spLocks noGrp="1"/>
          </p:cNvSpPr>
          <p:nvPr>
            <p:ph type="sldNum" sz="quarter" idx="4"/>
          </p:nvPr>
        </p:nvSpPr>
        <p:spPr/>
        <p:txBody>
          <a:bodyPr/>
          <a:lstStyle/>
          <a:p>
            <a:fld id="{612C9336-A718-4A9C-A61A-5379812194CD}" type="slidenum">
              <a:rPr lang="en-US" smtClean="0"/>
              <a:t>36</a:t>
            </a:fld>
            <a:endParaRPr lang="en-US"/>
          </a:p>
        </p:txBody>
      </p:sp>
      <p:sp>
        <p:nvSpPr>
          <p:cNvPr id="4" name="Rectangle 3"/>
          <p:cNvSpPr txBox="1">
            <a:spLocks noChangeArrowheads="1"/>
          </p:cNvSpPr>
          <p:nvPr/>
        </p:nvSpPr>
        <p:spPr>
          <a:xfrm>
            <a:off x="914400" y="1219200"/>
            <a:ext cx="10363200" cy="5562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400" dirty="0"/>
              <a:t>German reparation payments, Austrian social insurance payments, and Netherlands reparation payments </a:t>
            </a:r>
          </a:p>
          <a:p>
            <a:pPr>
              <a:lnSpc>
                <a:spcPct val="80000"/>
              </a:lnSpc>
            </a:pPr>
            <a:r>
              <a:rPr lang="en-US" sz="2400" dirty="0"/>
              <a:t>Japanese and Aleutian restitution payments </a:t>
            </a:r>
          </a:p>
          <a:p>
            <a:pPr>
              <a:lnSpc>
                <a:spcPct val="80000"/>
              </a:lnSpc>
            </a:pPr>
            <a:r>
              <a:rPr lang="en-US" sz="2400" dirty="0"/>
              <a:t>Agent Orange settlement payments</a:t>
            </a:r>
          </a:p>
          <a:p>
            <a:pPr>
              <a:lnSpc>
                <a:spcPct val="80000"/>
              </a:lnSpc>
            </a:pPr>
            <a:r>
              <a:rPr lang="en-US" sz="2400" dirty="0"/>
              <a:t>Radiation exposure compensation payments </a:t>
            </a:r>
          </a:p>
          <a:p>
            <a:pPr>
              <a:lnSpc>
                <a:spcPct val="80000"/>
              </a:lnSpc>
            </a:pPr>
            <a:r>
              <a:rPr lang="en-US" sz="2400" dirty="0"/>
              <a:t>VA pensions up to </a:t>
            </a:r>
            <a:r>
              <a:rPr lang="en-US" sz="2400" b="1" dirty="0"/>
              <a:t>ninety dollars per month</a:t>
            </a:r>
            <a:r>
              <a:rPr lang="en-US" sz="2400" dirty="0"/>
              <a:t>, paid to veterans in a nursing facility or on HCBS Waiver.  This reduced pension applies to the following: </a:t>
            </a:r>
          </a:p>
          <a:p>
            <a:pPr lvl="1">
              <a:lnSpc>
                <a:spcPct val="80000"/>
              </a:lnSpc>
            </a:pPr>
            <a:r>
              <a:rPr lang="en-US" sz="2400" dirty="0"/>
              <a:t>  A  veteran without a spouse or child; and</a:t>
            </a:r>
          </a:p>
          <a:p>
            <a:pPr lvl="1">
              <a:lnSpc>
                <a:spcPct val="80000"/>
              </a:lnSpc>
            </a:pPr>
            <a:r>
              <a:rPr lang="en-US" sz="2400" dirty="0"/>
              <a:t>  A  veteran's surviving spouse without a child.</a:t>
            </a:r>
          </a:p>
          <a:p>
            <a:pPr>
              <a:lnSpc>
                <a:spcPct val="80000"/>
              </a:lnSpc>
            </a:pPr>
            <a:r>
              <a:rPr lang="en-US" sz="2400" b="1" dirty="0"/>
              <a:t>SSI benefits</a:t>
            </a:r>
            <a:r>
              <a:rPr lang="en-US" sz="2400" dirty="0"/>
              <a:t>, for institutionalized individuals, during the </a:t>
            </a:r>
            <a:r>
              <a:rPr lang="en-US" sz="2400" b="1" dirty="0"/>
              <a:t>first three full months</a:t>
            </a:r>
            <a:r>
              <a:rPr lang="en-US" sz="2400" dirty="0"/>
              <a:t> of institutionalization. </a:t>
            </a:r>
          </a:p>
          <a:p>
            <a:pPr>
              <a:lnSpc>
                <a:spcPct val="80000"/>
              </a:lnSpc>
            </a:pPr>
            <a:r>
              <a:rPr lang="en-US" sz="2400" b="1" dirty="0"/>
              <a:t>RSS benefits</a:t>
            </a:r>
            <a:r>
              <a:rPr lang="en-US" sz="2400" dirty="0"/>
              <a:t> to institutionalized individuals</a:t>
            </a:r>
          </a:p>
          <a:p>
            <a:pPr>
              <a:lnSpc>
                <a:spcPct val="80000"/>
              </a:lnSpc>
            </a:pPr>
            <a:r>
              <a:rPr lang="en-US" sz="2400" b="1" dirty="0"/>
              <a:t>Victims of Crime payments</a:t>
            </a:r>
          </a:p>
          <a:p>
            <a:pPr marL="0" indent="0">
              <a:lnSpc>
                <a:spcPct val="80000"/>
              </a:lnSpc>
              <a:buNone/>
            </a:pPr>
            <a:r>
              <a:rPr lang="en-US" sz="2400" dirty="0"/>
              <a:t>OAC 5160:1-6-07(G)(2)</a:t>
            </a:r>
          </a:p>
        </p:txBody>
      </p:sp>
    </p:spTree>
    <p:extLst>
      <p:ext uri="{BB962C8B-B14F-4D97-AF65-F5344CB8AC3E}">
        <p14:creationId xmlns:p14="http://schemas.microsoft.com/office/powerpoint/2010/main" val="360679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fade">
                                      <p:cBhvr>
                                        <p:cTn id="52" dur="500"/>
                                        <p:tgtEl>
                                          <p:spTgt spid="4">
                                            <p:txEl>
                                              <p:pRg st="9" end="9"/>
                                            </p:txEl>
                                          </p:spTgt>
                                        </p:tgtEl>
                                      </p:cBhvr>
                                    </p:animEffect>
                                  </p:childTnLst>
                                  <p:subTnLst>
                                    <p:animClr clrSpc="rgb" dir="cw">
                                      <p:cBhvr override="childStyle">
                                        <p:cTn dur="1" fill="hold" display="0" masterRel="nextClick" afterEffect="1"/>
                                        <p:tgtEl>
                                          <p:spTgt spid="4">
                                            <p:txEl>
                                              <p:pRg st="9" end="9"/>
                                            </p:txEl>
                                          </p:spTgt>
                                        </p:tgtEl>
                                        <p:attrNameLst>
                                          <p:attrName>ppt_c</p:attrName>
                                        </p:attrNameLst>
                                      </p:cBhvr>
                                      <p:to>
                                        <a:srgbClr val="0B798F"/>
                                      </p:to>
                                    </p:animClr>
                                  </p:sub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fade">
                                      <p:cBhvr>
                                        <p:cTn id="57" dur="500"/>
                                        <p:tgtEl>
                                          <p:spTgt spid="4">
                                            <p:txEl>
                                              <p:pRg st="10" end="10"/>
                                            </p:txEl>
                                          </p:spTgt>
                                        </p:tgtEl>
                                      </p:cBhvr>
                                    </p:animEffect>
                                  </p:childTnLst>
                                  <p:subTnLst>
                                    <p:animClr clrSpc="rgb" dir="cw">
                                      <p:cBhvr override="childStyle">
                                        <p:cTn dur="1" fill="hold" display="0" masterRel="nextClick" afterEffect="1"/>
                                        <p:tgtEl>
                                          <p:spTgt spid="4">
                                            <p:txEl>
                                              <p:pRg st="10" end="10"/>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Veteran’s Income</a:t>
            </a:r>
          </a:p>
        </p:txBody>
      </p:sp>
      <p:sp>
        <p:nvSpPr>
          <p:cNvPr id="3" name="Slide Number Placeholder 2"/>
          <p:cNvSpPr>
            <a:spLocks noGrp="1"/>
          </p:cNvSpPr>
          <p:nvPr>
            <p:ph type="sldNum" sz="quarter" idx="4"/>
          </p:nvPr>
        </p:nvSpPr>
        <p:spPr/>
        <p:txBody>
          <a:bodyPr/>
          <a:lstStyle/>
          <a:p>
            <a:fld id="{612C9336-A718-4A9C-A61A-5379812194CD}" type="slidenum">
              <a:rPr lang="en-US" smtClean="0"/>
              <a:t>37</a:t>
            </a:fld>
            <a:endParaRPr lang="en-US"/>
          </a:p>
        </p:txBody>
      </p:sp>
      <p:sp>
        <p:nvSpPr>
          <p:cNvPr id="4" name="Rectangle 3"/>
          <p:cNvSpPr txBox="1">
            <a:spLocks noChangeArrowheads="1"/>
          </p:cNvSpPr>
          <p:nvPr/>
        </p:nvSpPr>
        <p:spPr>
          <a:xfrm>
            <a:off x="609599" y="1600200"/>
            <a:ext cx="10829731"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000"/>
              </a:spcAft>
            </a:pPr>
            <a:r>
              <a:rPr lang="en-US" dirty="0"/>
              <a:t>VA pension is based on financial need and is a benefit for Veterans or their spouses.</a:t>
            </a:r>
          </a:p>
          <a:p>
            <a:pPr>
              <a:spcBef>
                <a:spcPts val="0"/>
              </a:spcBef>
              <a:spcAft>
                <a:spcPts val="1000"/>
              </a:spcAft>
            </a:pPr>
            <a:r>
              <a:rPr lang="en-US" dirty="0"/>
              <a:t>If Veteran or spouse enters a nursing facility, VA pension should be reduced to $90 per month. </a:t>
            </a:r>
          </a:p>
          <a:p>
            <a:pPr>
              <a:spcBef>
                <a:spcPts val="0"/>
              </a:spcBef>
              <a:spcAft>
                <a:spcPts val="1000"/>
              </a:spcAft>
            </a:pPr>
            <a:r>
              <a:rPr lang="en-US" dirty="0"/>
              <a:t>Regardless of whether, or when, the VA pension is reduced, the first $90 of the VA pension is not income</a:t>
            </a:r>
            <a:r>
              <a:rPr lang="en-US" sz="2800" dirty="0"/>
              <a:t>. </a:t>
            </a:r>
          </a:p>
        </p:txBody>
      </p:sp>
    </p:spTree>
    <p:extLst>
      <p:ext uri="{BB962C8B-B14F-4D97-AF65-F5344CB8AC3E}">
        <p14:creationId xmlns:p14="http://schemas.microsoft.com/office/powerpoint/2010/main" val="119031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Deductions to Income</a:t>
            </a:r>
          </a:p>
        </p:txBody>
      </p:sp>
      <p:sp>
        <p:nvSpPr>
          <p:cNvPr id="3" name="Slide Number Placeholder 2"/>
          <p:cNvSpPr>
            <a:spLocks noGrp="1"/>
          </p:cNvSpPr>
          <p:nvPr>
            <p:ph type="sldNum" sz="quarter" idx="4"/>
          </p:nvPr>
        </p:nvSpPr>
        <p:spPr/>
        <p:txBody>
          <a:bodyPr/>
          <a:lstStyle/>
          <a:p>
            <a:fld id="{612C9336-A718-4A9C-A61A-5379812194CD}" type="slidenum">
              <a:rPr lang="en-US" smtClean="0"/>
              <a:t>38</a:t>
            </a:fld>
            <a:endParaRPr lang="en-US"/>
          </a:p>
        </p:txBody>
      </p:sp>
      <p:sp>
        <p:nvSpPr>
          <p:cNvPr id="4" name="Rectangle 3"/>
          <p:cNvSpPr txBox="1">
            <a:spLocks noChangeArrowheads="1"/>
          </p:cNvSpPr>
          <p:nvPr/>
        </p:nvSpPr>
        <p:spPr>
          <a:xfrm>
            <a:off x="1143000" y="1600200"/>
            <a:ext cx="10058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2000"/>
              </a:spcAft>
            </a:pPr>
            <a:r>
              <a:rPr lang="en-US" dirty="0"/>
              <a:t>Generally, gross income is counted</a:t>
            </a:r>
          </a:p>
          <a:p>
            <a:pPr>
              <a:lnSpc>
                <a:spcPct val="90000"/>
              </a:lnSpc>
              <a:spcAft>
                <a:spcPts val="2000"/>
              </a:spcAft>
            </a:pPr>
            <a:r>
              <a:rPr lang="en-US" dirty="0"/>
              <a:t>Examples of deductions not allowed: </a:t>
            </a:r>
          </a:p>
          <a:p>
            <a:pPr lvl="1">
              <a:lnSpc>
                <a:spcPct val="90000"/>
              </a:lnSpc>
              <a:spcAft>
                <a:spcPts val="2000"/>
              </a:spcAft>
            </a:pPr>
            <a:r>
              <a:rPr lang="en-US" dirty="0"/>
              <a:t>Court ordered child or spousal support</a:t>
            </a:r>
          </a:p>
          <a:p>
            <a:pPr lvl="1">
              <a:lnSpc>
                <a:spcPct val="90000"/>
              </a:lnSpc>
              <a:spcAft>
                <a:spcPts val="2000"/>
              </a:spcAft>
            </a:pPr>
            <a:r>
              <a:rPr lang="en-US" dirty="0"/>
              <a:t>Other court ordered deductions</a:t>
            </a:r>
          </a:p>
          <a:p>
            <a:pPr lvl="1">
              <a:lnSpc>
                <a:spcPct val="90000"/>
              </a:lnSpc>
              <a:spcAft>
                <a:spcPts val="2000"/>
              </a:spcAft>
            </a:pPr>
            <a:r>
              <a:rPr lang="en-US" dirty="0"/>
              <a:t>Taxes withheld</a:t>
            </a:r>
          </a:p>
          <a:p>
            <a:pPr lvl="1">
              <a:lnSpc>
                <a:spcPct val="90000"/>
              </a:lnSpc>
              <a:spcAft>
                <a:spcPts val="2000"/>
              </a:spcAft>
            </a:pPr>
            <a:r>
              <a:rPr lang="en-US" dirty="0"/>
              <a:t>Garnishment orders</a:t>
            </a:r>
          </a:p>
        </p:txBody>
      </p:sp>
    </p:spTree>
    <p:extLst>
      <p:ext uri="{BB962C8B-B14F-4D97-AF65-F5344CB8AC3E}">
        <p14:creationId xmlns:p14="http://schemas.microsoft.com/office/powerpoint/2010/main" val="10999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How to calculate Patient Liability?</a:t>
            </a:r>
          </a:p>
        </p:txBody>
      </p:sp>
      <p:sp>
        <p:nvSpPr>
          <p:cNvPr id="3" name="Slide Number Placeholder 2"/>
          <p:cNvSpPr>
            <a:spLocks noGrp="1"/>
          </p:cNvSpPr>
          <p:nvPr>
            <p:ph type="sldNum" sz="quarter" idx="4"/>
          </p:nvPr>
        </p:nvSpPr>
        <p:spPr/>
        <p:txBody>
          <a:bodyPr/>
          <a:lstStyle/>
          <a:p>
            <a:fld id="{612C9336-A718-4A9C-A61A-5379812194CD}" type="slidenum">
              <a:rPr lang="en-US" smtClean="0"/>
              <a:t>39</a:t>
            </a:fld>
            <a:endParaRPr lang="en-US"/>
          </a:p>
        </p:txBody>
      </p:sp>
      <p:sp>
        <p:nvSpPr>
          <p:cNvPr id="4" name="Rectangle 3"/>
          <p:cNvSpPr txBox="1">
            <a:spLocks noChangeArrowheads="1"/>
          </p:cNvSpPr>
          <p:nvPr/>
        </p:nvSpPr>
        <p:spPr>
          <a:xfrm>
            <a:off x="609600" y="1219200"/>
            <a:ext cx="11049000" cy="5486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a:spcBef>
                <a:spcPts val="600"/>
              </a:spcBef>
              <a:spcAft>
                <a:spcPts val="600"/>
              </a:spcAft>
            </a:pPr>
            <a:r>
              <a:rPr lang="en-US" sz="2400" dirty="0"/>
              <a:t>Gross Income</a:t>
            </a:r>
          </a:p>
          <a:p>
            <a:pPr marL="365760">
              <a:spcBef>
                <a:spcPts val="600"/>
              </a:spcBef>
              <a:spcAft>
                <a:spcPts val="600"/>
              </a:spcAft>
            </a:pPr>
            <a:r>
              <a:rPr lang="en-US" sz="2400" dirty="0"/>
              <a:t>Minus excluded income</a:t>
            </a:r>
          </a:p>
          <a:p>
            <a:pPr marL="365760">
              <a:spcBef>
                <a:spcPts val="600"/>
              </a:spcBef>
              <a:spcAft>
                <a:spcPts val="600"/>
              </a:spcAft>
            </a:pPr>
            <a:r>
              <a:rPr lang="en-US" sz="2400" dirty="0"/>
              <a:t>Minus PNA (Personal Needs Allowance) ($50, SIMNA(PASSPORT) or    ALMNA(Assisted Living Waiver))</a:t>
            </a:r>
          </a:p>
          <a:p>
            <a:pPr marL="365760">
              <a:spcBef>
                <a:spcPts val="600"/>
              </a:spcBef>
              <a:spcAft>
                <a:spcPts val="600"/>
              </a:spcAft>
            </a:pPr>
            <a:r>
              <a:rPr lang="en-US" sz="2400" dirty="0"/>
              <a:t>Minus MIA for Community Spouse</a:t>
            </a:r>
          </a:p>
          <a:p>
            <a:pPr marL="365760">
              <a:spcBef>
                <a:spcPts val="600"/>
              </a:spcBef>
              <a:spcAft>
                <a:spcPts val="600"/>
              </a:spcAft>
            </a:pPr>
            <a:r>
              <a:rPr lang="en-US" sz="2400" dirty="0"/>
              <a:t>Minus FA or FMNA for dependent family members</a:t>
            </a:r>
          </a:p>
          <a:p>
            <a:pPr marL="365760">
              <a:spcBef>
                <a:spcPts val="600"/>
              </a:spcBef>
              <a:spcAft>
                <a:spcPts val="600"/>
              </a:spcAft>
            </a:pPr>
            <a:r>
              <a:rPr lang="en-US" sz="2400" dirty="0"/>
              <a:t>Minus Health Insurance Premiums, copayments, deductible and co-insurance for IS, CS, and IS’ minor or disabled child</a:t>
            </a:r>
          </a:p>
          <a:p>
            <a:pPr marL="365760">
              <a:spcBef>
                <a:spcPts val="600"/>
              </a:spcBef>
              <a:spcAft>
                <a:spcPts val="600"/>
              </a:spcAft>
            </a:pPr>
            <a:r>
              <a:rPr lang="en-US" sz="2400" dirty="0"/>
              <a:t>Minus Past Unpaid Medical Expenses</a:t>
            </a:r>
          </a:p>
          <a:p>
            <a:pPr marL="365760">
              <a:spcBef>
                <a:spcPts val="600"/>
              </a:spcBef>
              <a:spcAft>
                <a:spcPts val="600"/>
              </a:spcAft>
            </a:pPr>
            <a:r>
              <a:rPr lang="en-US" sz="2400" dirty="0"/>
              <a:t>Minus QIT bank fees of up to $15 per month </a:t>
            </a:r>
          </a:p>
          <a:p>
            <a:pPr marL="365760">
              <a:spcBef>
                <a:spcPts val="600"/>
              </a:spcBef>
              <a:spcAft>
                <a:spcPts val="600"/>
              </a:spcAft>
            </a:pPr>
            <a:r>
              <a:rPr lang="en-US" sz="2400" dirty="0"/>
              <a:t>= Patient Liability  </a:t>
            </a:r>
          </a:p>
        </p:txBody>
      </p:sp>
    </p:spTree>
    <p:extLst>
      <p:ext uri="{BB962C8B-B14F-4D97-AF65-F5344CB8AC3E}">
        <p14:creationId xmlns:p14="http://schemas.microsoft.com/office/powerpoint/2010/main" val="36824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Ohio Medicaid</a:t>
            </a:r>
          </a:p>
        </p:txBody>
      </p:sp>
      <p:sp>
        <p:nvSpPr>
          <p:cNvPr id="3" name="Slide Number Placeholder 2"/>
          <p:cNvSpPr>
            <a:spLocks noGrp="1"/>
          </p:cNvSpPr>
          <p:nvPr>
            <p:ph type="sldNum" sz="quarter" idx="4"/>
          </p:nvPr>
        </p:nvSpPr>
        <p:spPr/>
        <p:txBody>
          <a:bodyPr/>
          <a:lstStyle/>
          <a:p>
            <a:fld id="{612C9336-A718-4A9C-A61A-5379812194CD}" type="slidenum">
              <a:rPr lang="en-US" smtClean="0"/>
              <a:t>4</a:t>
            </a:fld>
            <a:endParaRPr lang="en-US"/>
          </a:p>
        </p:txBody>
      </p:sp>
      <p:sp>
        <p:nvSpPr>
          <p:cNvPr id="4" name="Rectangle 3"/>
          <p:cNvSpPr txBox="1">
            <a:spLocks noChangeArrowheads="1"/>
          </p:cNvSpPr>
          <p:nvPr/>
        </p:nvSpPr>
        <p:spPr>
          <a:xfrm>
            <a:off x="685800" y="1295400"/>
            <a:ext cx="108204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pPr>
            <a:r>
              <a:rPr lang="en-US" sz="2800" dirty="0"/>
              <a:t>ODM (Ohio Department of Medicaid) administers the Ohio Medicaid Program, as of July, 2013</a:t>
            </a:r>
          </a:p>
          <a:p>
            <a:pPr lvl="1">
              <a:lnSpc>
                <a:spcPct val="90000"/>
              </a:lnSpc>
              <a:spcAft>
                <a:spcPts val="1000"/>
              </a:spcAft>
            </a:pPr>
            <a:r>
              <a:rPr lang="en-US" sz="2400" dirty="0"/>
              <a:t>Each county has its own Dept. of Job and Family Services that administers the Medicaid program at the local level</a:t>
            </a:r>
          </a:p>
          <a:p>
            <a:pPr marL="457200" lvl="1" indent="0">
              <a:lnSpc>
                <a:spcPct val="90000"/>
              </a:lnSpc>
              <a:spcAft>
                <a:spcPts val="1000"/>
              </a:spcAft>
              <a:buNone/>
            </a:pPr>
            <a:endParaRPr lang="en-US" sz="2400" dirty="0"/>
          </a:p>
          <a:p>
            <a:pPr>
              <a:lnSpc>
                <a:spcPct val="90000"/>
              </a:lnSpc>
              <a:spcAft>
                <a:spcPts val="1000"/>
              </a:spcAft>
            </a:pPr>
            <a:r>
              <a:rPr lang="en-US" sz="2800" dirty="0"/>
              <a:t>Ohio Medicaid Law:</a:t>
            </a:r>
          </a:p>
          <a:p>
            <a:pPr marL="914400" lvl="2">
              <a:spcBef>
                <a:spcPts val="0"/>
              </a:spcBef>
              <a:spcAft>
                <a:spcPts val="1000"/>
              </a:spcAft>
              <a:buFont typeface="+mj-lt"/>
              <a:buAutoNum type="alphaLcParenR"/>
            </a:pPr>
            <a:r>
              <a:rPr lang="en-US" dirty="0"/>
              <a:t>Statutes:  Ohio Revised Code (R.C.) Chapters 5160-5167</a:t>
            </a:r>
          </a:p>
          <a:p>
            <a:pPr marL="914400" lvl="2">
              <a:spcBef>
                <a:spcPts val="0"/>
              </a:spcBef>
              <a:spcAft>
                <a:spcPts val="1000"/>
              </a:spcAft>
              <a:buFont typeface="+mj-lt"/>
              <a:buAutoNum type="alphaLcParenR"/>
            </a:pPr>
            <a:r>
              <a:rPr lang="en-US" dirty="0"/>
              <a:t>Rules:  Ohio Administrative Code (O.A.C.) </a:t>
            </a:r>
            <a:br>
              <a:rPr lang="en-US" dirty="0"/>
            </a:br>
            <a:r>
              <a:rPr lang="en-US" dirty="0"/>
              <a:t>          5160:1-3-01, </a:t>
            </a:r>
            <a:r>
              <a:rPr lang="en-US" i="1" dirty="0"/>
              <a:t>et seq. </a:t>
            </a:r>
            <a:r>
              <a:rPr lang="en-US" dirty="0"/>
              <a:t>and 1-6-01 et seq</a:t>
            </a:r>
            <a:r>
              <a:rPr lang="en-US" i="1" dirty="0"/>
              <a:t>. (long term care)</a:t>
            </a:r>
          </a:p>
          <a:p>
            <a:pPr marL="914400" lvl="2">
              <a:spcBef>
                <a:spcPts val="0"/>
              </a:spcBef>
              <a:spcAft>
                <a:spcPts val="1000"/>
              </a:spcAft>
              <a:buFont typeface="+mj-lt"/>
              <a:buAutoNum type="alphaLcParenR"/>
            </a:pPr>
            <a:endParaRPr lang="en-US" dirty="0"/>
          </a:p>
        </p:txBody>
      </p:sp>
    </p:spTree>
    <p:extLst>
      <p:ext uri="{BB962C8B-B14F-4D97-AF65-F5344CB8AC3E}">
        <p14:creationId xmlns:p14="http://schemas.microsoft.com/office/powerpoint/2010/main" val="24311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33400"/>
            <a:ext cx="8839200" cy="1295400"/>
          </a:xfrm>
        </p:spPr>
        <p:txBody>
          <a:bodyPr/>
          <a:lstStyle/>
          <a:p>
            <a:r>
              <a:rPr lang="en-US" dirty="0"/>
              <a:t>Unpaid Past Medical Expenses</a:t>
            </a:r>
            <a:br>
              <a:rPr lang="en-US" dirty="0"/>
            </a:br>
            <a:r>
              <a:rPr lang="en-US" dirty="0"/>
              <a:t>(UPME) a.k.a. (Act 52)</a:t>
            </a:r>
          </a:p>
        </p:txBody>
      </p:sp>
      <p:sp>
        <p:nvSpPr>
          <p:cNvPr id="3" name="Slide Number Placeholder 2"/>
          <p:cNvSpPr>
            <a:spLocks noGrp="1"/>
          </p:cNvSpPr>
          <p:nvPr>
            <p:ph type="sldNum" sz="quarter" idx="4"/>
          </p:nvPr>
        </p:nvSpPr>
        <p:spPr/>
        <p:txBody>
          <a:bodyPr/>
          <a:lstStyle/>
          <a:p>
            <a:fld id="{612C9336-A718-4A9C-A61A-5379812194CD}" type="slidenum">
              <a:rPr lang="en-US" smtClean="0"/>
              <a:t>40</a:t>
            </a:fld>
            <a:endParaRPr lang="en-US"/>
          </a:p>
        </p:txBody>
      </p:sp>
      <p:sp>
        <p:nvSpPr>
          <p:cNvPr id="4" name="Rectangle 3"/>
          <p:cNvSpPr txBox="1">
            <a:spLocks noChangeArrowheads="1"/>
          </p:cNvSpPr>
          <p:nvPr/>
        </p:nvSpPr>
        <p:spPr>
          <a:xfrm>
            <a:off x="1066800" y="2514600"/>
            <a:ext cx="9906000" cy="3962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UPME will be applied to the patient liability first before calculating payment to the nursing facility</a:t>
            </a:r>
          </a:p>
          <a:p>
            <a:endParaRPr lang="en-US" dirty="0"/>
          </a:p>
          <a:p>
            <a:r>
              <a:rPr lang="en-US" dirty="0"/>
              <a:t>Client chooses which months to apply the UPME to the patient liability</a:t>
            </a:r>
          </a:p>
        </p:txBody>
      </p:sp>
    </p:spTree>
    <p:extLst>
      <p:ext uri="{BB962C8B-B14F-4D97-AF65-F5344CB8AC3E}">
        <p14:creationId xmlns:p14="http://schemas.microsoft.com/office/powerpoint/2010/main" val="424817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Income Allowance (MIA)</a:t>
            </a:r>
          </a:p>
        </p:txBody>
      </p:sp>
      <p:sp>
        <p:nvSpPr>
          <p:cNvPr id="3" name="Slide Number Placeholder 2"/>
          <p:cNvSpPr>
            <a:spLocks noGrp="1"/>
          </p:cNvSpPr>
          <p:nvPr>
            <p:ph type="sldNum" sz="quarter" idx="4"/>
          </p:nvPr>
        </p:nvSpPr>
        <p:spPr/>
        <p:txBody>
          <a:bodyPr/>
          <a:lstStyle/>
          <a:p>
            <a:fld id="{612C9336-A718-4A9C-A61A-5379812194CD}" type="slidenum">
              <a:rPr lang="en-US" smtClean="0"/>
              <a:t>41</a:t>
            </a:fld>
            <a:endParaRPr lang="en-US"/>
          </a:p>
        </p:txBody>
      </p:sp>
      <p:sp>
        <p:nvSpPr>
          <p:cNvPr id="4" name="Rectangle 3"/>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a:t>MMMNA standard of $2,465 (7/1/23) </a:t>
            </a:r>
          </a:p>
          <a:p>
            <a:pPr>
              <a:lnSpc>
                <a:spcPct val="90000"/>
              </a:lnSpc>
            </a:pPr>
            <a:r>
              <a:rPr lang="en-US" dirty="0"/>
              <a:t>Add Excess Shelter Allowance (ESA)</a:t>
            </a:r>
          </a:p>
          <a:p>
            <a:pPr>
              <a:lnSpc>
                <a:spcPct val="90000"/>
              </a:lnSpc>
            </a:pPr>
            <a:r>
              <a:rPr lang="en-US" dirty="0"/>
              <a:t>Compare to MMMNA cap of $3,858.50 (eff. 1/1/24) and use the smaller.  If actual is higher can request an administrative hearing for extraordinary circumstances.</a:t>
            </a:r>
          </a:p>
          <a:p>
            <a:pPr>
              <a:lnSpc>
                <a:spcPct val="90000"/>
              </a:lnSpc>
            </a:pPr>
            <a:r>
              <a:rPr lang="en-US" dirty="0"/>
              <a:t>Then subtract CS’s income</a:t>
            </a:r>
          </a:p>
          <a:p>
            <a:pPr>
              <a:lnSpc>
                <a:spcPct val="90000"/>
              </a:lnSpc>
            </a:pPr>
            <a:r>
              <a:rPr lang="en-US" dirty="0"/>
              <a:t>= MIA</a:t>
            </a:r>
          </a:p>
        </p:txBody>
      </p:sp>
    </p:spTree>
    <p:extLst>
      <p:ext uri="{BB962C8B-B14F-4D97-AF65-F5344CB8AC3E}">
        <p14:creationId xmlns:p14="http://schemas.microsoft.com/office/powerpoint/2010/main" val="339022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 Shelter Allowance (ESA)</a:t>
            </a:r>
          </a:p>
        </p:txBody>
      </p:sp>
      <p:sp>
        <p:nvSpPr>
          <p:cNvPr id="3" name="Slide Number Placeholder 2"/>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0"/>
              </a:spcAft>
              <a:buClrTx/>
              <a:buSzTx/>
              <a:buFont typeface="+mj-lt"/>
              <a:buAutoNum type="arabicParenR"/>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Tota</a:t>
            </a:r>
            <a:r>
              <a:rPr lang="en-US" dirty="0">
                <a:solidFill>
                  <a:prstClr val="black"/>
                </a:solidFill>
                <a:latin typeface="Calibri"/>
              </a:rPr>
              <a:t>l CS’ expenses for principal residence (mortgage, rent, property taxes, homeowner’s insurance, HOA fees, etc.)</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Add standard</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Utility Allowance $724 (eff. 10/1/23)</a:t>
            </a:r>
            <a:r>
              <a:rPr kumimoji="0" lang="en-US" sz="3200" b="0" i="0" u="none" strike="noStrike" kern="1200" cap="none" spc="0" normalizeH="0" noProof="0" dirty="0">
                <a:ln>
                  <a:noFill/>
                </a:ln>
                <a:solidFill>
                  <a:prstClr val="black"/>
                </a:solidFill>
                <a:effectLst/>
                <a:uLnTx/>
                <a:uFillTx/>
                <a:latin typeface="Calibri"/>
                <a:ea typeface="+mn-ea"/>
                <a:cs typeface="+mn-cs"/>
              </a:rPr>
              <a:t> </a:t>
            </a:r>
            <a:r>
              <a:rPr lang="en-US" dirty="0">
                <a:solidFill>
                  <a:prstClr val="black"/>
                </a:solidFill>
              </a:rPr>
              <a:t>if spouse pays for gas, electric, coal, wood, oil, water, sewage, or telephone service for the residence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Subtract the ESA standard </a:t>
            </a:r>
            <a:r>
              <a:rPr lang="en-US" dirty="0">
                <a:solidFill>
                  <a:prstClr val="black"/>
                </a:solidFill>
              </a:rPr>
              <a:t>of $739.50 (eff. 7/1/23)</a:t>
            </a: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 ESA</a:t>
            </a:r>
          </a:p>
        </p:txBody>
      </p:sp>
    </p:spTree>
    <p:extLst>
      <p:ext uri="{BB962C8B-B14F-4D97-AF65-F5344CB8AC3E}">
        <p14:creationId xmlns:p14="http://schemas.microsoft.com/office/powerpoint/2010/main" val="87440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eligibility income example</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solidFill>
                  <a:prstClr val="black"/>
                </a:solidFill>
              </a:rPr>
              <a:pPr>
                <a:defRPr/>
              </a:pPr>
              <a:t>43</a:t>
            </a:fld>
            <a:endParaRPr lang="en-US" dirty="0">
              <a:solidFill>
                <a:prstClr val="black"/>
              </a:solidFill>
            </a:endParaRPr>
          </a:p>
        </p:txBody>
      </p:sp>
      <p:sp>
        <p:nvSpPr>
          <p:cNvPr id="4" name="Content Placeholder 3"/>
          <p:cNvSpPr>
            <a:spLocks noGrp="1"/>
          </p:cNvSpPr>
          <p:nvPr>
            <p:ph idx="1"/>
          </p:nvPr>
        </p:nvSpPr>
        <p:spPr>
          <a:xfrm>
            <a:off x="1143000" y="1181100"/>
            <a:ext cx="9382062" cy="5676900"/>
          </a:xfrm>
        </p:spPr>
        <p:txBody>
          <a:bodyPr/>
          <a:lstStyle/>
          <a:p>
            <a:pPr marL="0" indent="0">
              <a:buNone/>
            </a:pPr>
            <a:r>
              <a:rPr lang="en-US" dirty="0"/>
              <a:t>Susie Smith enters a nursing facility on February 1, 2024.  Susie is married to Sam who continues to live at home.  Susie receives $2560 Social Security and $1000 in a GE pension.</a:t>
            </a:r>
          </a:p>
          <a:p>
            <a:pPr marL="0" indent="0">
              <a:buNone/>
            </a:pPr>
            <a:r>
              <a:rPr lang="en-US" dirty="0"/>
              <a:t>Sam receives $1250 in Social Security.  They have a $25,000 mortgage on the home which has a mortgage payment of $550 per month.  Their real estate taxes are $1200/6 months.  Homeowner’s insurance cost $720/year ($60/</a:t>
            </a:r>
            <a:r>
              <a:rPr lang="en-US" dirty="0" err="1"/>
              <a:t>mo</a:t>
            </a:r>
            <a:r>
              <a:rPr lang="en-US" dirty="0"/>
              <a:t>).  Susie has a Medicare supplemental policy which costs $250/month.         </a:t>
            </a:r>
          </a:p>
        </p:txBody>
      </p:sp>
    </p:spTree>
    <p:extLst>
      <p:ext uri="{BB962C8B-B14F-4D97-AF65-F5344CB8AC3E}">
        <p14:creationId xmlns:p14="http://schemas.microsoft.com/office/powerpoint/2010/main" val="2673257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1F6E6-4A43-6EA6-959D-7449C13B0B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277646-A7EE-883F-738E-28B1F0B5917E}"/>
              </a:ext>
            </a:extLst>
          </p:cNvPr>
          <p:cNvSpPr>
            <a:spLocks noGrp="1"/>
          </p:cNvSpPr>
          <p:nvPr>
            <p:ph type="title"/>
          </p:nvPr>
        </p:nvSpPr>
        <p:spPr/>
        <p:txBody>
          <a:bodyPr/>
          <a:lstStyle/>
          <a:p>
            <a:r>
              <a:rPr lang="en-US" sz="3600" dirty="0"/>
              <a:t>How to calculate Patient Liability?</a:t>
            </a:r>
          </a:p>
        </p:txBody>
      </p:sp>
      <p:sp>
        <p:nvSpPr>
          <p:cNvPr id="3" name="Slide Number Placeholder 2">
            <a:extLst>
              <a:ext uri="{FF2B5EF4-FFF2-40B4-BE49-F238E27FC236}">
                <a16:creationId xmlns:a16="http://schemas.microsoft.com/office/drawing/2014/main" id="{1B4B8909-01C8-5238-ED14-F4130CDC6E59}"/>
              </a:ext>
            </a:extLst>
          </p:cNvPr>
          <p:cNvSpPr>
            <a:spLocks noGrp="1"/>
          </p:cNvSpPr>
          <p:nvPr>
            <p:ph type="sldNum" sz="quarter" idx="4"/>
          </p:nvPr>
        </p:nvSpPr>
        <p:spPr/>
        <p:txBody>
          <a:bodyPr/>
          <a:lstStyle/>
          <a:p>
            <a:fld id="{612C9336-A718-4A9C-A61A-5379812194CD}" type="slidenum">
              <a:rPr lang="en-US" smtClean="0"/>
              <a:t>44</a:t>
            </a:fld>
            <a:endParaRPr lang="en-US"/>
          </a:p>
        </p:txBody>
      </p:sp>
      <p:sp>
        <p:nvSpPr>
          <p:cNvPr id="4" name="Rectangle 3">
            <a:extLst>
              <a:ext uri="{FF2B5EF4-FFF2-40B4-BE49-F238E27FC236}">
                <a16:creationId xmlns:a16="http://schemas.microsoft.com/office/drawing/2014/main" id="{3FEE54F6-E5E7-8A5B-AF99-C11629C87784}"/>
              </a:ext>
            </a:extLst>
          </p:cNvPr>
          <p:cNvSpPr txBox="1">
            <a:spLocks noChangeArrowheads="1"/>
          </p:cNvSpPr>
          <p:nvPr/>
        </p:nvSpPr>
        <p:spPr>
          <a:xfrm>
            <a:off x="609600" y="1219200"/>
            <a:ext cx="11049000" cy="5486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a:spcBef>
                <a:spcPts val="600"/>
              </a:spcBef>
              <a:spcAft>
                <a:spcPts val="600"/>
              </a:spcAft>
            </a:pPr>
            <a:r>
              <a:rPr lang="en-US" sz="2400" dirty="0"/>
              <a:t>Gross Income</a:t>
            </a:r>
          </a:p>
          <a:p>
            <a:pPr marL="365760">
              <a:spcBef>
                <a:spcPts val="600"/>
              </a:spcBef>
              <a:spcAft>
                <a:spcPts val="600"/>
              </a:spcAft>
            </a:pPr>
            <a:r>
              <a:rPr lang="en-US" sz="2400" dirty="0"/>
              <a:t>Minus excluded income</a:t>
            </a:r>
          </a:p>
          <a:p>
            <a:pPr marL="365760">
              <a:spcBef>
                <a:spcPts val="600"/>
              </a:spcBef>
              <a:spcAft>
                <a:spcPts val="600"/>
              </a:spcAft>
            </a:pPr>
            <a:r>
              <a:rPr lang="en-US" sz="2400" dirty="0"/>
              <a:t>Minus PNA (Personal Needs Allowance) ($50, SIMNA(PASSPORT) or    ALMNA(Assisted Living Waiver))</a:t>
            </a:r>
          </a:p>
          <a:p>
            <a:pPr marL="365760">
              <a:spcBef>
                <a:spcPts val="600"/>
              </a:spcBef>
              <a:spcAft>
                <a:spcPts val="600"/>
              </a:spcAft>
            </a:pPr>
            <a:r>
              <a:rPr lang="en-US" sz="2400" dirty="0"/>
              <a:t>Minus MIA for Community Spouse</a:t>
            </a:r>
          </a:p>
          <a:p>
            <a:pPr marL="365760">
              <a:spcBef>
                <a:spcPts val="600"/>
              </a:spcBef>
              <a:spcAft>
                <a:spcPts val="600"/>
              </a:spcAft>
            </a:pPr>
            <a:r>
              <a:rPr lang="en-US" sz="2400" dirty="0"/>
              <a:t>Minus FA or FMNA for dependent family members</a:t>
            </a:r>
          </a:p>
          <a:p>
            <a:pPr marL="365760">
              <a:spcBef>
                <a:spcPts val="600"/>
              </a:spcBef>
              <a:spcAft>
                <a:spcPts val="600"/>
              </a:spcAft>
            </a:pPr>
            <a:r>
              <a:rPr lang="en-US" sz="2400" dirty="0"/>
              <a:t>Minus Health Insurance Premiums, copayments, deductible and co-insurance for IS, CS, and IS’ minor or disabled child</a:t>
            </a:r>
          </a:p>
          <a:p>
            <a:pPr marL="365760">
              <a:spcBef>
                <a:spcPts val="600"/>
              </a:spcBef>
              <a:spcAft>
                <a:spcPts val="600"/>
              </a:spcAft>
            </a:pPr>
            <a:r>
              <a:rPr lang="en-US" sz="2400" dirty="0"/>
              <a:t>Minus Past Unpaid Medical Expenses</a:t>
            </a:r>
          </a:p>
          <a:p>
            <a:pPr marL="365760">
              <a:spcBef>
                <a:spcPts val="600"/>
              </a:spcBef>
              <a:spcAft>
                <a:spcPts val="600"/>
              </a:spcAft>
            </a:pPr>
            <a:r>
              <a:rPr lang="en-US" sz="2400" dirty="0"/>
              <a:t>Minus QIT bank fees of up to $15 per month </a:t>
            </a:r>
          </a:p>
          <a:p>
            <a:pPr marL="365760">
              <a:spcBef>
                <a:spcPts val="600"/>
              </a:spcBef>
              <a:spcAft>
                <a:spcPts val="600"/>
              </a:spcAft>
            </a:pPr>
            <a:r>
              <a:rPr lang="en-US" sz="2400" dirty="0"/>
              <a:t>= Patient Liability  </a:t>
            </a:r>
          </a:p>
        </p:txBody>
      </p:sp>
    </p:spTree>
    <p:extLst>
      <p:ext uri="{BB962C8B-B14F-4D97-AF65-F5344CB8AC3E}">
        <p14:creationId xmlns:p14="http://schemas.microsoft.com/office/powerpoint/2010/main" val="166872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D4EFE-C4EE-EF2C-E53B-AC5A6EAB9C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2A94A-D2F2-B580-A6DF-B03EAED80469}"/>
              </a:ext>
            </a:extLst>
          </p:cNvPr>
          <p:cNvSpPr>
            <a:spLocks noGrp="1"/>
          </p:cNvSpPr>
          <p:nvPr>
            <p:ph type="title"/>
          </p:nvPr>
        </p:nvSpPr>
        <p:spPr/>
        <p:txBody>
          <a:bodyPr/>
          <a:lstStyle/>
          <a:p>
            <a:r>
              <a:rPr lang="en-US" dirty="0"/>
              <a:t>Monthly Income Allowance (MIA)</a:t>
            </a:r>
          </a:p>
        </p:txBody>
      </p:sp>
      <p:sp>
        <p:nvSpPr>
          <p:cNvPr id="3" name="Slide Number Placeholder 2">
            <a:extLst>
              <a:ext uri="{FF2B5EF4-FFF2-40B4-BE49-F238E27FC236}">
                <a16:creationId xmlns:a16="http://schemas.microsoft.com/office/drawing/2014/main" id="{3F8EA9F6-53BF-EC90-7B56-9F1D5E7A6CDF}"/>
              </a:ext>
            </a:extLst>
          </p:cNvPr>
          <p:cNvSpPr>
            <a:spLocks noGrp="1"/>
          </p:cNvSpPr>
          <p:nvPr>
            <p:ph type="sldNum" sz="quarter" idx="4"/>
          </p:nvPr>
        </p:nvSpPr>
        <p:spPr/>
        <p:txBody>
          <a:bodyPr/>
          <a:lstStyle/>
          <a:p>
            <a:fld id="{612C9336-A718-4A9C-A61A-5379812194CD}" type="slidenum">
              <a:rPr lang="en-US" smtClean="0"/>
              <a:t>45</a:t>
            </a:fld>
            <a:endParaRPr lang="en-US"/>
          </a:p>
        </p:txBody>
      </p:sp>
      <p:sp>
        <p:nvSpPr>
          <p:cNvPr id="4" name="Rectangle 3">
            <a:extLst>
              <a:ext uri="{FF2B5EF4-FFF2-40B4-BE49-F238E27FC236}">
                <a16:creationId xmlns:a16="http://schemas.microsoft.com/office/drawing/2014/main" id="{3A440DFE-F6CC-3195-96D8-C12B34D09897}"/>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a:t>MMMNA standard of $2,465 (7/1/23) </a:t>
            </a:r>
          </a:p>
          <a:p>
            <a:pPr>
              <a:lnSpc>
                <a:spcPct val="90000"/>
              </a:lnSpc>
            </a:pPr>
            <a:r>
              <a:rPr lang="en-US" dirty="0"/>
              <a:t>Add Excess Shelter Allowance (ESA)</a:t>
            </a:r>
          </a:p>
          <a:p>
            <a:pPr>
              <a:lnSpc>
                <a:spcPct val="90000"/>
              </a:lnSpc>
            </a:pPr>
            <a:r>
              <a:rPr lang="en-US" dirty="0"/>
              <a:t>Compare to MMMNA cap of $3,858.50 (eff. 1/1/24) and use the smaller.  If actual is higher can request an administrative hearing for extraordinary circumstances.</a:t>
            </a:r>
          </a:p>
          <a:p>
            <a:pPr>
              <a:lnSpc>
                <a:spcPct val="90000"/>
              </a:lnSpc>
            </a:pPr>
            <a:r>
              <a:rPr lang="en-US" dirty="0"/>
              <a:t>Then subtract CS’s income</a:t>
            </a:r>
          </a:p>
          <a:p>
            <a:pPr>
              <a:lnSpc>
                <a:spcPct val="90000"/>
              </a:lnSpc>
            </a:pPr>
            <a:r>
              <a:rPr lang="en-US" dirty="0"/>
              <a:t>= MIA</a:t>
            </a:r>
          </a:p>
        </p:txBody>
      </p:sp>
    </p:spTree>
    <p:extLst>
      <p:ext uri="{BB962C8B-B14F-4D97-AF65-F5344CB8AC3E}">
        <p14:creationId xmlns:p14="http://schemas.microsoft.com/office/powerpoint/2010/main" val="336790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E76BC-6EE4-C938-820E-67314F9E2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994FAE-9ACB-1941-7913-3CC336992EF3}"/>
              </a:ext>
            </a:extLst>
          </p:cNvPr>
          <p:cNvSpPr>
            <a:spLocks noGrp="1"/>
          </p:cNvSpPr>
          <p:nvPr>
            <p:ph type="title"/>
          </p:nvPr>
        </p:nvSpPr>
        <p:spPr/>
        <p:txBody>
          <a:bodyPr/>
          <a:lstStyle/>
          <a:p>
            <a:r>
              <a:rPr lang="en-US" dirty="0"/>
              <a:t>Excess Shelter Allowance (ESA)</a:t>
            </a:r>
          </a:p>
        </p:txBody>
      </p:sp>
      <p:sp>
        <p:nvSpPr>
          <p:cNvPr id="3" name="Slide Number Placeholder 2">
            <a:extLst>
              <a:ext uri="{FF2B5EF4-FFF2-40B4-BE49-F238E27FC236}">
                <a16:creationId xmlns:a16="http://schemas.microsoft.com/office/drawing/2014/main" id="{C2C4863E-5879-CDC0-35F6-8C6FB992A185}"/>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5CD85CBF-2132-33C3-73CF-A72F40036BB9}"/>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0"/>
              </a:spcAft>
              <a:buClrTx/>
              <a:buSzTx/>
              <a:buFont typeface="+mj-lt"/>
              <a:buAutoNum type="arabicParenR"/>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Tota</a:t>
            </a:r>
            <a:r>
              <a:rPr lang="en-US" dirty="0">
                <a:solidFill>
                  <a:prstClr val="black"/>
                </a:solidFill>
                <a:latin typeface="Calibri"/>
              </a:rPr>
              <a:t>l CS’ expenses for principal residence (mortgage, rent, property taxes, homeowner’s insurance, HOA fees, etc.)</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Add standard</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Utility Allowance $724 (eff. 10/1/23)</a:t>
            </a:r>
            <a:r>
              <a:rPr kumimoji="0" lang="en-US" sz="3200" b="0" i="0" u="none" strike="noStrike" kern="1200" cap="none" spc="0" normalizeH="0" noProof="0" dirty="0">
                <a:ln>
                  <a:noFill/>
                </a:ln>
                <a:solidFill>
                  <a:prstClr val="black"/>
                </a:solidFill>
                <a:effectLst/>
                <a:uLnTx/>
                <a:uFillTx/>
                <a:latin typeface="Calibri"/>
                <a:ea typeface="+mn-ea"/>
                <a:cs typeface="+mn-cs"/>
              </a:rPr>
              <a:t> </a:t>
            </a:r>
            <a:r>
              <a:rPr lang="en-US" dirty="0">
                <a:solidFill>
                  <a:prstClr val="black"/>
                </a:solidFill>
              </a:rPr>
              <a:t>if spouse pays for gas, electric, coal, wood, oil, water, sewage, or telephone service for the residence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Subtract the ESA standard </a:t>
            </a:r>
            <a:r>
              <a:rPr lang="en-US" dirty="0">
                <a:solidFill>
                  <a:prstClr val="black"/>
                </a:solidFill>
              </a:rPr>
              <a:t>of $739.50 (eff. 7/1/23)</a:t>
            </a: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 ESA</a:t>
            </a:r>
          </a:p>
        </p:txBody>
      </p:sp>
    </p:spTree>
    <p:extLst>
      <p:ext uri="{BB962C8B-B14F-4D97-AF65-F5344CB8AC3E}">
        <p14:creationId xmlns:p14="http://schemas.microsoft.com/office/powerpoint/2010/main" val="157522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Excess Shelter Allowance Example</a:t>
            </a:r>
          </a:p>
        </p:txBody>
      </p:sp>
      <p:sp>
        <p:nvSpPr>
          <p:cNvPr id="3" name="Slide Number Placeholder 2"/>
          <p:cNvSpPr>
            <a:spLocks noGrp="1"/>
          </p:cNvSpPr>
          <p:nvPr>
            <p:ph type="sldNum" sz="quarter" idx="4"/>
          </p:nvPr>
        </p:nvSpPr>
        <p:spPr/>
        <p:txBody>
          <a:bodyPr/>
          <a:lstStyle/>
          <a:p>
            <a:fld id="{612C9336-A718-4A9C-A61A-5379812194CD}" type="slidenum">
              <a:rPr lang="en-US" smtClean="0"/>
              <a:t>47</a:t>
            </a:fld>
            <a:endParaRPr lang="en-US"/>
          </a:p>
        </p:txBody>
      </p:sp>
      <p:sp>
        <p:nvSpPr>
          <p:cNvPr id="4" name="Rectangle 3"/>
          <p:cNvSpPr txBox="1">
            <a:spLocks noChangeArrowheads="1"/>
          </p:cNvSpPr>
          <p:nvPr/>
        </p:nvSpPr>
        <p:spPr>
          <a:xfrm>
            <a:off x="1963057" y="1600200"/>
            <a:ext cx="83820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None/>
              <a:tabLst>
                <a:tab pos="6691313" algn="l"/>
              </a:tabLst>
            </a:pPr>
            <a:r>
              <a:rPr lang="en-US" dirty="0"/>
              <a:t>Mortgage	$    550</a:t>
            </a:r>
          </a:p>
          <a:p>
            <a:pPr marL="0" indent="0">
              <a:spcBef>
                <a:spcPts val="200"/>
              </a:spcBef>
              <a:buNone/>
              <a:tabLst>
                <a:tab pos="6691313" algn="l"/>
              </a:tabLst>
            </a:pPr>
            <a:r>
              <a:rPr lang="en-US" dirty="0"/>
              <a:t>Real estate taxes           	$    200</a:t>
            </a:r>
          </a:p>
          <a:p>
            <a:pPr marL="0" indent="0">
              <a:spcBef>
                <a:spcPts val="200"/>
              </a:spcBef>
              <a:buNone/>
              <a:tabLst>
                <a:tab pos="6691313" algn="l"/>
              </a:tabLst>
            </a:pPr>
            <a:r>
              <a:rPr lang="en-US" dirty="0"/>
              <a:t>Insurance	$      60</a:t>
            </a:r>
          </a:p>
          <a:p>
            <a:pPr>
              <a:spcBef>
                <a:spcPts val="0"/>
              </a:spcBef>
              <a:buNone/>
              <a:tabLst>
                <a:tab pos="6691313" algn="l"/>
              </a:tabLst>
            </a:pPr>
            <a:r>
              <a:rPr lang="en-US" b="1" dirty="0">
                <a:solidFill>
                  <a:srgbClr val="2A547F"/>
                </a:solidFill>
              </a:rPr>
              <a:t>Total Shelter cost	$    810</a:t>
            </a:r>
          </a:p>
          <a:p>
            <a:pPr>
              <a:buNone/>
              <a:tabLst>
                <a:tab pos="6691313" algn="l"/>
              </a:tabLst>
            </a:pPr>
            <a:r>
              <a:rPr lang="en-US" dirty="0"/>
              <a:t>(Plus) Utility Allowance	$    724</a:t>
            </a:r>
          </a:p>
          <a:p>
            <a:pPr>
              <a:buNone/>
              <a:tabLst>
                <a:tab pos="6691313" algn="l"/>
              </a:tabLst>
            </a:pPr>
            <a:r>
              <a:rPr lang="en-US" dirty="0"/>
              <a:t>		$ 1,534</a:t>
            </a:r>
          </a:p>
          <a:p>
            <a:pPr>
              <a:buNone/>
              <a:tabLst>
                <a:tab pos="6691313" algn="l"/>
              </a:tabLst>
            </a:pPr>
            <a:r>
              <a:rPr lang="en-US" dirty="0"/>
              <a:t>(Less) Excess Shelter Allowance Std.       $(739.50)</a:t>
            </a:r>
          </a:p>
          <a:p>
            <a:pPr>
              <a:spcBef>
                <a:spcPts val="0"/>
              </a:spcBef>
              <a:buNone/>
              <a:tabLst>
                <a:tab pos="6691313" algn="l"/>
              </a:tabLst>
            </a:pPr>
            <a:r>
              <a:rPr lang="en-US" b="1" dirty="0">
                <a:solidFill>
                  <a:srgbClr val="2A547F"/>
                </a:solidFill>
              </a:rPr>
              <a:t>Excess Shelter Allowance 	$ 794.50</a:t>
            </a:r>
            <a:r>
              <a:rPr lang="en-US" dirty="0">
                <a:solidFill>
                  <a:srgbClr val="2A547F"/>
                </a:solidFill>
              </a:rPr>
              <a:t>     </a:t>
            </a:r>
          </a:p>
        </p:txBody>
      </p:sp>
      <p:cxnSp>
        <p:nvCxnSpPr>
          <p:cNvPr id="6" name="Straight Connector 5"/>
          <p:cNvCxnSpPr/>
          <p:nvPr/>
        </p:nvCxnSpPr>
        <p:spPr>
          <a:xfrm>
            <a:off x="2029827" y="3106063"/>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029827" y="4230919"/>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29827" y="5402946"/>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71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Income Allowance Example</a:t>
            </a:r>
          </a:p>
        </p:txBody>
      </p:sp>
      <p:sp>
        <p:nvSpPr>
          <p:cNvPr id="3" name="Slide Number Placeholder 2"/>
          <p:cNvSpPr>
            <a:spLocks noGrp="1"/>
          </p:cNvSpPr>
          <p:nvPr>
            <p:ph type="sldNum" sz="quarter" idx="4"/>
          </p:nvPr>
        </p:nvSpPr>
        <p:spPr/>
        <p:txBody>
          <a:bodyPr/>
          <a:lstStyle/>
          <a:p>
            <a:fld id="{612C9336-A718-4A9C-A61A-5379812194CD}" type="slidenum">
              <a:rPr lang="en-US" smtClean="0"/>
              <a:t>48</a:t>
            </a:fld>
            <a:endParaRPr lang="en-US"/>
          </a:p>
        </p:txBody>
      </p:sp>
      <p:sp>
        <p:nvSpPr>
          <p:cNvPr id="4" name="Rectangle 3"/>
          <p:cNvSpPr txBox="1">
            <a:spLocks noChangeArrowheads="1"/>
          </p:cNvSpPr>
          <p:nvPr/>
        </p:nvSpPr>
        <p:spPr>
          <a:xfrm>
            <a:off x="1981200" y="2057400"/>
            <a:ext cx="8458200" cy="4419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000"/>
              </a:spcAft>
              <a:buNone/>
              <a:tabLst>
                <a:tab pos="2627313" algn="l"/>
                <a:tab pos="6748463" algn="l"/>
              </a:tabLst>
            </a:pPr>
            <a:r>
              <a:rPr lang="en-US" kern="0" dirty="0"/>
              <a:t>(Plus) Excess Shelter Allowance   	$794.50</a:t>
            </a:r>
          </a:p>
          <a:p>
            <a:pPr marL="0" indent="0">
              <a:spcAft>
                <a:spcPts val="1000"/>
              </a:spcAft>
              <a:buNone/>
              <a:tabLst>
                <a:tab pos="2627313" algn="l"/>
                <a:tab pos="6748463" algn="l"/>
              </a:tabLst>
            </a:pPr>
            <a:r>
              <a:rPr lang="en-US" kern="0" dirty="0"/>
              <a:t>Minimum Monthly Maintenance Needs </a:t>
            </a:r>
            <a:r>
              <a:rPr lang="en-US" u="sng" kern="0" dirty="0"/>
              <a:t>Allowance (MMMNA) Standard               $2,465.00</a:t>
            </a:r>
          </a:p>
          <a:p>
            <a:pPr marL="406400" indent="-406400">
              <a:spcBef>
                <a:spcPts val="0"/>
              </a:spcBef>
              <a:spcAft>
                <a:spcPts val="3000"/>
              </a:spcAft>
              <a:buNone/>
              <a:tabLst>
                <a:tab pos="2627313" algn="l"/>
                <a:tab pos="6748463" algn="l"/>
              </a:tabLst>
            </a:pPr>
            <a:r>
              <a:rPr lang="en-US" b="1" kern="0" dirty="0">
                <a:solidFill>
                  <a:srgbClr val="2A547F"/>
                </a:solidFill>
              </a:rPr>
              <a:t>MMMNA</a:t>
            </a:r>
            <a:r>
              <a:rPr lang="en-US" sz="2800" kern="0" dirty="0"/>
              <a:t>(Capped at $3,853.50(eff. 1/1/24))</a:t>
            </a:r>
            <a:r>
              <a:rPr lang="en-US" b="1" kern="0" dirty="0">
                <a:solidFill>
                  <a:srgbClr val="2A547F"/>
                </a:solidFill>
              </a:rPr>
              <a:t>$3,259.50</a:t>
            </a:r>
          </a:p>
          <a:p>
            <a:pPr marL="406400" indent="-406400">
              <a:spcBef>
                <a:spcPts val="0"/>
              </a:spcBef>
              <a:buNone/>
              <a:tabLst>
                <a:tab pos="2627313" algn="l"/>
                <a:tab pos="6748463" algn="l"/>
              </a:tabLst>
            </a:pPr>
            <a:r>
              <a:rPr lang="en-US" u="sng" kern="0" dirty="0"/>
              <a:t>(Minus) CS’ Income                                  $(1,250.00)</a:t>
            </a:r>
            <a:endParaRPr lang="en-US" kern="0" dirty="0"/>
          </a:p>
          <a:p>
            <a:pPr marL="406400" indent="-406400">
              <a:spcBef>
                <a:spcPts val="0"/>
              </a:spcBef>
              <a:spcAft>
                <a:spcPts val="1000"/>
              </a:spcAft>
              <a:buNone/>
              <a:tabLst>
                <a:tab pos="2627313" algn="l"/>
                <a:tab pos="6748463" algn="l"/>
              </a:tabLst>
            </a:pPr>
            <a:r>
              <a:rPr lang="en-US" b="1" kern="0" dirty="0">
                <a:solidFill>
                  <a:srgbClr val="2A547F"/>
                </a:solidFill>
              </a:rPr>
              <a:t>Monthly Income Allowance (MIA)        $2,009.50</a:t>
            </a:r>
          </a:p>
          <a:p>
            <a:pPr>
              <a:buFont typeface="Wingdings" pitchFamily="2" charset="2"/>
              <a:buNone/>
            </a:pPr>
            <a:r>
              <a:rPr lang="en-US" kern="0" dirty="0"/>
              <a:t> </a:t>
            </a:r>
          </a:p>
        </p:txBody>
      </p:sp>
    </p:spTree>
    <p:extLst>
      <p:ext uri="{BB962C8B-B14F-4D97-AF65-F5344CB8AC3E}">
        <p14:creationId xmlns:p14="http://schemas.microsoft.com/office/powerpoint/2010/main" val="210513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Liability Example</a:t>
            </a:r>
          </a:p>
        </p:txBody>
      </p:sp>
      <p:sp>
        <p:nvSpPr>
          <p:cNvPr id="3" name="Slide Number Placeholder 2"/>
          <p:cNvSpPr>
            <a:spLocks noGrp="1"/>
          </p:cNvSpPr>
          <p:nvPr>
            <p:ph type="sldNum" sz="quarter" idx="4"/>
          </p:nvPr>
        </p:nvSpPr>
        <p:spPr/>
        <p:txBody>
          <a:bodyPr/>
          <a:lstStyle/>
          <a:p>
            <a:fld id="{612C9336-A718-4A9C-A61A-5379812194CD}" type="slidenum">
              <a:rPr lang="en-US" smtClean="0"/>
              <a:t>49</a:t>
            </a:fld>
            <a:endParaRPr lang="en-US"/>
          </a:p>
        </p:txBody>
      </p:sp>
      <p:sp>
        <p:nvSpPr>
          <p:cNvPr id="4" name="Rectangle 3"/>
          <p:cNvSpPr txBox="1">
            <a:spLocks noChangeArrowheads="1"/>
          </p:cNvSpPr>
          <p:nvPr/>
        </p:nvSpPr>
        <p:spPr>
          <a:xfrm>
            <a:off x="1752600" y="1752600"/>
            <a:ext cx="8686800" cy="4724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6807200" algn="l"/>
              </a:tabLst>
            </a:pPr>
            <a:r>
              <a:rPr lang="en-US" dirty="0"/>
              <a:t> IS’ Gross Countable Income                     $ 3,560.00</a:t>
            </a:r>
          </a:p>
          <a:p>
            <a:pPr marL="0" indent="0">
              <a:buNone/>
              <a:tabLst>
                <a:tab pos="6807200" algn="l"/>
              </a:tabLst>
            </a:pPr>
            <a:r>
              <a:rPr lang="en-US" sz="4000" dirty="0"/>
              <a:t> </a:t>
            </a:r>
            <a:r>
              <a:rPr lang="en-US" sz="2800" dirty="0"/>
              <a:t>(Minus) Bank Fee for QIT account                    $      (15.00)</a:t>
            </a:r>
            <a:br>
              <a:rPr lang="en-US" sz="2800" dirty="0"/>
            </a:br>
            <a:r>
              <a:rPr lang="en-US" sz="2800" u="sng" dirty="0"/>
              <a:t> (Minus) Personal Needs Allowance (PNA)       $	    (50.00)</a:t>
            </a:r>
            <a:br>
              <a:rPr lang="en-US" sz="2800" u="sng" dirty="0"/>
            </a:br>
            <a:r>
              <a:rPr lang="en-US" dirty="0"/>
              <a:t> </a:t>
            </a:r>
            <a:r>
              <a:rPr lang="en-US" b="1" dirty="0">
                <a:solidFill>
                  <a:srgbClr val="2A547F"/>
                </a:solidFill>
              </a:rPr>
              <a:t>IS’ Available Net Income</a:t>
            </a:r>
            <a:r>
              <a:rPr lang="en-US" dirty="0">
                <a:solidFill>
                  <a:srgbClr val="2A547F"/>
                </a:solidFill>
              </a:rPr>
              <a:t>                        </a:t>
            </a:r>
            <a:r>
              <a:rPr lang="en-US" b="1" dirty="0">
                <a:solidFill>
                  <a:srgbClr val="2A547F"/>
                </a:solidFill>
              </a:rPr>
              <a:t>$  3,495.00</a:t>
            </a:r>
            <a:br>
              <a:rPr lang="en-US" dirty="0"/>
            </a:br>
            <a:endParaRPr lang="en-US" dirty="0"/>
          </a:p>
          <a:p>
            <a:pPr marL="0" indent="0">
              <a:buNone/>
              <a:tabLst>
                <a:tab pos="6807200" algn="l"/>
              </a:tabLst>
            </a:pPr>
            <a:r>
              <a:rPr lang="en-US" sz="2800" dirty="0"/>
              <a:t> (Minus) </a:t>
            </a:r>
            <a:r>
              <a:rPr lang="en-US" sz="2800" dirty="0" err="1"/>
              <a:t>MedSupp</a:t>
            </a:r>
            <a:r>
              <a:rPr lang="en-US" sz="2800" dirty="0"/>
              <a:t> Insurance Premium           $     (250.00)</a:t>
            </a:r>
          </a:p>
          <a:p>
            <a:pPr marL="0" indent="0">
              <a:buNone/>
              <a:tabLst>
                <a:tab pos="6807200" algn="l"/>
              </a:tabLst>
            </a:pPr>
            <a:r>
              <a:rPr lang="en-US" sz="2800" u="sng" dirty="0"/>
              <a:t> (Minus) MIA                                                        $   (2,009.50)</a:t>
            </a:r>
            <a:br>
              <a:rPr lang="en-US" sz="2800" u="sng" dirty="0"/>
            </a:br>
            <a:r>
              <a:rPr lang="en-US" dirty="0"/>
              <a:t> </a:t>
            </a:r>
            <a:r>
              <a:rPr lang="en-US" b="1" dirty="0">
                <a:solidFill>
                  <a:srgbClr val="2A547F"/>
                </a:solidFill>
              </a:rPr>
              <a:t>Patient Liability</a:t>
            </a:r>
            <a:r>
              <a:rPr lang="en-US" b="1" i="1" dirty="0">
                <a:solidFill>
                  <a:schemeClr val="tx2"/>
                </a:solidFill>
              </a:rPr>
              <a:t>                                        </a:t>
            </a:r>
            <a:r>
              <a:rPr lang="en-US" b="1" dirty="0">
                <a:solidFill>
                  <a:srgbClr val="2A547F"/>
                </a:solidFill>
              </a:rPr>
              <a:t>$  1,235.50</a:t>
            </a:r>
          </a:p>
        </p:txBody>
      </p:sp>
    </p:spTree>
    <p:extLst>
      <p:ext uri="{BB962C8B-B14F-4D97-AF65-F5344CB8AC3E}">
        <p14:creationId xmlns:p14="http://schemas.microsoft.com/office/powerpoint/2010/main" val="36424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Categorical Eligibility</a:t>
            </a:r>
            <a:endParaRPr lang="en-US" dirty="0"/>
          </a:p>
        </p:txBody>
      </p:sp>
      <p:sp>
        <p:nvSpPr>
          <p:cNvPr id="3" name="Slide Number Placeholder 2"/>
          <p:cNvSpPr>
            <a:spLocks noGrp="1"/>
          </p:cNvSpPr>
          <p:nvPr>
            <p:ph type="sldNum" sz="quarter" idx="4"/>
          </p:nvPr>
        </p:nvSpPr>
        <p:spPr/>
        <p:txBody>
          <a:bodyPr/>
          <a:lstStyle/>
          <a:p>
            <a:fld id="{612C9336-A718-4A9C-A61A-5379812194CD}" type="slidenum">
              <a:rPr lang="en-US" smtClean="0"/>
              <a:t>5</a:t>
            </a:fld>
            <a:endParaRPr lang="en-US"/>
          </a:p>
        </p:txBody>
      </p:sp>
      <p:sp>
        <p:nvSpPr>
          <p:cNvPr id="4" name="Rectangle 3"/>
          <p:cNvSpPr txBox="1">
            <a:spLocks noChangeArrowheads="1"/>
          </p:cNvSpPr>
          <p:nvPr/>
        </p:nvSpPr>
        <p:spPr>
          <a:xfrm>
            <a:off x="533400" y="1295400"/>
            <a:ext cx="11049000" cy="5181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pPr>
            <a:r>
              <a:rPr lang="en-US" dirty="0"/>
              <a:t>Institutional Medicaid eligibility is per individual.  </a:t>
            </a:r>
          </a:p>
          <a:p>
            <a:pPr>
              <a:lnSpc>
                <a:spcPct val="90000"/>
              </a:lnSpc>
              <a:spcAft>
                <a:spcPts val="1000"/>
              </a:spcAft>
            </a:pPr>
            <a:r>
              <a:rPr lang="en-US" dirty="0"/>
              <a:t>The individual (See OAC 5160:1-3-02):</a:t>
            </a:r>
          </a:p>
          <a:p>
            <a:pPr lvl="1">
              <a:lnSpc>
                <a:spcPct val="90000"/>
              </a:lnSpc>
              <a:spcAft>
                <a:spcPts val="1000"/>
              </a:spcAft>
            </a:pPr>
            <a:r>
              <a:rPr lang="en-US" dirty="0"/>
              <a:t>Must meet Medicaid’s “Limiting Physical Factor”</a:t>
            </a:r>
            <a:br>
              <a:rPr lang="en-US" dirty="0"/>
            </a:br>
            <a:r>
              <a:rPr lang="en-US" dirty="0"/>
              <a:t>definition to be categorically eligible, i.e. member</a:t>
            </a:r>
            <a:br>
              <a:rPr lang="en-US" dirty="0"/>
            </a:br>
            <a:r>
              <a:rPr lang="en-US" dirty="0"/>
              <a:t>of a group defined as Medicaid eligible:</a:t>
            </a:r>
          </a:p>
          <a:p>
            <a:pPr marL="1085850" lvl="3">
              <a:spcBef>
                <a:spcPts val="0"/>
              </a:spcBef>
              <a:spcAft>
                <a:spcPts val="1000"/>
              </a:spcAft>
            </a:pPr>
            <a:r>
              <a:rPr lang="en-US" sz="2400" dirty="0"/>
              <a:t>Aged (65 years of age or older); or</a:t>
            </a:r>
          </a:p>
          <a:p>
            <a:pPr marL="1085850" lvl="3">
              <a:spcBef>
                <a:spcPts val="0"/>
              </a:spcBef>
              <a:spcAft>
                <a:spcPts val="1000"/>
              </a:spcAft>
            </a:pPr>
            <a:r>
              <a:rPr lang="en-US" sz="2400" dirty="0"/>
              <a:t>Blind (as defined by Social Security); or</a:t>
            </a:r>
          </a:p>
          <a:p>
            <a:pPr marL="1085850" lvl="3">
              <a:spcBef>
                <a:spcPts val="0"/>
              </a:spcBef>
              <a:spcAft>
                <a:spcPts val="1000"/>
              </a:spcAft>
            </a:pPr>
            <a:r>
              <a:rPr lang="en-US" sz="2400" dirty="0"/>
              <a:t>Disabled (disability is presumed when individual meets a nursing facility (NF) level of care (LOC)) </a:t>
            </a:r>
          </a:p>
          <a:p>
            <a:pPr>
              <a:lnSpc>
                <a:spcPct val="90000"/>
              </a:lnSpc>
              <a:spcAft>
                <a:spcPts val="1000"/>
              </a:spcAft>
              <a:buNone/>
            </a:pPr>
            <a:r>
              <a:rPr lang="en-US" sz="2400" dirty="0"/>
              <a:t>	</a:t>
            </a:r>
            <a:r>
              <a:rPr lang="en-US" sz="2800" dirty="0"/>
              <a:t>[Note there are other Medicaid eligibility criteria, e.g. citizenship, that we are not discussing here.]</a:t>
            </a:r>
          </a:p>
        </p:txBody>
      </p:sp>
    </p:spTree>
    <p:extLst>
      <p:ext uri="{BB962C8B-B14F-4D97-AF65-F5344CB8AC3E}">
        <p14:creationId xmlns:p14="http://schemas.microsoft.com/office/powerpoint/2010/main" val="373301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5"/>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58AEF-6A71-5EEC-8D45-D305C1859A30}"/>
              </a:ext>
            </a:extLst>
          </p:cNvPr>
          <p:cNvSpPr>
            <a:spLocks noGrp="1"/>
          </p:cNvSpPr>
          <p:nvPr>
            <p:ph type="title"/>
          </p:nvPr>
        </p:nvSpPr>
        <p:spPr/>
        <p:txBody>
          <a:bodyPr/>
          <a:lstStyle/>
          <a:p>
            <a:r>
              <a:rPr lang="en-US" dirty="0"/>
              <a:t>PASSPORT</a:t>
            </a:r>
          </a:p>
        </p:txBody>
      </p:sp>
      <p:sp>
        <p:nvSpPr>
          <p:cNvPr id="3" name="Slide Number Placeholder 2">
            <a:extLst>
              <a:ext uri="{FF2B5EF4-FFF2-40B4-BE49-F238E27FC236}">
                <a16:creationId xmlns:a16="http://schemas.microsoft.com/office/drawing/2014/main" id="{727AC73E-2818-6AD1-7241-34EC8DBB8D55}"/>
              </a:ext>
            </a:extLst>
          </p:cNvPr>
          <p:cNvSpPr>
            <a:spLocks noGrp="1"/>
          </p:cNvSpPr>
          <p:nvPr>
            <p:ph type="sldNum" sz="quarter" idx="12"/>
          </p:nvPr>
        </p:nvSpPr>
        <p:spPr/>
        <p:txBody>
          <a:bodyPr/>
          <a:lstStyle/>
          <a:p>
            <a:pPr>
              <a:defRPr/>
            </a:pPr>
            <a:fld id="{88AA8DA2-99D1-4607-A62B-1B547612533B}" type="slidenum">
              <a:rPr lang="en-US" smtClean="0"/>
              <a:pPr>
                <a:defRPr/>
              </a:pPr>
              <a:t>50</a:t>
            </a:fld>
            <a:endParaRPr lang="en-US" dirty="0"/>
          </a:p>
        </p:txBody>
      </p:sp>
      <p:sp>
        <p:nvSpPr>
          <p:cNvPr id="4" name="Content Placeholder 3">
            <a:extLst>
              <a:ext uri="{FF2B5EF4-FFF2-40B4-BE49-F238E27FC236}">
                <a16:creationId xmlns:a16="http://schemas.microsoft.com/office/drawing/2014/main" id="{E61A11E2-63C9-CEE3-A5E5-E12C7D7A1D6E}"/>
              </a:ext>
            </a:extLst>
          </p:cNvPr>
          <p:cNvSpPr>
            <a:spLocks noGrp="1"/>
          </p:cNvSpPr>
          <p:nvPr>
            <p:ph idx="1"/>
          </p:nvPr>
        </p:nvSpPr>
        <p:spPr/>
        <p:txBody>
          <a:bodyPr/>
          <a:lstStyle/>
          <a:p>
            <a:r>
              <a:rPr lang="en-US" dirty="0"/>
              <a:t>What if Susie is applying for PASSPORT Medicaid, how does this change the analysis? </a:t>
            </a:r>
          </a:p>
          <a:p>
            <a:r>
              <a:rPr lang="en-US" dirty="0"/>
              <a:t>Does she need a QIT for income eligibility?</a:t>
            </a:r>
          </a:p>
          <a:p>
            <a:r>
              <a:rPr lang="en-US" dirty="0"/>
              <a:t>How is the patient liability calculated?</a:t>
            </a:r>
          </a:p>
        </p:txBody>
      </p:sp>
    </p:spTree>
    <p:extLst>
      <p:ext uri="{BB962C8B-B14F-4D97-AF65-F5344CB8AC3E}">
        <p14:creationId xmlns:p14="http://schemas.microsoft.com/office/powerpoint/2010/main" val="1643902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44DE-D1C7-7897-C958-AC1B1571F209}"/>
              </a:ext>
            </a:extLst>
          </p:cNvPr>
          <p:cNvSpPr>
            <a:spLocks noGrp="1"/>
          </p:cNvSpPr>
          <p:nvPr>
            <p:ph type="title"/>
          </p:nvPr>
        </p:nvSpPr>
        <p:spPr/>
        <p:txBody>
          <a:bodyPr/>
          <a:lstStyle/>
          <a:p>
            <a:r>
              <a:rPr lang="en-US" dirty="0"/>
              <a:t>PASSPORT income eligibility</a:t>
            </a:r>
          </a:p>
        </p:txBody>
      </p:sp>
      <p:sp>
        <p:nvSpPr>
          <p:cNvPr id="3" name="Slide Number Placeholder 2">
            <a:extLst>
              <a:ext uri="{FF2B5EF4-FFF2-40B4-BE49-F238E27FC236}">
                <a16:creationId xmlns:a16="http://schemas.microsoft.com/office/drawing/2014/main" id="{FC886127-021C-F169-E465-E1378CAD5E3D}"/>
              </a:ext>
            </a:extLst>
          </p:cNvPr>
          <p:cNvSpPr>
            <a:spLocks noGrp="1"/>
          </p:cNvSpPr>
          <p:nvPr>
            <p:ph type="sldNum" sz="quarter" idx="12"/>
          </p:nvPr>
        </p:nvSpPr>
        <p:spPr/>
        <p:txBody>
          <a:bodyPr/>
          <a:lstStyle/>
          <a:p>
            <a:pPr>
              <a:defRPr/>
            </a:pPr>
            <a:fld id="{88AA8DA2-99D1-4607-A62B-1B547612533B}" type="slidenum">
              <a:rPr lang="en-US" smtClean="0"/>
              <a:pPr>
                <a:defRPr/>
              </a:pPr>
              <a:t>51</a:t>
            </a:fld>
            <a:endParaRPr lang="en-US" dirty="0"/>
          </a:p>
        </p:txBody>
      </p:sp>
      <p:sp>
        <p:nvSpPr>
          <p:cNvPr id="4" name="Content Placeholder 3">
            <a:extLst>
              <a:ext uri="{FF2B5EF4-FFF2-40B4-BE49-F238E27FC236}">
                <a16:creationId xmlns:a16="http://schemas.microsoft.com/office/drawing/2014/main" id="{35FA2E45-3EBA-F83D-B416-4FC63493CC95}"/>
              </a:ext>
            </a:extLst>
          </p:cNvPr>
          <p:cNvSpPr>
            <a:spLocks noGrp="1"/>
          </p:cNvSpPr>
          <p:nvPr>
            <p:ph idx="1"/>
          </p:nvPr>
        </p:nvSpPr>
        <p:spPr/>
        <p:txBody>
          <a:bodyPr/>
          <a:lstStyle/>
          <a:p>
            <a:pPr marL="0" indent="0">
              <a:buNone/>
            </a:pPr>
            <a:r>
              <a:rPr lang="en-US" dirty="0"/>
              <a:t>Income eligibility for PASSPORT is the same as for nursing home Medicaid.  </a:t>
            </a:r>
          </a:p>
          <a:p>
            <a:pPr marL="0" indent="0">
              <a:buNone/>
            </a:pPr>
            <a:r>
              <a:rPr lang="en-US" dirty="0"/>
              <a:t>Therefore, to be income eligible the applicant’s income must be below 300% of SSI.  If not, a QIT must be used to qualify for PASSPORT services. </a:t>
            </a:r>
          </a:p>
        </p:txBody>
      </p:sp>
    </p:spTree>
    <p:extLst>
      <p:ext uri="{BB962C8B-B14F-4D97-AF65-F5344CB8AC3E}">
        <p14:creationId xmlns:p14="http://schemas.microsoft.com/office/powerpoint/2010/main" val="30419152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C4628-3B46-E4C7-FD24-322FA80A0CC4}"/>
              </a:ext>
            </a:extLst>
          </p:cNvPr>
          <p:cNvSpPr>
            <a:spLocks noGrp="1"/>
          </p:cNvSpPr>
          <p:nvPr>
            <p:ph type="title"/>
          </p:nvPr>
        </p:nvSpPr>
        <p:spPr/>
        <p:txBody>
          <a:bodyPr/>
          <a:lstStyle/>
          <a:p>
            <a:r>
              <a:rPr lang="en-US" dirty="0"/>
              <a:t>PASSPORT patient liability</a:t>
            </a:r>
          </a:p>
        </p:txBody>
      </p:sp>
      <p:sp>
        <p:nvSpPr>
          <p:cNvPr id="3" name="Slide Number Placeholder 2">
            <a:extLst>
              <a:ext uri="{FF2B5EF4-FFF2-40B4-BE49-F238E27FC236}">
                <a16:creationId xmlns:a16="http://schemas.microsoft.com/office/drawing/2014/main" id="{95708AD4-ADDF-7D78-8670-F467ED08B5B9}"/>
              </a:ext>
            </a:extLst>
          </p:cNvPr>
          <p:cNvSpPr>
            <a:spLocks noGrp="1"/>
          </p:cNvSpPr>
          <p:nvPr>
            <p:ph type="sldNum" sz="quarter" idx="12"/>
          </p:nvPr>
        </p:nvSpPr>
        <p:spPr/>
        <p:txBody>
          <a:bodyPr/>
          <a:lstStyle/>
          <a:p>
            <a:pPr>
              <a:defRPr/>
            </a:pPr>
            <a:fld id="{88AA8DA2-99D1-4607-A62B-1B547612533B}" type="slidenum">
              <a:rPr lang="en-US" smtClean="0"/>
              <a:pPr>
                <a:defRPr/>
              </a:pPr>
              <a:t>52</a:t>
            </a:fld>
            <a:endParaRPr lang="en-US" dirty="0"/>
          </a:p>
        </p:txBody>
      </p:sp>
      <p:sp>
        <p:nvSpPr>
          <p:cNvPr id="4" name="Content Placeholder 3">
            <a:extLst>
              <a:ext uri="{FF2B5EF4-FFF2-40B4-BE49-F238E27FC236}">
                <a16:creationId xmlns:a16="http://schemas.microsoft.com/office/drawing/2014/main" id="{DAF3683F-4859-E02B-C072-0E2407A1A855}"/>
              </a:ext>
            </a:extLst>
          </p:cNvPr>
          <p:cNvSpPr>
            <a:spLocks noGrp="1"/>
          </p:cNvSpPr>
          <p:nvPr>
            <p:ph idx="1"/>
          </p:nvPr>
        </p:nvSpPr>
        <p:spPr/>
        <p:txBody>
          <a:bodyPr/>
          <a:lstStyle/>
          <a:p>
            <a:pPr marL="0" indent="0">
              <a:buNone/>
            </a:pPr>
            <a:r>
              <a:rPr lang="en-US" dirty="0"/>
              <a:t>Calculating the applicant’s cost sharing obligations for PASSPORT is the same as patient liability calculations for nursing home Medicaid, with the only difference being the PNA for a PASSPORT recipient is $1839/month (eff. 1/1/2024)</a:t>
            </a:r>
          </a:p>
        </p:txBody>
      </p:sp>
    </p:spTree>
    <p:extLst>
      <p:ext uri="{BB962C8B-B14F-4D97-AF65-F5344CB8AC3E}">
        <p14:creationId xmlns:p14="http://schemas.microsoft.com/office/powerpoint/2010/main" val="22501286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48BE0-6A52-80BE-73FB-87E0C138E50F}"/>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BB602FA-21D4-0C38-531D-A55C447D0934}"/>
              </a:ext>
            </a:extLst>
          </p:cNvPr>
          <p:cNvSpPr>
            <a:spLocks noGrp="1"/>
          </p:cNvSpPr>
          <p:nvPr>
            <p:ph type="sldNum" sz="quarter" idx="12"/>
          </p:nvPr>
        </p:nvSpPr>
        <p:spPr/>
        <p:txBody>
          <a:bodyPr/>
          <a:lstStyle/>
          <a:p>
            <a:pPr>
              <a:defRPr/>
            </a:pPr>
            <a:fld id="{88AA8DA2-99D1-4607-A62B-1B547612533B}" type="slidenum">
              <a:rPr lang="en-US" smtClean="0"/>
              <a:pPr>
                <a:defRPr/>
              </a:pPr>
              <a:t>53</a:t>
            </a:fld>
            <a:endParaRPr lang="en-US" dirty="0"/>
          </a:p>
        </p:txBody>
      </p:sp>
      <p:sp>
        <p:nvSpPr>
          <p:cNvPr id="4" name="Content Placeholder 3">
            <a:extLst>
              <a:ext uri="{FF2B5EF4-FFF2-40B4-BE49-F238E27FC236}">
                <a16:creationId xmlns:a16="http://schemas.microsoft.com/office/drawing/2014/main" id="{2B30C9EE-3FD1-C9AD-DCCB-1152D3A6D918}"/>
              </a:ext>
            </a:extLst>
          </p:cNvPr>
          <p:cNvSpPr>
            <a:spLocks noGrp="1"/>
          </p:cNvSpPr>
          <p:nvPr>
            <p:ph idx="1"/>
          </p:nvPr>
        </p:nvSpPr>
        <p:spPr/>
        <p:txBody>
          <a:bodyPr/>
          <a:lstStyle/>
          <a:p>
            <a:pPr marL="0" indent="0">
              <a:buNone/>
            </a:pPr>
            <a:r>
              <a:rPr lang="en-US" dirty="0"/>
              <a:t>Susie Smith applies for PASSPORT on February 1, 2024.  Susie is married to Sam who continues to live at home.  Susie receives $2560 Social Security and $1000 in a GE pension.</a:t>
            </a:r>
          </a:p>
          <a:p>
            <a:pPr marL="0" indent="0">
              <a:buNone/>
            </a:pPr>
            <a:r>
              <a:rPr lang="en-US" dirty="0"/>
              <a:t>Sam receives $1250 in Social Security.  They have a $25,000 mortgage on the home which has a mortgage payment of $550 per month.  Their real estate taxes are $1200/6 months.  Homeowner’s insurance cost $720/year ($60/</a:t>
            </a:r>
            <a:r>
              <a:rPr lang="en-US" dirty="0" err="1"/>
              <a:t>mo</a:t>
            </a:r>
            <a:r>
              <a:rPr lang="en-US" dirty="0"/>
              <a:t>).  Susie has a Medicare supplemental policy which costs $250/month.         </a:t>
            </a:r>
          </a:p>
          <a:p>
            <a:endParaRPr lang="en-US" dirty="0"/>
          </a:p>
        </p:txBody>
      </p:sp>
    </p:spTree>
    <p:extLst>
      <p:ext uri="{BB962C8B-B14F-4D97-AF65-F5344CB8AC3E}">
        <p14:creationId xmlns:p14="http://schemas.microsoft.com/office/powerpoint/2010/main" val="19036334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4534C-328D-883E-4347-7410114157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9F6B81-126C-E1AA-AABE-7417D15D64C4}"/>
              </a:ext>
            </a:extLst>
          </p:cNvPr>
          <p:cNvSpPr>
            <a:spLocks noGrp="1"/>
          </p:cNvSpPr>
          <p:nvPr>
            <p:ph type="title"/>
          </p:nvPr>
        </p:nvSpPr>
        <p:spPr/>
        <p:txBody>
          <a:bodyPr/>
          <a:lstStyle/>
          <a:p>
            <a:r>
              <a:rPr lang="en-US" sz="3600" dirty="0"/>
              <a:t>How to calculate Patient Liability?</a:t>
            </a:r>
          </a:p>
        </p:txBody>
      </p:sp>
      <p:sp>
        <p:nvSpPr>
          <p:cNvPr id="3" name="Slide Number Placeholder 2">
            <a:extLst>
              <a:ext uri="{FF2B5EF4-FFF2-40B4-BE49-F238E27FC236}">
                <a16:creationId xmlns:a16="http://schemas.microsoft.com/office/drawing/2014/main" id="{E9063D73-1DEF-7AF2-968B-F8CBEC5829F1}"/>
              </a:ext>
            </a:extLst>
          </p:cNvPr>
          <p:cNvSpPr>
            <a:spLocks noGrp="1"/>
          </p:cNvSpPr>
          <p:nvPr>
            <p:ph type="sldNum" sz="quarter" idx="4"/>
          </p:nvPr>
        </p:nvSpPr>
        <p:spPr/>
        <p:txBody>
          <a:bodyPr/>
          <a:lstStyle/>
          <a:p>
            <a:fld id="{612C9336-A718-4A9C-A61A-5379812194CD}" type="slidenum">
              <a:rPr lang="en-US" smtClean="0"/>
              <a:t>54</a:t>
            </a:fld>
            <a:endParaRPr lang="en-US"/>
          </a:p>
        </p:txBody>
      </p:sp>
      <p:sp>
        <p:nvSpPr>
          <p:cNvPr id="4" name="Rectangle 3">
            <a:extLst>
              <a:ext uri="{FF2B5EF4-FFF2-40B4-BE49-F238E27FC236}">
                <a16:creationId xmlns:a16="http://schemas.microsoft.com/office/drawing/2014/main" id="{CBAA2B88-DFC8-912C-A8DE-6494275CD305}"/>
              </a:ext>
            </a:extLst>
          </p:cNvPr>
          <p:cNvSpPr txBox="1">
            <a:spLocks noChangeArrowheads="1"/>
          </p:cNvSpPr>
          <p:nvPr/>
        </p:nvSpPr>
        <p:spPr>
          <a:xfrm>
            <a:off x="609600" y="1219200"/>
            <a:ext cx="11049000" cy="5486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a:spcBef>
                <a:spcPts val="600"/>
              </a:spcBef>
              <a:spcAft>
                <a:spcPts val="600"/>
              </a:spcAft>
            </a:pPr>
            <a:r>
              <a:rPr lang="en-US" sz="2400" dirty="0"/>
              <a:t>Gross Income</a:t>
            </a:r>
          </a:p>
          <a:p>
            <a:pPr marL="365760">
              <a:spcBef>
                <a:spcPts val="600"/>
              </a:spcBef>
              <a:spcAft>
                <a:spcPts val="600"/>
              </a:spcAft>
            </a:pPr>
            <a:r>
              <a:rPr lang="en-US" sz="2400" dirty="0"/>
              <a:t>Minus excluded income</a:t>
            </a:r>
          </a:p>
          <a:p>
            <a:pPr marL="365760">
              <a:spcBef>
                <a:spcPts val="600"/>
              </a:spcBef>
              <a:spcAft>
                <a:spcPts val="600"/>
              </a:spcAft>
            </a:pPr>
            <a:r>
              <a:rPr lang="en-US" sz="2400" dirty="0"/>
              <a:t>Minus PNA (Personal Needs Allowance) ($50, SIMNA(PASSPORT) or    ALMNA(Assisted Living Waiver))</a:t>
            </a:r>
          </a:p>
          <a:p>
            <a:pPr marL="365760">
              <a:spcBef>
                <a:spcPts val="600"/>
              </a:spcBef>
              <a:spcAft>
                <a:spcPts val="600"/>
              </a:spcAft>
            </a:pPr>
            <a:r>
              <a:rPr lang="en-US" sz="2400" dirty="0"/>
              <a:t>Minus MIA for Community Spouse</a:t>
            </a:r>
          </a:p>
          <a:p>
            <a:pPr marL="365760">
              <a:spcBef>
                <a:spcPts val="600"/>
              </a:spcBef>
              <a:spcAft>
                <a:spcPts val="600"/>
              </a:spcAft>
            </a:pPr>
            <a:r>
              <a:rPr lang="en-US" sz="2400" dirty="0"/>
              <a:t>Minus FA or FMNA for dependent family members</a:t>
            </a:r>
          </a:p>
          <a:p>
            <a:pPr marL="365760">
              <a:spcBef>
                <a:spcPts val="600"/>
              </a:spcBef>
              <a:spcAft>
                <a:spcPts val="600"/>
              </a:spcAft>
            </a:pPr>
            <a:r>
              <a:rPr lang="en-US" sz="2400" dirty="0"/>
              <a:t>Minus Health Insurance Premiums, copayments, deductible and co-insurance for IS, CS, and IS’ minor or disabled child</a:t>
            </a:r>
          </a:p>
          <a:p>
            <a:pPr marL="365760">
              <a:spcBef>
                <a:spcPts val="600"/>
              </a:spcBef>
              <a:spcAft>
                <a:spcPts val="600"/>
              </a:spcAft>
            </a:pPr>
            <a:r>
              <a:rPr lang="en-US" sz="2400" dirty="0"/>
              <a:t>Minus Past Unpaid Medical Expenses</a:t>
            </a:r>
          </a:p>
          <a:p>
            <a:pPr marL="365760">
              <a:spcBef>
                <a:spcPts val="600"/>
              </a:spcBef>
              <a:spcAft>
                <a:spcPts val="600"/>
              </a:spcAft>
            </a:pPr>
            <a:r>
              <a:rPr lang="en-US" sz="2400" dirty="0"/>
              <a:t>Minus QIT bank fees of up to $15 per month </a:t>
            </a:r>
          </a:p>
          <a:p>
            <a:pPr marL="365760">
              <a:spcBef>
                <a:spcPts val="600"/>
              </a:spcBef>
              <a:spcAft>
                <a:spcPts val="600"/>
              </a:spcAft>
            </a:pPr>
            <a:r>
              <a:rPr lang="en-US" sz="2400" dirty="0"/>
              <a:t>= Patient Liability  </a:t>
            </a:r>
          </a:p>
        </p:txBody>
      </p:sp>
    </p:spTree>
    <p:extLst>
      <p:ext uri="{BB962C8B-B14F-4D97-AF65-F5344CB8AC3E}">
        <p14:creationId xmlns:p14="http://schemas.microsoft.com/office/powerpoint/2010/main" val="335828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26CA2-CEE7-167B-C685-F2FAF62ED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2B76E7-21EE-4D8B-7266-DFAC78F79D12}"/>
              </a:ext>
            </a:extLst>
          </p:cNvPr>
          <p:cNvSpPr>
            <a:spLocks noGrp="1"/>
          </p:cNvSpPr>
          <p:nvPr>
            <p:ph type="title"/>
          </p:nvPr>
        </p:nvSpPr>
        <p:spPr/>
        <p:txBody>
          <a:bodyPr/>
          <a:lstStyle/>
          <a:p>
            <a:r>
              <a:rPr lang="en-US" dirty="0"/>
              <a:t>Monthly Income Allowance (MIA)</a:t>
            </a:r>
          </a:p>
        </p:txBody>
      </p:sp>
      <p:sp>
        <p:nvSpPr>
          <p:cNvPr id="3" name="Slide Number Placeholder 2">
            <a:extLst>
              <a:ext uri="{FF2B5EF4-FFF2-40B4-BE49-F238E27FC236}">
                <a16:creationId xmlns:a16="http://schemas.microsoft.com/office/drawing/2014/main" id="{62684811-C1DA-5DEB-1C51-0DDB563F4390}"/>
              </a:ext>
            </a:extLst>
          </p:cNvPr>
          <p:cNvSpPr>
            <a:spLocks noGrp="1"/>
          </p:cNvSpPr>
          <p:nvPr>
            <p:ph type="sldNum" sz="quarter" idx="4"/>
          </p:nvPr>
        </p:nvSpPr>
        <p:spPr/>
        <p:txBody>
          <a:bodyPr/>
          <a:lstStyle/>
          <a:p>
            <a:fld id="{612C9336-A718-4A9C-A61A-5379812194CD}" type="slidenum">
              <a:rPr lang="en-US" smtClean="0"/>
              <a:t>55</a:t>
            </a:fld>
            <a:endParaRPr lang="en-US"/>
          </a:p>
        </p:txBody>
      </p:sp>
      <p:sp>
        <p:nvSpPr>
          <p:cNvPr id="4" name="Rectangle 3">
            <a:extLst>
              <a:ext uri="{FF2B5EF4-FFF2-40B4-BE49-F238E27FC236}">
                <a16:creationId xmlns:a16="http://schemas.microsoft.com/office/drawing/2014/main" id="{E66C972E-DCE9-5EF5-BB2A-9EC6DAF4558D}"/>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a:t>MMMNA standard of $2,465 (7/1/23) </a:t>
            </a:r>
          </a:p>
          <a:p>
            <a:pPr>
              <a:lnSpc>
                <a:spcPct val="90000"/>
              </a:lnSpc>
            </a:pPr>
            <a:r>
              <a:rPr lang="en-US" dirty="0"/>
              <a:t>Add Excess Shelter Allowance (ESA)</a:t>
            </a:r>
          </a:p>
          <a:p>
            <a:pPr>
              <a:lnSpc>
                <a:spcPct val="90000"/>
              </a:lnSpc>
            </a:pPr>
            <a:r>
              <a:rPr lang="en-US" dirty="0"/>
              <a:t>Compare to MMMNA cap of $3,858.50 (eff. 1/1/24) and use the smaller.  If actual is higher can request an administrative hearing for extraordinary circumstances.</a:t>
            </a:r>
          </a:p>
          <a:p>
            <a:pPr>
              <a:lnSpc>
                <a:spcPct val="90000"/>
              </a:lnSpc>
            </a:pPr>
            <a:r>
              <a:rPr lang="en-US" dirty="0"/>
              <a:t>Then subtract CS’s income</a:t>
            </a:r>
          </a:p>
          <a:p>
            <a:pPr>
              <a:lnSpc>
                <a:spcPct val="90000"/>
              </a:lnSpc>
            </a:pPr>
            <a:r>
              <a:rPr lang="en-US" dirty="0"/>
              <a:t>= MIA</a:t>
            </a:r>
          </a:p>
        </p:txBody>
      </p:sp>
    </p:spTree>
    <p:extLst>
      <p:ext uri="{BB962C8B-B14F-4D97-AF65-F5344CB8AC3E}">
        <p14:creationId xmlns:p14="http://schemas.microsoft.com/office/powerpoint/2010/main" val="32807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A117-4FE4-9BA8-0526-72C803691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9629FA-E5D5-8B26-F58D-24F469F6AA11}"/>
              </a:ext>
            </a:extLst>
          </p:cNvPr>
          <p:cNvSpPr>
            <a:spLocks noGrp="1"/>
          </p:cNvSpPr>
          <p:nvPr>
            <p:ph type="title"/>
          </p:nvPr>
        </p:nvSpPr>
        <p:spPr/>
        <p:txBody>
          <a:bodyPr/>
          <a:lstStyle/>
          <a:p>
            <a:r>
              <a:rPr lang="en-US" dirty="0"/>
              <a:t>Excess Shelter Allowance (ESA)</a:t>
            </a:r>
          </a:p>
        </p:txBody>
      </p:sp>
      <p:sp>
        <p:nvSpPr>
          <p:cNvPr id="3" name="Slide Number Placeholder 2">
            <a:extLst>
              <a:ext uri="{FF2B5EF4-FFF2-40B4-BE49-F238E27FC236}">
                <a16:creationId xmlns:a16="http://schemas.microsoft.com/office/drawing/2014/main" id="{BF9AC94D-9480-71A1-30F4-75BC982FF28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F07603B3-F001-18CD-E413-2626C8941556}"/>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0"/>
              </a:spcAft>
              <a:buClrTx/>
              <a:buSzTx/>
              <a:buFont typeface="+mj-lt"/>
              <a:buAutoNum type="arabicParenR"/>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Tota</a:t>
            </a:r>
            <a:r>
              <a:rPr lang="en-US" dirty="0">
                <a:solidFill>
                  <a:prstClr val="black"/>
                </a:solidFill>
                <a:latin typeface="Calibri"/>
              </a:rPr>
              <a:t>l CS’ expenses for principal residence (mortgage, rent, property taxes, homeowner’s insurance, HOA fees, etc.)</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Add standard</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Utility Allowance $724 (eff. 10/1/23)</a:t>
            </a:r>
            <a:r>
              <a:rPr kumimoji="0" lang="en-US" sz="3200" b="0" i="0" u="none" strike="noStrike" kern="1200" cap="none" spc="0" normalizeH="0" noProof="0" dirty="0">
                <a:ln>
                  <a:noFill/>
                </a:ln>
                <a:solidFill>
                  <a:prstClr val="black"/>
                </a:solidFill>
                <a:effectLst/>
                <a:uLnTx/>
                <a:uFillTx/>
                <a:latin typeface="Calibri"/>
                <a:ea typeface="+mn-ea"/>
                <a:cs typeface="+mn-cs"/>
              </a:rPr>
              <a:t> </a:t>
            </a:r>
            <a:r>
              <a:rPr lang="en-US" dirty="0">
                <a:solidFill>
                  <a:prstClr val="black"/>
                </a:solidFill>
              </a:rPr>
              <a:t>if spouse pays for gas, electric, coal, wood, oil, water, sewage, or telephone service for the residence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Subtract the ESA standard </a:t>
            </a:r>
            <a:r>
              <a:rPr lang="en-US" dirty="0">
                <a:solidFill>
                  <a:prstClr val="black"/>
                </a:solidFill>
              </a:rPr>
              <a:t>of $739.50 (eff. 7/1/23)</a:t>
            </a: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 ESA</a:t>
            </a:r>
          </a:p>
        </p:txBody>
      </p:sp>
    </p:spTree>
    <p:extLst>
      <p:ext uri="{BB962C8B-B14F-4D97-AF65-F5344CB8AC3E}">
        <p14:creationId xmlns:p14="http://schemas.microsoft.com/office/powerpoint/2010/main" val="6595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2C22E-F088-E144-74A9-30E613632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D45C3-98C8-E4AB-8D4F-DB96DC267B50}"/>
              </a:ext>
            </a:extLst>
          </p:cNvPr>
          <p:cNvSpPr>
            <a:spLocks noGrp="1"/>
          </p:cNvSpPr>
          <p:nvPr>
            <p:ph type="title"/>
          </p:nvPr>
        </p:nvSpPr>
        <p:spPr/>
        <p:txBody>
          <a:bodyPr/>
          <a:lstStyle/>
          <a:p>
            <a:r>
              <a:rPr lang="en-US" dirty="0"/>
              <a:t>Excess Shelter Allowance Example</a:t>
            </a:r>
          </a:p>
        </p:txBody>
      </p:sp>
      <p:sp>
        <p:nvSpPr>
          <p:cNvPr id="3" name="Slide Number Placeholder 2">
            <a:extLst>
              <a:ext uri="{FF2B5EF4-FFF2-40B4-BE49-F238E27FC236}">
                <a16:creationId xmlns:a16="http://schemas.microsoft.com/office/drawing/2014/main" id="{11F42FE8-D7B2-5034-9F2A-23C1415D3675}"/>
              </a:ext>
            </a:extLst>
          </p:cNvPr>
          <p:cNvSpPr>
            <a:spLocks noGrp="1"/>
          </p:cNvSpPr>
          <p:nvPr>
            <p:ph type="sldNum" sz="quarter" idx="4"/>
          </p:nvPr>
        </p:nvSpPr>
        <p:spPr/>
        <p:txBody>
          <a:bodyPr/>
          <a:lstStyle/>
          <a:p>
            <a:fld id="{612C9336-A718-4A9C-A61A-5379812194CD}" type="slidenum">
              <a:rPr lang="en-US" smtClean="0"/>
              <a:t>57</a:t>
            </a:fld>
            <a:endParaRPr lang="en-US"/>
          </a:p>
        </p:txBody>
      </p:sp>
      <p:sp>
        <p:nvSpPr>
          <p:cNvPr id="4" name="Rectangle 3">
            <a:extLst>
              <a:ext uri="{FF2B5EF4-FFF2-40B4-BE49-F238E27FC236}">
                <a16:creationId xmlns:a16="http://schemas.microsoft.com/office/drawing/2014/main" id="{A081EF7C-E404-43BB-C971-02977BB4B9D1}"/>
              </a:ext>
            </a:extLst>
          </p:cNvPr>
          <p:cNvSpPr txBox="1">
            <a:spLocks noChangeArrowheads="1"/>
          </p:cNvSpPr>
          <p:nvPr/>
        </p:nvSpPr>
        <p:spPr>
          <a:xfrm>
            <a:off x="1963057" y="1600200"/>
            <a:ext cx="83820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00"/>
              </a:spcBef>
              <a:buNone/>
              <a:tabLst>
                <a:tab pos="6691313" algn="l"/>
              </a:tabLst>
            </a:pPr>
            <a:r>
              <a:rPr lang="en-US" dirty="0"/>
              <a:t>Mortgage	$    550</a:t>
            </a:r>
          </a:p>
          <a:p>
            <a:pPr marL="0" indent="0">
              <a:spcBef>
                <a:spcPts val="200"/>
              </a:spcBef>
              <a:buNone/>
              <a:tabLst>
                <a:tab pos="6691313" algn="l"/>
              </a:tabLst>
            </a:pPr>
            <a:r>
              <a:rPr lang="en-US" dirty="0"/>
              <a:t>Real estate taxes           	$    200</a:t>
            </a:r>
          </a:p>
          <a:p>
            <a:pPr marL="0" indent="0">
              <a:spcBef>
                <a:spcPts val="200"/>
              </a:spcBef>
              <a:buNone/>
              <a:tabLst>
                <a:tab pos="6691313" algn="l"/>
              </a:tabLst>
            </a:pPr>
            <a:r>
              <a:rPr lang="en-US" dirty="0"/>
              <a:t>Insurance	$      60</a:t>
            </a:r>
          </a:p>
          <a:p>
            <a:pPr>
              <a:spcBef>
                <a:spcPts val="0"/>
              </a:spcBef>
              <a:buNone/>
              <a:tabLst>
                <a:tab pos="6691313" algn="l"/>
              </a:tabLst>
            </a:pPr>
            <a:r>
              <a:rPr lang="en-US" b="1" dirty="0">
                <a:solidFill>
                  <a:srgbClr val="2A547F"/>
                </a:solidFill>
              </a:rPr>
              <a:t>Total Shelter cost	$    810</a:t>
            </a:r>
          </a:p>
          <a:p>
            <a:pPr>
              <a:buNone/>
              <a:tabLst>
                <a:tab pos="6691313" algn="l"/>
              </a:tabLst>
            </a:pPr>
            <a:r>
              <a:rPr lang="en-US" dirty="0"/>
              <a:t>(Plus) Utility Allowance	$    724</a:t>
            </a:r>
          </a:p>
          <a:p>
            <a:pPr>
              <a:buNone/>
              <a:tabLst>
                <a:tab pos="6691313" algn="l"/>
              </a:tabLst>
            </a:pPr>
            <a:r>
              <a:rPr lang="en-US" dirty="0"/>
              <a:t>		$ 1,534</a:t>
            </a:r>
          </a:p>
          <a:p>
            <a:pPr>
              <a:buNone/>
              <a:tabLst>
                <a:tab pos="6691313" algn="l"/>
              </a:tabLst>
            </a:pPr>
            <a:r>
              <a:rPr lang="en-US" dirty="0"/>
              <a:t>(Less) Excess Shelter Allowance Std.       $(739.50)</a:t>
            </a:r>
          </a:p>
          <a:p>
            <a:pPr>
              <a:spcBef>
                <a:spcPts val="0"/>
              </a:spcBef>
              <a:buNone/>
              <a:tabLst>
                <a:tab pos="6691313" algn="l"/>
              </a:tabLst>
            </a:pPr>
            <a:r>
              <a:rPr lang="en-US" b="1" dirty="0">
                <a:solidFill>
                  <a:srgbClr val="2A547F"/>
                </a:solidFill>
              </a:rPr>
              <a:t>Excess Shelter Allowance 	$ 794.50</a:t>
            </a:r>
            <a:r>
              <a:rPr lang="en-US" dirty="0">
                <a:solidFill>
                  <a:srgbClr val="2A547F"/>
                </a:solidFill>
              </a:rPr>
              <a:t>     </a:t>
            </a:r>
          </a:p>
        </p:txBody>
      </p:sp>
      <p:cxnSp>
        <p:nvCxnSpPr>
          <p:cNvPr id="6" name="Straight Connector 5">
            <a:extLst>
              <a:ext uri="{FF2B5EF4-FFF2-40B4-BE49-F238E27FC236}">
                <a16:creationId xmlns:a16="http://schemas.microsoft.com/office/drawing/2014/main" id="{DD7D1D36-1C37-8668-0369-C14A7C795842}"/>
              </a:ext>
            </a:extLst>
          </p:cNvPr>
          <p:cNvCxnSpPr/>
          <p:nvPr/>
        </p:nvCxnSpPr>
        <p:spPr>
          <a:xfrm>
            <a:off x="2029827" y="3106063"/>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11BF59-86FC-9F98-2ECE-3F6E146055A5}"/>
              </a:ext>
            </a:extLst>
          </p:cNvPr>
          <p:cNvCxnSpPr/>
          <p:nvPr/>
        </p:nvCxnSpPr>
        <p:spPr>
          <a:xfrm>
            <a:off x="2029827" y="4230919"/>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F37110A-AAF4-E6F4-9E9E-BEB23EC52462}"/>
              </a:ext>
            </a:extLst>
          </p:cNvPr>
          <p:cNvCxnSpPr/>
          <p:nvPr/>
        </p:nvCxnSpPr>
        <p:spPr>
          <a:xfrm>
            <a:off x="2029827" y="5402946"/>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2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16090-9C53-9AAC-83A1-B978E4A49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0A1ED6-A4DB-D423-57F4-116935AD8327}"/>
              </a:ext>
            </a:extLst>
          </p:cNvPr>
          <p:cNvSpPr>
            <a:spLocks noGrp="1"/>
          </p:cNvSpPr>
          <p:nvPr>
            <p:ph type="title"/>
          </p:nvPr>
        </p:nvSpPr>
        <p:spPr/>
        <p:txBody>
          <a:bodyPr/>
          <a:lstStyle/>
          <a:p>
            <a:r>
              <a:rPr lang="en-US" dirty="0"/>
              <a:t>Monthly Income Allowance Example</a:t>
            </a:r>
          </a:p>
        </p:txBody>
      </p:sp>
      <p:sp>
        <p:nvSpPr>
          <p:cNvPr id="3" name="Slide Number Placeholder 2">
            <a:extLst>
              <a:ext uri="{FF2B5EF4-FFF2-40B4-BE49-F238E27FC236}">
                <a16:creationId xmlns:a16="http://schemas.microsoft.com/office/drawing/2014/main" id="{F7E22C1A-88CF-6D1B-5965-293205BC8E4A}"/>
              </a:ext>
            </a:extLst>
          </p:cNvPr>
          <p:cNvSpPr>
            <a:spLocks noGrp="1"/>
          </p:cNvSpPr>
          <p:nvPr>
            <p:ph type="sldNum" sz="quarter" idx="4"/>
          </p:nvPr>
        </p:nvSpPr>
        <p:spPr/>
        <p:txBody>
          <a:bodyPr/>
          <a:lstStyle/>
          <a:p>
            <a:fld id="{612C9336-A718-4A9C-A61A-5379812194CD}" type="slidenum">
              <a:rPr lang="en-US" smtClean="0"/>
              <a:t>58</a:t>
            </a:fld>
            <a:endParaRPr lang="en-US"/>
          </a:p>
        </p:txBody>
      </p:sp>
      <p:sp>
        <p:nvSpPr>
          <p:cNvPr id="4" name="Rectangle 3">
            <a:extLst>
              <a:ext uri="{FF2B5EF4-FFF2-40B4-BE49-F238E27FC236}">
                <a16:creationId xmlns:a16="http://schemas.microsoft.com/office/drawing/2014/main" id="{03AD37F6-3398-49D0-7E72-CB4D9B6C79A6}"/>
              </a:ext>
            </a:extLst>
          </p:cNvPr>
          <p:cNvSpPr txBox="1">
            <a:spLocks noChangeArrowheads="1"/>
          </p:cNvSpPr>
          <p:nvPr/>
        </p:nvSpPr>
        <p:spPr>
          <a:xfrm>
            <a:off x="1981200" y="2057400"/>
            <a:ext cx="8458200" cy="4419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000"/>
              </a:spcAft>
              <a:buNone/>
              <a:tabLst>
                <a:tab pos="2627313" algn="l"/>
                <a:tab pos="6748463" algn="l"/>
              </a:tabLst>
            </a:pPr>
            <a:r>
              <a:rPr lang="en-US" kern="0" dirty="0"/>
              <a:t>(Plus) Excess Shelter Allowance   	$794.50</a:t>
            </a:r>
          </a:p>
          <a:p>
            <a:pPr marL="0" indent="0">
              <a:spcAft>
                <a:spcPts val="1000"/>
              </a:spcAft>
              <a:buNone/>
              <a:tabLst>
                <a:tab pos="2627313" algn="l"/>
                <a:tab pos="6748463" algn="l"/>
              </a:tabLst>
            </a:pPr>
            <a:r>
              <a:rPr lang="en-US" kern="0" dirty="0"/>
              <a:t>Minimum Monthly Maintenance Needs </a:t>
            </a:r>
            <a:r>
              <a:rPr lang="en-US" u="sng" kern="0" dirty="0"/>
              <a:t>Allowance (MMMNA) Standard               $2,465.00</a:t>
            </a:r>
          </a:p>
          <a:p>
            <a:pPr marL="406400" indent="-406400">
              <a:spcBef>
                <a:spcPts val="0"/>
              </a:spcBef>
              <a:spcAft>
                <a:spcPts val="3000"/>
              </a:spcAft>
              <a:buNone/>
              <a:tabLst>
                <a:tab pos="2627313" algn="l"/>
                <a:tab pos="6748463" algn="l"/>
              </a:tabLst>
            </a:pPr>
            <a:r>
              <a:rPr lang="en-US" b="1" kern="0" dirty="0">
                <a:solidFill>
                  <a:srgbClr val="2A547F"/>
                </a:solidFill>
              </a:rPr>
              <a:t>MMMNA</a:t>
            </a:r>
            <a:r>
              <a:rPr lang="en-US" sz="2800" kern="0" dirty="0"/>
              <a:t>(Capped at $3,853.50(eff. 1/1/24))</a:t>
            </a:r>
            <a:r>
              <a:rPr lang="en-US" b="1" kern="0" dirty="0">
                <a:solidFill>
                  <a:srgbClr val="2A547F"/>
                </a:solidFill>
              </a:rPr>
              <a:t>$3,259.50</a:t>
            </a:r>
          </a:p>
          <a:p>
            <a:pPr marL="406400" indent="-406400">
              <a:spcBef>
                <a:spcPts val="0"/>
              </a:spcBef>
              <a:buNone/>
              <a:tabLst>
                <a:tab pos="2627313" algn="l"/>
                <a:tab pos="6748463" algn="l"/>
              </a:tabLst>
            </a:pPr>
            <a:r>
              <a:rPr lang="en-US" u="sng" kern="0" dirty="0"/>
              <a:t>(Minus) CS’ Income                                  $(1,250.00)</a:t>
            </a:r>
            <a:endParaRPr lang="en-US" kern="0" dirty="0"/>
          </a:p>
          <a:p>
            <a:pPr marL="406400" indent="-406400">
              <a:spcBef>
                <a:spcPts val="0"/>
              </a:spcBef>
              <a:spcAft>
                <a:spcPts val="1000"/>
              </a:spcAft>
              <a:buNone/>
              <a:tabLst>
                <a:tab pos="2627313" algn="l"/>
                <a:tab pos="6748463" algn="l"/>
              </a:tabLst>
            </a:pPr>
            <a:r>
              <a:rPr lang="en-US" b="1" kern="0" dirty="0">
                <a:solidFill>
                  <a:srgbClr val="2A547F"/>
                </a:solidFill>
              </a:rPr>
              <a:t>Monthly Income Allowance (MIA)        $2,009.50</a:t>
            </a:r>
          </a:p>
          <a:p>
            <a:pPr>
              <a:buFont typeface="Wingdings" pitchFamily="2" charset="2"/>
              <a:buNone/>
            </a:pPr>
            <a:r>
              <a:rPr lang="en-US" kern="0" dirty="0"/>
              <a:t> </a:t>
            </a:r>
          </a:p>
        </p:txBody>
      </p:sp>
    </p:spTree>
    <p:extLst>
      <p:ext uri="{BB962C8B-B14F-4D97-AF65-F5344CB8AC3E}">
        <p14:creationId xmlns:p14="http://schemas.microsoft.com/office/powerpoint/2010/main" val="37503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5FB54-EE7C-5EE7-EACA-A470C0F70D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639CCC-DE6E-8A72-32A3-B21A7077BABE}"/>
              </a:ext>
            </a:extLst>
          </p:cNvPr>
          <p:cNvSpPr>
            <a:spLocks noGrp="1"/>
          </p:cNvSpPr>
          <p:nvPr>
            <p:ph type="title"/>
          </p:nvPr>
        </p:nvSpPr>
        <p:spPr/>
        <p:txBody>
          <a:bodyPr/>
          <a:lstStyle/>
          <a:p>
            <a:r>
              <a:rPr lang="en-US" dirty="0"/>
              <a:t>PASSPORT Cost sharing Example</a:t>
            </a:r>
          </a:p>
        </p:txBody>
      </p:sp>
      <p:sp>
        <p:nvSpPr>
          <p:cNvPr id="3" name="Slide Number Placeholder 2">
            <a:extLst>
              <a:ext uri="{FF2B5EF4-FFF2-40B4-BE49-F238E27FC236}">
                <a16:creationId xmlns:a16="http://schemas.microsoft.com/office/drawing/2014/main" id="{FB85C5A3-5F44-D25D-1DB4-721CBDAC9EFC}"/>
              </a:ext>
            </a:extLst>
          </p:cNvPr>
          <p:cNvSpPr>
            <a:spLocks noGrp="1"/>
          </p:cNvSpPr>
          <p:nvPr>
            <p:ph type="sldNum" sz="quarter" idx="4"/>
          </p:nvPr>
        </p:nvSpPr>
        <p:spPr/>
        <p:txBody>
          <a:bodyPr/>
          <a:lstStyle/>
          <a:p>
            <a:fld id="{612C9336-A718-4A9C-A61A-5379812194CD}" type="slidenum">
              <a:rPr lang="en-US" smtClean="0"/>
              <a:t>59</a:t>
            </a:fld>
            <a:endParaRPr lang="en-US"/>
          </a:p>
        </p:txBody>
      </p:sp>
      <p:sp>
        <p:nvSpPr>
          <p:cNvPr id="4" name="Rectangle 3">
            <a:extLst>
              <a:ext uri="{FF2B5EF4-FFF2-40B4-BE49-F238E27FC236}">
                <a16:creationId xmlns:a16="http://schemas.microsoft.com/office/drawing/2014/main" id="{88741202-DB95-463C-5C92-3DE552B96FB2}"/>
              </a:ext>
            </a:extLst>
          </p:cNvPr>
          <p:cNvSpPr txBox="1">
            <a:spLocks noChangeArrowheads="1"/>
          </p:cNvSpPr>
          <p:nvPr/>
        </p:nvSpPr>
        <p:spPr>
          <a:xfrm>
            <a:off x="1752600" y="1752600"/>
            <a:ext cx="8686800" cy="4724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6807200" algn="l"/>
              </a:tabLst>
            </a:pPr>
            <a:r>
              <a:rPr lang="en-US" dirty="0"/>
              <a:t> IS’ Gross Countable Income                     $ 3,560.00</a:t>
            </a:r>
          </a:p>
          <a:p>
            <a:pPr marL="0" indent="0">
              <a:buNone/>
              <a:tabLst>
                <a:tab pos="6807200" algn="l"/>
              </a:tabLst>
            </a:pPr>
            <a:r>
              <a:rPr lang="en-US" sz="4000" dirty="0"/>
              <a:t> </a:t>
            </a:r>
            <a:r>
              <a:rPr lang="en-US" sz="2800" dirty="0"/>
              <a:t>(Minus) Bank Fee for QIT account                    $      (15.00)</a:t>
            </a:r>
            <a:br>
              <a:rPr lang="en-US" sz="2800" dirty="0"/>
            </a:br>
            <a:r>
              <a:rPr lang="en-US" sz="2800" u="sng" dirty="0"/>
              <a:t> (Minus) Personal Needs Allowance (SIMNA)   $	(1839.00)</a:t>
            </a:r>
            <a:br>
              <a:rPr lang="en-US" sz="2800" u="sng" dirty="0"/>
            </a:br>
            <a:r>
              <a:rPr lang="en-US" dirty="0"/>
              <a:t> </a:t>
            </a:r>
            <a:r>
              <a:rPr lang="en-US" b="1" dirty="0">
                <a:solidFill>
                  <a:srgbClr val="2A547F"/>
                </a:solidFill>
              </a:rPr>
              <a:t>IS’ Available Net Income</a:t>
            </a:r>
            <a:r>
              <a:rPr lang="en-US" dirty="0">
                <a:solidFill>
                  <a:srgbClr val="2A547F"/>
                </a:solidFill>
              </a:rPr>
              <a:t>                        </a:t>
            </a:r>
            <a:r>
              <a:rPr lang="en-US" b="1" dirty="0">
                <a:solidFill>
                  <a:srgbClr val="2A547F"/>
                </a:solidFill>
              </a:rPr>
              <a:t>$  1,706.00</a:t>
            </a:r>
            <a:br>
              <a:rPr lang="en-US" dirty="0"/>
            </a:br>
            <a:endParaRPr lang="en-US" dirty="0"/>
          </a:p>
          <a:p>
            <a:pPr marL="0" indent="0">
              <a:buNone/>
              <a:tabLst>
                <a:tab pos="6807200" algn="l"/>
              </a:tabLst>
            </a:pPr>
            <a:r>
              <a:rPr lang="en-US" sz="2800" dirty="0"/>
              <a:t> (Minus) </a:t>
            </a:r>
            <a:r>
              <a:rPr lang="en-US" sz="2800" dirty="0" err="1"/>
              <a:t>MedSupp</a:t>
            </a:r>
            <a:r>
              <a:rPr lang="en-US" sz="2800" dirty="0"/>
              <a:t> Insurance Premium           $     (250.00)</a:t>
            </a:r>
          </a:p>
          <a:p>
            <a:pPr marL="0" indent="0">
              <a:buNone/>
              <a:tabLst>
                <a:tab pos="6807200" algn="l"/>
              </a:tabLst>
            </a:pPr>
            <a:r>
              <a:rPr lang="en-US" sz="2800" u="sng" dirty="0"/>
              <a:t> (Minus) MIA                                                        $   (2,009.50)</a:t>
            </a:r>
            <a:br>
              <a:rPr lang="en-US" sz="2800" u="sng" dirty="0"/>
            </a:br>
            <a:r>
              <a:rPr lang="en-US" dirty="0"/>
              <a:t> </a:t>
            </a:r>
            <a:r>
              <a:rPr lang="en-US" b="1" dirty="0">
                <a:solidFill>
                  <a:srgbClr val="2A547F"/>
                </a:solidFill>
              </a:rPr>
              <a:t>Recipient’s share of cost                        $          0.00</a:t>
            </a:r>
          </a:p>
        </p:txBody>
      </p:sp>
    </p:spTree>
    <p:extLst>
      <p:ext uri="{BB962C8B-B14F-4D97-AF65-F5344CB8AC3E}">
        <p14:creationId xmlns:p14="http://schemas.microsoft.com/office/powerpoint/2010/main" val="96190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E67A8B-C378-4F2B-9F41-38C83D8CE3DA}"/>
              </a:ext>
            </a:extLst>
          </p:cNvPr>
          <p:cNvPicPr>
            <a:picLocks noChangeAspect="1"/>
          </p:cNvPicPr>
          <p:nvPr/>
        </p:nvPicPr>
        <p:blipFill>
          <a:blip r:embed="rId3"/>
          <a:stretch>
            <a:fillRect/>
          </a:stretch>
        </p:blipFill>
        <p:spPr>
          <a:xfrm>
            <a:off x="671608" y="1600200"/>
            <a:ext cx="10834592" cy="5126043"/>
          </a:xfrm>
          <a:prstGeom prst="rect">
            <a:avLst/>
          </a:prstGeom>
        </p:spPr>
      </p:pic>
      <p:sp>
        <p:nvSpPr>
          <p:cNvPr id="4" name="Slide Number Placeholder 3"/>
          <p:cNvSpPr>
            <a:spLocks noGrp="1"/>
          </p:cNvSpPr>
          <p:nvPr>
            <p:ph type="sldNum" sz="quarter" idx="4"/>
          </p:nvPr>
        </p:nvSpPr>
        <p:spPr/>
        <p:txBody>
          <a:bodyPr/>
          <a:lstStyle/>
          <a:p>
            <a:fld id="{612C9336-A718-4A9C-A61A-5379812194CD}" type="slidenum">
              <a:rPr lang="en-US" smtClean="0"/>
              <a:t>6</a:t>
            </a:fld>
            <a:endParaRPr lang="en-US"/>
          </a:p>
        </p:txBody>
      </p:sp>
      <p:sp>
        <p:nvSpPr>
          <p:cNvPr id="7" name="Line 5"/>
          <p:cNvSpPr>
            <a:spLocks noChangeShapeType="1"/>
          </p:cNvSpPr>
          <p:nvPr/>
        </p:nvSpPr>
        <p:spPr bwMode="auto">
          <a:xfrm>
            <a:off x="7696200" y="1828801"/>
            <a:ext cx="812800" cy="99059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 name="Title 1"/>
          <p:cNvSpPr>
            <a:spLocks noGrp="1"/>
          </p:cNvSpPr>
          <p:nvPr>
            <p:ph type="title"/>
          </p:nvPr>
        </p:nvSpPr>
        <p:spPr>
          <a:xfrm>
            <a:off x="1143000" y="0"/>
            <a:ext cx="6553200" cy="2514599"/>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Resources</a:t>
            </a:r>
            <a:br>
              <a:rPr lang="en-US" dirty="0">
                <a:solidFill>
                  <a:schemeClr val="accent2">
                    <a:lumMod val="75000"/>
                  </a:schemeClr>
                </a:solidFill>
              </a:rPr>
            </a:br>
            <a:r>
              <a:rPr lang="en-US" dirty="0">
                <a:solidFill>
                  <a:schemeClr val="accent2">
                    <a:lumMod val="75000"/>
                  </a:schemeClr>
                </a:solidFill>
              </a:rPr>
              <a:t>Medicare-Medicaid Eligibility</a:t>
            </a:r>
          </a:p>
        </p:txBody>
      </p:sp>
    </p:spTree>
    <p:extLst>
      <p:ext uri="{BB962C8B-B14F-4D97-AF65-F5344CB8AC3E}">
        <p14:creationId xmlns:p14="http://schemas.microsoft.com/office/powerpoint/2010/main" val="3786036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4C6A1-19AA-D95F-589B-359CB7D3D3AA}"/>
              </a:ext>
            </a:extLst>
          </p:cNvPr>
          <p:cNvSpPr>
            <a:spLocks noGrp="1"/>
          </p:cNvSpPr>
          <p:nvPr>
            <p:ph type="title"/>
          </p:nvPr>
        </p:nvSpPr>
        <p:spPr/>
        <p:txBody>
          <a:bodyPr/>
          <a:lstStyle/>
          <a:p>
            <a:r>
              <a:rPr lang="en-US" dirty="0"/>
              <a:t>PASSPORT LIMITS</a:t>
            </a:r>
          </a:p>
        </p:txBody>
      </p:sp>
      <p:sp>
        <p:nvSpPr>
          <p:cNvPr id="3" name="Slide Number Placeholder 2">
            <a:extLst>
              <a:ext uri="{FF2B5EF4-FFF2-40B4-BE49-F238E27FC236}">
                <a16:creationId xmlns:a16="http://schemas.microsoft.com/office/drawing/2014/main" id="{CE74E0D2-6DAB-F26B-29B9-DD19F52E3EBD}"/>
              </a:ext>
            </a:extLst>
          </p:cNvPr>
          <p:cNvSpPr>
            <a:spLocks noGrp="1"/>
          </p:cNvSpPr>
          <p:nvPr>
            <p:ph type="sldNum" sz="quarter" idx="12"/>
          </p:nvPr>
        </p:nvSpPr>
        <p:spPr/>
        <p:txBody>
          <a:bodyPr/>
          <a:lstStyle/>
          <a:p>
            <a:pPr>
              <a:defRPr/>
            </a:pPr>
            <a:fld id="{88AA8DA2-99D1-4607-A62B-1B547612533B}" type="slidenum">
              <a:rPr lang="en-US" smtClean="0"/>
              <a:pPr>
                <a:defRPr/>
              </a:pPr>
              <a:t>60</a:t>
            </a:fld>
            <a:endParaRPr lang="en-US" dirty="0"/>
          </a:p>
        </p:txBody>
      </p:sp>
      <p:sp>
        <p:nvSpPr>
          <p:cNvPr id="4" name="Content Placeholder 3">
            <a:extLst>
              <a:ext uri="{FF2B5EF4-FFF2-40B4-BE49-F238E27FC236}">
                <a16:creationId xmlns:a16="http://schemas.microsoft.com/office/drawing/2014/main" id="{B746191E-0B7D-1517-89CD-C038F809E1D1}"/>
              </a:ext>
            </a:extLst>
          </p:cNvPr>
          <p:cNvSpPr>
            <a:spLocks noGrp="1"/>
          </p:cNvSpPr>
          <p:nvPr>
            <p:ph idx="1"/>
          </p:nvPr>
        </p:nvSpPr>
        <p:spPr/>
        <p:txBody>
          <a:bodyPr/>
          <a:lstStyle/>
          <a:p>
            <a:pPr marL="0" indent="0">
              <a:buNone/>
            </a:pPr>
            <a:r>
              <a:rPr lang="en-US" dirty="0"/>
              <a:t>Note however that PASSPORT has a cost cap on services to be provided of $14,700.  If the cost of care is higher than the cap, the individual will be denied enrollment. </a:t>
            </a:r>
            <a:r>
              <a:rPr lang="en-US" b="0" i="0" dirty="0">
                <a:effectLst/>
                <a:latin typeface="Inter"/>
              </a:rPr>
              <a:t>OAC 5160-31-03(A)(2)</a:t>
            </a:r>
            <a:r>
              <a:rPr lang="en-US" b="0" i="0" dirty="0">
                <a:solidFill>
                  <a:srgbClr val="595959"/>
                </a:solidFill>
                <a:effectLst/>
                <a:latin typeface="Inter"/>
              </a:rPr>
              <a:t>.</a:t>
            </a:r>
            <a:r>
              <a:rPr lang="en-US" dirty="0"/>
              <a:t> </a:t>
            </a:r>
          </a:p>
        </p:txBody>
      </p:sp>
    </p:spTree>
    <p:extLst>
      <p:ext uri="{BB962C8B-B14F-4D97-AF65-F5344CB8AC3E}">
        <p14:creationId xmlns:p14="http://schemas.microsoft.com/office/powerpoint/2010/main" val="7018166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7A09C-35B6-74A5-CCB3-109A211CC893}"/>
              </a:ext>
            </a:extLst>
          </p:cNvPr>
          <p:cNvSpPr>
            <a:spLocks noGrp="1"/>
          </p:cNvSpPr>
          <p:nvPr>
            <p:ph type="title"/>
          </p:nvPr>
        </p:nvSpPr>
        <p:spPr/>
        <p:txBody>
          <a:bodyPr/>
          <a:lstStyle/>
          <a:p>
            <a:r>
              <a:rPr lang="en-US" dirty="0"/>
              <a:t>Assisted Living Waiver </a:t>
            </a:r>
          </a:p>
        </p:txBody>
      </p:sp>
      <p:sp>
        <p:nvSpPr>
          <p:cNvPr id="3" name="Slide Number Placeholder 2">
            <a:extLst>
              <a:ext uri="{FF2B5EF4-FFF2-40B4-BE49-F238E27FC236}">
                <a16:creationId xmlns:a16="http://schemas.microsoft.com/office/drawing/2014/main" id="{5ACBE78E-0DFC-AED0-99D2-D0A4B764AD9A}"/>
              </a:ext>
            </a:extLst>
          </p:cNvPr>
          <p:cNvSpPr>
            <a:spLocks noGrp="1"/>
          </p:cNvSpPr>
          <p:nvPr>
            <p:ph type="sldNum" sz="quarter" idx="12"/>
          </p:nvPr>
        </p:nvSpPr>
        <p:spPr/>
        <p:txBody>
          <a:bodyPr/>
          <a:lstStyle/>
          <a:p>
            <a:pPr>
              <a:defRPr/>
            </a:pPr>
            <a:fld id="{88AA8DA2-99D1-4607-A62B-1B547612533B}" type="slidenum">
              <a:rPr lang="en-US" smtClean="0"/>
              <a:pPr>
                <a:defRPr/>
              </a:pPr>
              <a:t>61</a:t>
            </a:fld>
            <a:endParaRPr lang="en-US" dirty="0"/>
          </a:p>
        </p:txBody>
      </p:sp>
      <p:sp>
        <p:nvSpPr>
          <p:cNvPr id="4" name="Content Placeholder 3">
            <a:extLst>
              <a:ext uri="{FF2B5EF4-FFF2-40B4-BE49-F238E27FC236}">
                <a16:creationId xmlns:a16="http://schemas.microsoft.com/office/drawing/2014/main" id="{0A235381-1239-A295-F6A6-7E37E3E4A7E9}"/>
              </a:ext>
            </a:extLst>
          </p:cNvPr>
          <p:cNvSpPr>
            <a:spLocks noGrp="1"/>
          </p:cNvSpPr>
          <p:nvPr>
            <p:ph idx="1"/>
          </p:nvPr>
        </p:nvSpPr>
        <p:spPr>
          <a:xfrm>
            <a:off x="711200" y="1295400"/>
            <a:ext cx="11074400" cy="5638800"/>
          </a:xfrm>
        </p:spPr>
        <p:txBody>
          <a:bodyPr/>
          <a:lstStyle/>
          <a:p>
            <a:pPr marL="0" indent="0">
              <a:buNone/>
            </a:pPr>
            <a:r>
              <a:rPr lang="en-US" dirty="0"/>
              <a:t>Similar to PASSPORT, ALW is an HCBS waiver program.  Therefore, its income eligibility will be the same as nursing home Medicaid.  </a:t>
            </a:r>
          </a:p>
          <a:p>
            <a:pPr marL="0" indent="0">
              <a:buNone/>
            </a:pPr>
            <a:endParaRPr lang="en-US" dirty="0"/>
          </a:p>
          <a:p>
            <a:pPr marL="0" indent="0">
              <a:buNone/>
            </a:pPr>
            <a:r>
              <a:rPr lang="en-US" dirty="0"/>
              <a:t>Similarly, the patient liability will also be calculated the same, except for the PNA + Room and Board.  </a:t>
            </a:r>
          </a:p>
          <a:p>
            <a:pPr marL="0" indent="0">
              <a:buNone/>
            </a:pPr>
            <a:endParaRPr lang="en-US" dirty="0"/>
          </a:p>
          <a:p>
            <a:pPr marL="0" indent="0">
              <a:buNone/>
            </a:pPr>
            <a:r>
              <a:rPr lang="en-US" dirty="0"/>
              <a:t>Because Medicaid does not pay for room and board, there is an allowance from the recipient’s income for these costs, which is allowed at the SSI rate -$50.00 </a:t>
            </a:r>
          </a:p>
          <a:p>
            <a:pPr marL="0" indent="0">
              <a:buNone/>
            </a:pPr>
            <a:r>
              <a:rPr lang="en-US" dirty="0"/>
              <a:t>OAC 5160:1-6-07.1</a:t>
            </a:r>
          </a:p>
        </p:txBody>
      </p:sp>
    </p:spTree>
    <p:extLst>
      <p:ext uri="{BB962C8B-B14F-4D97-AF65-F5344CB8AC3E}">
        <p14:creationId xmlns:p14="http://schemas.microsoft.com/office/powerpoint/2010/main" val="10739130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6AFB2-5D7B-CC65-66E3-28C5D792F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412981-3800-1458-0D47-CE086AE62BF0}"/>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29A0D7D-A09F-A25E-F71C-93303145AE93}"/>
              </a:ext>
            </a:extLst>
          </p:cNvPr>
          <p:cNvSpPr>
            <a:spLocks noGrp="1"/>
          </p:cNvSpPr>
          <p:nvPr>
            <p:ph type="sldNum" sz="quarter" idx="12"/>
          </p:nvPr>
        </p:nvSpPr>
        <p:spPr/>
        <p:txBody>
          <a:bodyPr/>
          <a:lstStyle/>
          <a:p>
            <a:pPr>
              <a:defRPr/>
            </a:pPr>
            <a:fld id="{88AA8DA2-99D1-4607-A62B-1B547612533B}" type="slidenum">
              <a:rPr lang="en-US" smtClean="0"/>
              <a:pPr>
                <a:defRPr/>
              </a:pPr>
              <a:t>62</a:t>
            </a:fld>
            <a:endParaRPr lang="en-US" dirty="0"/>
          </a:p>
        </p:txBody>
      </p:sp>
      <p:sp>
        <p:nvSpPr>
          <p:cNvPr id="4" name="Content Placeholder 3">
            <a:extLst>
              <a:ext uri="{FF2B5EF4-FFF2-40B4-BE49-F238E27FC236}">
                <a16:creationId xmlns:a16="http://schemas.microsoft.com/office/drawing/2014/main" id="{8085BB60-2BA6-C216-9884-D251B5E2710B}"/>
              </a:ext>
            </a:extLst>
          </p:cNvPr>
          <p:cNvSpPr>
            <a:spLocks noGrp="1"/>
          </p:cNvSpPr>
          <p:nvPr>
            <p:ph idx="1"/>
          </p:nvPr>
        </p:nvSpPr>
        <p:spPr/>
        <p:txBody>
          <a:bodyPr/>
          <a:lstStyle/>
          <a:p>
            <a:pPr marL="0" indent="0">
              <a:buNone/>
            </a:pPr>
            <a:r>
              <a:rPr lang="en-US" dirty="0"/>
              <a:t>Susie Smith  enters an assisted living facility and applies for the ALW waiver on February 1, 2024.  Susie is married to Sam who continues to live at home.  Susie receives $2560 Social Security and $1000 in a GE pension.</a:t>
            </a:r>
          </a:p>
          <a:p>
            <a:pPr marL="0" indent="0">
              <a:buNone/>
            </a:pPr>
            <a:r>
              <a:rPr lang="en-US" dirty="0"/>
              <a:t>Sam receives $1250 in Social Security.  They have a $25,000 mortgage on the home which has a mortgage payment of $550 per month.  Their real estate taxes are $1200/6 months.  Homeowner’s insurance cost $720/year ($60/</a:t>
            </a:r>
            <a:r>
              <a:rPr lang="en-US" dirty="0" err="1"/>
              <a:t>mo</a:t>
            </a:r>
            <a:r>
              <a:rPr lang="en-US" dirty="0"/>
              <a:t>).  Susie has a Medicare supplemental policy which costs $250/month.         </a:t>
            </a:r>
          </a:p>
          <a:p>
            <a:endParaRPr lang="en-US" dirty="0"/>
          </a:p>
        </p:txBody>
      </p:sp>
    </p:spTree>
    <p:extLst>
      <p:ext uri="{BB962C8B-B14F-4D97-AF65-F5344CB8AC3E}">
        <p14:creationId xmlns:p14="http://schemas.microsoft.com/office/powerpoint/2010/main" val="27814768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56966-166B-52F9-7590-ABC7252A4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20C151-3CCA-CA3C-251E-7C478A6375D2}"/>
              </a:ext>
            </a:extLst>
          </p:cNvPr>
          <p:cNvSpPr>
            <a:spLocks noGrp="1"/>
          </p:cNvSpPr>
          <p:nvPr>
            <p:ph type="title"/>
          </p:nvPr>
        </p:nvSpPr>
        <p:spPr/>
        <p:txBody>
          <a:bodyPr/>
          <a:lstStyle/>
          <a:p>
            <a:r>
              <a:rPr lang="en-US" sz="3600" dirty="0"/>
              <a:t>How to calculate Patient Liability?</a:t>
            </a:r>
          </a:p>
        </p:txBody>
      </p:sp>
      <p:sp>
        <p:nvSpPr>
          <p:cNvPr id="3" name="Slide Number Placeholder 2">
            <a:extLst>
              <a:ext uri="{FF2B5EF4-FFF2-40B4-BE49-F238E27FC236}">
                <a16:creationId xmlns:a16="http://schemas.microsoft.com/office/drawing/2014/main" id="{6D535010-EC20-600D-2FD9-D2EE92A6EFA3}"/>
              </a:ext>
            </a:extLst>
          </p:cNvPr>
          <p:cNvSpPr>
            <a:spLocks noGrp="1"/>
          </p:cNvSpPr>
          <p:nvPr>
            <p:ph type="sldNum" sz="quarter" idx="4"/>
          </p:nvPr>
        </p:nvSpPr>
        <p:spPr/>
        <p:txBody>
          <a:bodyPr/>
          <a:lstStyle/>
          <a:p>
            <a:fld id="{612C9336-A718-4A9C-A61A-5379812194CD}" type="slidenum">
              <a:rPr lang="en-US" smtClean="0"/>
              <a:t>63</a:t>
            </a:fld>
            <a:endParaRPr lang="en-US"/>
          </a:p>
        </p:txBody>
      </p:sp>
      <p:sp>
        <p:nvSpPr>
          <p:cNvPr id="4" name="Rectangle 3">
            <a:extLst>
              <a:ext uri="{FF2B5EF4-FFF2-40B4-BE49-F238E27FC236}">
                <a16:creationId xmlns:a16="http://schemas.microsoft.com/office/drawing/2014/main" id="{09ACA8EF-0A01-FBF3-CFFA-0500120EE112}"/>
              </a:ext>
            </a:extLst>
          </p:cNvPr>
          <p:cNvSpPr txBox="1">
            <a:spLocks noChangeArrowheads="1"/>
          </p:cNvSpPr>
          <p:nvPr/>
        </p:nvSpPr>
        <p:spPr>
          <a:xfrm>
            <a:off x="609600" y="1219200"/>
            <a:ext cx="11049000" cy="5486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60">
              <a:spcBef>
                <a:spcPts val="600"/>
              </a:spcBef>
              <a:spcAft>
                <a:spcPts val="600"/>
              </a:spcAft>
            </a:pPr>
            <a:r>
              <a:rPr lang="en-US" sz="2400" dirty="0"/>
              <a:t>Gross Income</a:t>
            </a:r>
          </a:p>
          <a:p>
            <a:pPr marL="365760">
              <a:spcBef>
                <a:spcPts val="600"/>
              </a:spcBef>
              <a:spcAft>
                <a:spcPts val="600"/>
              </a:spcAft>
            </a:pPr>
            <a:r>
              <a:rPr lang="en-US" sz="2400" dirty="0"/>
              <a:t>Minus excluded income</a:t>
            </a:r>
          </a:p>
          <a:p>
            <a:pPr marL="365760">
              <a:spcBef>
                <a:spcPts val="600"/>
              </a:spcBef>
              <a:spcAft>
                <a:spcPts val="600"/>
              </a:spcAft>
            </a:pPr>
            <a:r>
              <a:rPr lang="en-US" sz="2400" dirty="0"/>
              <a:t>Minus PNA (Personal Needs Allowance) ($50, SIMNA(PASSPORT) or    ALMNA(Assisted Living Waiver))</a:t>
            </a:r>
          </a:p>
          <a:p>
            <a:pPr marL="365760">
              <a:spcBef>
                <a:spcPts val="600"/>
              </a:spcBef>
              <a:spcAft>
                <a:spcPts val="600"/>
              </a:spcAft>
            </a:pPr>
            <a:r>
              <a:rPr lang="en-US" sz="2400" dirty="0"/>
              <a:t>Minus MIA for Community Spouse</a:t>
            </a:r>
          </a:p>
          <a:p>
            <a:pPr marL="365760">
              <a:spcBef>
                <a:spcPts val="600"/>
              </a:spcBef>
              <a:spcAft>
                <a:spcPts val="600"/>
              </a:spcAft>
            </a:pPr>
            <a:r>
              <a:rPr lang="en-US" sz="2400" dirty="0"/>
              <a:t>Minus FA or FMNA for dependent family members</a:t>
            </a:r>
          </a:p>
          <a:p>
            <a:pPr marL="365760">
              <a:spcBef>
                <a:spcPts val="600"/>
              </a:spcBef>
              <a:spcAft>
                <a:spcPts val="600"/>
              </a:spcAft>
            </a:pPr>
            <a:r>
              <a:rPr lang="en-US" sz="2400" dirty="0"/>
              <a:t>Minus Health Insurance Premiums, copayments, deductible and co-insurance for IS, CS, and IS’ minor or disabled child</a:t>
            </a:r>
          </a:p>
          <a:p>
            <a:pPr marL="365760">
              <a:spcBef>
                <a:spcPts val="600"/>
              </a:spcBef>
              <a:spcAft>
                <a:spcPts val="600"/>
              </a:spcAft>
            </a:pPr>
            <a:r>
              <a:rPr lang="en-US" sz="2400" dirty="0"/>
              <a:t>Minus Past Unpaid Medical Expenses</a:t>
            </a:r>
          </a:p>
          <a:p>
            <a:pPr marL="365760">
              <a:spcBef>
                <a:spcPts val="600"/>
              </a:spcBef>
              <a:spcAft>
                <a:spcPts val="600"/>
              </a:spcAft>
            </a:pPr>
            <a:r>
              <a:rPr lang="en-US" sz="2400" dirty="0"/>
              <a:t>Minus QIT bank fees of up to $15 per month </a:t>
            </a:r>
          </a:p>
          <a:p>
            <a:pPr marL="365760">
              <a:spcBef>
                <a:spcPts val="600"/>
              </a:spcBef>
              <a:spcAft>
                <a:spcPts val="600"/>
              </a:spcAft>
            </a:pPr>
            <a:r>
              <a:rPr lang="en-US" sz="2400" dirty="0"/>
              <a:t>= Patient Liability  </a:t>
            </a:r>
          </a:p>
        </p:txBody>
      </p:sp>
    </p:spTree>
    <p:extLst>
      <p:ext uri="{BB962C8B-B14F-4D97-AF65-F5344CB8AC3E}">
        <p14:creationId xmlns:p14="http://schemas.microsoft.com/office/powerpoint/2010/main" val="366770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fade">
                                      <p:cBhvr>
                                        <p:cTn id="47" dur="500"/>
                                        <p:tgtEl>
                                          <p:spTgt spid="4">
                                            <p:txEl>
                                              <p:pRg st="8" end="8"/>
                                            </p:txEl>
                                          </p:spTgt>
                                        </p:tgtEl>
                                      </p:cBhvr>
                                    </p:animEffect>
                                  </p:childTnLst>
                                  <p:subTnLst>
                                    <p:animClr clrSpc="rgb" dir="cw">
                                      <p:cBhvr override="childStyle">
                                        <p:cTn dur="1" fill="hold" display="0" masterRel="nextClick" afterEffect="1"/>
                                        <p:tgtEl>
                                          <p:spTgt spid="4">
                                            <p:txEl>
                                              <p:pRg st="8" end="8"/>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4103D-B111-5A4F-1FF8-8238989006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D03E3-35D1-5B0A-12A5-B172A20EC2C5}"/>
              </a:ext>
            </a:extLst>
          </p:cNvPr>
          <p:cNvSpPr>
            <a:spLocks noGrp="1"/>
          </p:cNvSpPr>
          <p:nvPr>
            <p:ph type="title"/>
          </p:nvPr>
        </p:nvSpPr>
        <p:spPr/>
        <p:txBody>
          <a:bodyPr/>
          <a:lstStyle/>
          <a:p>
            <a:r>
              <a:rPr lang="en-US" dirty="0"/>
              <a:t>Monthly Income Allowance (MIA)</a:t>
            </a:r>
          </a:p>
        </p:txBody>
      </p:sp>
      <p:sp>
        <p:nvSpPr>
          <p:cNvPr id="3" name="Slide Number Placeholder 2">
            <a:extLst>
              <a:ext uri="{FF2B5EF4-FFF2-40B4-BE49-F238E27FC236}">
                <a16:creationId xmlns:a16="http://schemas.microsoft.com/office/drawing/2014/main" id="{AC5FE1E9-9456-9A3C-633E-A37FEF915048}"/>
              </a:ext>
            </a:extLst>
          </p:cNvPr>
          <p:cNvSpPr>
            <a:spLocks noGrp="1"/>
          </p:cNvSpPr>
          <p:nvPr>
            <p:ph type="sldNum" sz="quarter" idx="4"/>
          </p:nvPr>
        </p:nvSpPr>
        <p:spPr/>
        <p:txBody>
          <a:bodyPr/>
          <a:lstStyle/>
          <a:p>
            <a:fld id="{612C9336-A718-4A9C-A61A-5379812194CD}" type="slidenum">
              <a:rPr lang="en-US" smtClean="0"/>
              <a:t>64</a:t>
            </a:fld>
            <a:endParaRPr lang="en-US"/>
          </a:p>
        </p:txBody>
      </p:sp>
      <p:sp>
        <p:nvSpPr>
          <p:cNvPr id="4" name="Rectangle 3">
            <a:extLst>
              <a:ext uri="{FF2B5EF4-FFF2-40B4-BE49-F238E27FC236}">
                <a16:creationId xmlns:a16="http://schemas.microsoft.com/office/drawing/2014/main" id="{9314D224-9F1C-02CD-5C9C-4B9966EECE0E}"/>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dirty="0"/>
              <a:t>MMMNA standard of $2,465 (7/1/23) </a:t>
            </a:r>
          </a:p>
          <a:p>
            <a:pPr>
              <a:lnSpc>
                <a:spcPct val="90000"/>
              </a:lnSpc>
            </a:pPr>
            <a:r>
              <a:rPr lang="en-US" dirty="0"/>
              <a:t>Add Excess Shelter Allowance (ESA)</a:t>
            </a:r>
          </a:p>
          <a:p>
            <a:pPr>
              <a:lnSpc>
                <a:spcPct val="90000"/>
              </a:lnSpc>
            </a:pPr>
            <a:r>
              <a:rPr lang="en-US" dirty="0"/>
              <a:t>Compare to MMMNA cap of $3,858.50 (eff. 1/1/24) and use the smaller.  If actual is higher can request an administrative hearing for extraordinary circumstances.</a:t>
            </a:r>
          </a:p>
          <a:p>
            <a:pPr>
              <a:lnSpc>
                <a:spcPct val="90000"/>
              </a:lnSpc>
            </a:pPr>
            <a:r>
              <a:rPr lang="en-US" dirty="0"/>
              <a:t>Then subtract CS’s income</a:t>
            </a:r>
          </a:p>
          <a:p>
            <a:pPr>
              <a:lnSpc>
                <a:spcPct val="90000"/>
              </a:lnSpc>
            </a:pPr>
            <a:r>
              <a:rPr lang="en-US" dirty="0"/>
              <a:t>= MIA</a:t>
            </a:r>
          </a:p>
        </p:txBody>
      </p:sp>
    </p:spTree>
    <p:extLst>
      <p:ext uri="{BB962C8B-B14F-4D97-AF65-F5344CB8AC3E}">
        <p14:creationId xmlns:p14="http://schemas.microsoft.com/office/powerpoint/2010/main" val="55183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CFCAC-8CF0-505C-DAC6-438CB7740F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FC61F5-B04F-6EC7-EE2D-17DA1C6249B2}"/>
              </a:ext>
            </a:extLst>
          </p:cNvPr>
          <p:cNvSpPr>
            <a:spLocks noGrp="1"/>
          </p:cNvSpPr>
          <p:nvPr>
            <p:ph type="title"/>
          </p:nvPr>
        </p:nvSpPr>
        <p:spPr/>
        <p:txBody>
          <a:bodyPr/>
          <a:lstStyle/>
          <a:p>
            <a:r>
              <a:rPr lang="en-US" dirty="0"/>
              <a:t>Excess Shelter Allowance (ESA)</a:t>
            </a:r>
          </a:p>
        </p:txBody>
      </p:sp>
      <p:sp>
        <p:nvSpPr>
          <p:cNvPr id="3" name="Slide Number Placeholder 2">
            <a:extLst>
              <a:ext uri="{FF2B5EF4-FFF2-40B4-BE49-F238E27FC236}">
                <a16:creationId xmlns:a16="http://schemas.microsoft.com/office/drawing/2014/main" id="{76BA646D-5049-638F-6110-CB977CE7BD4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EA2FAB5E-C523-AB7A-58F1-7B8833B7F21D}"/>
              </a:ext>
            </a:extLst>
          </p:cNvPr>
          <p:cNvSpPr txBox="1">
            <a:spLocks noChangeArrowheads="1"/>
          </p:cNvSpPr>
          <p:nvPr/>
        </p:nvSpPr>
        <p:spPr>
          <a:xfrm>
            <a:off x="685800" y="1600200"/>
            <a:ext cx="108204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90000"/>
              </a:lnSpc>
              <a:spcBef>
                <a:spcPct val="20000"/>
              </a:spcBef>
              <a:spcAft>
                <a:spcPts val="0"/>
              </a:spcAft>
              <a:buClrTx/>
              <a:buSzTx/>
              <a:buFont typeface="+mj-lt"/>
              <a:buAutoNum type="arabicParenR"/>
              <a:tabLst/>
              <a:defRPr/>
            </a:pPr>
            <a:r>
              <a:rPr kumimoji="0" lang="en-US" sz="3200" b="0" i="0" u="none" strike="noStrike" kern="1200" cap="none" spc="0" normalizeH="0" baseline="0" noProof="0" dirty="0" err="1">
                <a:ln>
                  <a:noFill/>
                </a:ln>
                <a:solidFill>
                  <a:prstClr val="black"/>
                </a:solidFill>
                <a:effectLst/>
                <a:uLnTx/>
                <a:uFillTx/>
                <a:latin typeface="Calibri"/>
                <a:ea typeface="+mn-ea"/>
                <a:cs typeface="+mn-cs"/>
              </a:rPr>
              <a:t>Tota</a:t>
            </a:r>
            <a:r>
              <a:rPr lang="en-US" dirty="0">
                <a:solidFill>
                  <a:prstClr val="black"/>
                </a:solidFill>
                <a:latin typeface="Calibri"/>
              </a:rPr>
              <a:t>l CS’ expenses for principal residence (mortgage, rent, property taxes, homeowner’s insurance, HOA fees, etc.)</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Add standard</a:t>
            </a:r>
            <a:r>
              <a:rPr kumimoji="0" lang="en-US" sz="3200" b="0" i="0" u="none" strike="noStrike" kern="1200" cap="none" spc="0" normalizeH="0" noProof="0" dirty="0">
                <a:ln>
                  <a:noFill/>
                </a:ln>
                <a:solidFill>
                  <a:prstClr val="black"/>
                </a:solidFill>
                <a:effectLst/>
                <a:uLnTx/>
                <a:uFillTx/>
                <a:latin typeface="Calibri"/>
                <a:ea typeface="+mn-ea"/>
                <a:cs typeface="+mn-cs"/>
              </a:rPr>
              <a:t> </a:t>
            </a:r>
            <a:r>
              <a:rPr kumimoji="0" lang="en-US" sz="3200" b="0" i="0" u="none" strike="noStrike" kern="1200" cap="none" spc="0" normalizeH="0" baseline="0" noProof="0" dirty="0">
                <a:ln>
                  <a:noFill/>
                </a:ln>
                <a:solidFill>
                  <a:prstClr val="black"/>
                </a:solidFill>
                <a:effectLst/>
                <a:uLnTx/>
                <a:uFillTx/>
                <a:latin typeface="Calibri"/>
                <a:ea typeface="+mn-ea"/>
                <a:cs typeface="+mn-cs"/>
              </a:rPr>
              <a:t>Utility Allowance $724 (eff. 10/1/23)</a:t>
            </a:r>
            <a:r>
              <a:rPr kumimoji="0" lang="en-US" sz="3200" b="0" i="0" u="none" strike="noStrike" kern="1200" cap="none" spc="0" normalizeH="0" noProof="0" dirty="0">
                <a:ln>
                  <a:noFill/>
                </a:ln>
                <a:solidFill>
                  <a:prstClr val="black"/>
                </a:solidFill>
                <a:effectLst/>
                <a:uLnTx/>
                <a:uFillTx/>
                <a:latin typeface="Calibri"/>
                <a:ea typeface="+mn-ea"/>
                <a:cs typeface="+mn-cs"/>
              </a:rPr>
              <a:t> </a:t>
            </a:r>
            <a:r>
              <a:rPr lang="en-US" dirty="0">
                <a:solidFill>
                  <a:prstClr val="black"/>
                </a:solidFill>
              </a:rPr>
              <a:t>if spouse pays for gas, electric, coal, wood, oil, water, sewage, or telephone service for the residence</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Subtract the ESA standard </a:t>
            </a:r>
            <a:r>
              <a:rPr lang="en-US" dirty="0">
                <a:solidFill>
                  <a:prstClr val="black"/>
                </a:solidFill>
              </a:rPr>
              <a:t>of $739.50 (eff. 7/1/23)</a:t>
            </a:r>
          </a:p>
          <a:p>
            <a:pPr lvl="0">
              <a:lnSpc>
                <a:spcPct val="90000"/>
              </a:lnSpc>
            </a:pPr>
            <a:r>
              <a:rPr kumimoji="0" lang="en-US" sz="3200" b="0" i="0" u="none" strike="noStrike" kern="1200" cap="none" spc="0" normalizeH="0" baseline="0" noProof="0" dirty="0">
                <a:ln>
                  <a:noFill/>
                </a:ln>
                <a:solidFill>
                  <a:prstClr val="black"/>
                </a:solidFill>
                <a:effectLst/>
                <a:uLnTx/>
                <a:uFillTx/>
                <a:latin typeface="Calibri"/>
                <a:ea typeface="+mn-ea"/>
                <a:cs typeface="+mn-cs"/>
              </a:rPr>
              <a:t>= ESA</a:t>
            </a:r>
          </a:p>
        </p:txBody>
      </p:sp>
    </p:spTree>
    <p:extLst>
      <p:ext uri="{BB962C8B-B14F-4D97-AF65-F5344CB8AC3E}">
        <p14:creationId xmlns:p14="http://schemas.microsoft.com/office/powerpoint/2010/main" val="346240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E54E4-3782-D787-5E6F-A2639C6FB6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F25C9-9E72-B029-E4BE-FAB430E36779}"/>
              </a:ext>
            </a:extLst>
          </p:cNvPr>
          <p:cNvSpPr>
            <a:spLocks noGrp="1"/>
          </p:cNvSpPr>
          <p:nvPr>
            <p:ph type="title"/>
          </p:nvPr>
        </p:nvSpPr>
        <p:spPr/>
        <p:txBody>
          <a:bodyPr/>
          <a:lstStyle/>
          <a:p>
            <a:r>
              <a:rPr lang="en-US" dirty="0"/>
              <a:t>Excess Shelter Allowance Example</a:t>
            </a:r>
          </a:p>
        </p:txBody>
      </p:sp>
      <p:sp>
        <p:nvSpPr>
          <p:cNvPr id="3" name="Slide Number Placeholder 2">
            <a:extLst>
              <a:ext uri="{FF2B5EF4-FFF2-40B4-BE49-F238E27FC236}">
                <a16:creationId xmlns:a16="http://schemas.microsoft.com/office/drawing/2014/main" id="{F8F2275C-3807-1924-1220-DF8798F56F4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2C9336-A718-4A9C-A61A-5379812194CD}" type="slidenum">
              <a:rPr kumimoji="0" lang="en-US" sz="12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1"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D9A35AD0-2EC6-3129-9053-CAF28760056E}"/>
              </a:ext>
            </a:extLst>
          </p:cNvPr>
          <p:cNvSpPr txBox="1">
            <a:spLocks noChangeArrowheads="1"/>
          </p:cNvSpPr>
          <p:nvPr/>
        </p:nvSpPr>
        <p:spPr>
          <a:xfrm>
            <a:off x="1963057" y="1600200"/>
            <a:ext cx="8382000" cy="48768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 typeface="+mj-lt"/>
              <a:buNone/>
              <a:tabLst>
                <a:tab pos="6691313"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Mortgage	$    550</a:t>
            </a:r>
          </a:p>
          <a:p>
            <a:pPr marL="0" marR="0" lvl="0" indent="0" algn="l" defTabSz="914400" rtl="0" eaLnBrk="1" fontAlgn="auto" latinLnBrk="0" hangingPunct="1">
              <a:lnSpc>
                <a:spcPct val="100000"/>
              </a:lnSpc>
              <a:spcBef>
                <a:spcPts val="200"/>
              </a:spcBef>
              <a:spcAft>
                <a:spcPts val="0"/>
              </a:spcAft>
              <a:buClrTx/>
              <a:buSzTx/>
              <a:buFont typeface="+mj-lt"/>
              <a:buNone/>
              <a:tabLst>
                <a:tab pos="6691313"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Real estate taxes           	$    200</a:t>
            </a:r>
          </a:p>
          <a:p>
            <a:pPr marL="0" marR="0" lvl="0" indent="0" algn="l" defTabSz="914400" rtl="0" eaLnBrk="1" fontAlgn="auto" latinLnBrk="0" hangingPunct="1">
              <a:lnSpc>
                <a:spcPct val="100000"/>
              </a:lnSpc>
              <a:spcBef>
                <a:spcPts val="200"/>
              </a:spcBef>
              <a:spcAft>
                <a:spcPts val="0"/>
              </a:spcAft>
              <a:buClrTx/>
              <a:buSzTx/>
              <a:buFont typeface="+mj-lt"/>
              <a:buNone/>
              <a:tabLst>
                <a:tab pos="6691313"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Insurance	$      60</a:t>
            </a:r>
          </a:p>
          <a:p>
            <a:pPr marL="514350" marR="0" lvl="0" indent="-514350" algn="l" defTabSz="914400" rtl="0" eaLnBrk="1" fontAlgn="auto" latinLnBrk="0" hangingPunct="1">
              <a:lnSpc>
                <a:spcPct val="100000"/>
              </a:lnSpc>
              <a:spcBef>
                <a:spcPts val="0"/>
              </a:spcBef>
              <a:spcAft>
                <a:spcPts val="0"/>
              </a:spcAft>
              <a:buClrTx/>
              <a:buSzTx/>
              <a:buFont typeface="+mj-lt"/>
              <a:buNone/>
              <a:tabLst>
                <a:tab pos="6691313" algn="l"/>
              </a:tabLst>
              <a:defRPr/>
            </a:pPr>
            <a:r>
              <a:rPr kumimoji="0" lang="en-US" sz="3200" b="1" i="0" u="none" strike="noStrike" kern="1200" cap="none" spc="0" normalizeH="0" baseline="0" noProof="0" dirty="0">
                <a:ln>
                  <a:noFill/>
                </a:ln>
                <a:solidFill>
                  <a:srgbClr val="2A547F"/>
                </a:solidFill>
                <a:effectLst/>
                <a:uLnTx/>
                <a:uFillTx/>
                <a:latin typeface="Calibri"/>
                <a:ea typeface="+mn-ea"/>
                <a:cs typeface="+mn-cs"/>
              </a:rPr>
              <a:t>Total Shelter cost	$    810</a:t>
            </a:r>
          </a:p>
          <a:p>
            <a:pPr marL="514350" marR="0" lvl="0" indent="-514350" algn="l" defTabSz="914400" rtl="0" eaLnBrk="1" fontAlgn="auto" latinLnBrk="0" hangingPunct="1">
              <a:lnSpc>
                <a:spcPct val="100000"/>
              </a:lnSpc>
              <a:spcBef>
                <a:spcPct val="20000"/>
              </a:spcBef>
              <a:spcAft>
                <a:spcPts val="0"/>
              </a:spcAft>
              <a:buClrTx/>
              <a:buSzTx/>
              <a:buFont typeface="+mj-lt"/>
              <a:buNone/>
              <a:tabLst>
                <a:tab pos="6691313"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(Plus) Utility Allowance	$    724</a:t>
            </a:r>
          </a:p>
          <a:p>
            <a:pPr marL="514350" marR="0" lvl="0" indent="-514350" algn="l" defTabSz="914400" rtl="0" eaLnBrk="1" fontAlgn="auto" latinLnBrk="0" hangingPunct="1">
              <a:lnSpc>
                <a:spcPct val="100000"/>
              </a:lnSpc>
              <a:spcBef>
                <a:spcPct val="20000"/>
              </a:spcBef>
              <a:spcAft>
                <a:spcPts val="0"/>
              </a:spcAft>
              <a:buClrTx/>
              <a:buSzTx/>
              <a:buFont typeface="+mj-lt"/>
              <a:buNone/>
              <a:tabLst>
                <a:tab pos="6691313"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		$ 1,534</a:t>
            </a:r>
          </a:p>
          <a:p>
            <a:pPr marL="514350" marR="0" lvl="0" indent="-514350" algn="l" defTabSz="914400" rtl="0" eaLnBrk="1" fontAlgn="auto" latinLnBrk="0" hangingPunct="1">
              <a:lnSpc>
                <a:spcPct val="100000"/>
              </a:lnSpc>
              <a:spcBef>
                <a:spcPct val="20000"/>
              </a:spcBef>
              <a:spcAft>
                <a:spcPts val="0"/>
              </a:spcAft>
              <a:buClrTx/>
              <a:buSzTx/>
              <a:buFont typeface="+mj-lt"/>
              <a:buNone/>
              <a:tabLst>
                <a:tab pos="6691313" algn="l"/>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(Less) Excess Shelter Allowance Std.       $(739.50)</a:t>
            </a:r>
          </a:p>
          <a:p>
            <a:pPr marL="514350" marR="0" lvl="0" indent="-514350" algn="l" defTabSz="914400" rtl="0" eaLnBrk="1" fontAlgn="auto" latinLnBrk="0" hangingPunct="1">
              <a:lnSpc>
                <a:spcPct val="100000"/>
              </a:lnSpc>
              <a:spcBef>
                <a:spcPts val="0"/>
              </a:spcBef>
              <a:spcAft>
                <a:spcPts val="0"/>
              </a:spcAft>
              <a:buClrTx/>
              <a:buSzTx/>
              <a:buFont typeface="+mj-lt"/>
              <a:buNone/>
              <a:tabLst>
                <a:tab pos="6691313" algn="l"/>
              </a:tabLst>
              <a:defRPr/>
            </a:pPr>
            <a:r>
              <a:rPr kumimoji="0" lang="en-US" sz="3200" b="1" i="0" u="none" strike="noStrike" kern="1200" cap="none" spc="0" normalizeH="0" baseline="0" noProof="0" dirty="0">
                <a:ln>
                  <a:noFill/>
                </a:ln>
                <a:solidFill>
                  <a:srgbClr val="2A547F"/>
                </a:solidFill>
                <a:effectLst/>
                <a:uLnTx/>
                <a:uFillTx/>
                <a:latin typeface="Calibri"/>
                <a:ea typeface="+mn-ea"/>
                <a:cs typeface="+mn-cs"/>
              </a:rPr>
              <a:t>Excess Shelter Allowance 	$ 794.50</a:t>
            </a:r>
            <a:r>
              <a:rPr kumimoji="0" lang="en-US" sz="3200" b="0" i="0" u="none" strike="noStrike" kern="1200" cap="none" spc="0" normalizeH="0" baseline="0" noProof="0" dirty="0">
                <a:ln>
                  <a:noFill/>
                </a:ln>
                <a:solidFill>
                  <a:srgbClr val="2A547F"/>
                </a:solidFill>
                <a:effectLst/>
                <a:uLnTx/>
                <a:uFillTx/>
                <a:latin typeface="Calibri"/>
                <a:ea typeface="+mn-ea"/>
                <a:cs typeface="+mn-cs"/>
              </a:rPr>
              <a:t>     </a:t>
            </a:r>
          </a:p>
        </p:txBody>
      </p:sp>
      <p:cxnSp>
        <p:nvCxnSpPr>
          <p:cNvPr id="6" name="Straight Connector 5">
            <a:extLst>
              <a:ext uri="{FF2B5EF4-FFF2-40B4-BE49-F238E27FC236}">
                <a16:creationId xmlns:a16="http://schemas.microsoft.com/office/drawing/2014/main" id="{880AB2B5-ED09-7F97-7EE5-881493F66CD3}"/>
              </a:ext>
            </a:extLst>
          </p:cNvPr>
          <p:cNvCxnSpPr/>
          <p:nvPr/>
        </p:nvCxnSpPr>
        <p:spPr>
          <a:xfrm>
            <a:off x="2029827" y="3106063"/>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283AF9-E42C-6FA6-B8A9-5FAC53D4CDA0}"/>
              </a:ext>
            </a:extLst>
          </p:cNvPr>
          <p:cNvCxnSpPr/>
          <p:nvPr/>
        </p:nvCxnSpPr>
        <p:spPr>
          <a:xfrm>
            <a:off x="2029827" y="4230919"/>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B0F712-2A0A-9D2E-D5AA-423BA04A3FE9}"/>
              </a:ext>
            </a:extLst>
          </p:cNvPr>
          <p:cNvCxnSpPr/>
          <p:nvPr/>
        </p:nvCxnSpPr>
        <p:spPr>
          <a:xfrm>
            <a:off x="2029827" y="5402946"/>
            <a:ext cx="813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68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subTnLst>
                                    <p:animClr clrSpc="rgb" dir="cw">
                                      <p:cBhvr override="childStyle">
                                        <p:cTn dur="1" fill="hold" display="0" masterRel="nextClick" afterEffect="1"/>
                                        <p:tgtEl>
                                          <p:spTgt spid="4">
                                            <p:txEl>
                                              <p:pRg st="6" end="6"/>
                                            </p:txEl>
                                          </p:spTgt>
                                        </p:tgtEl>
                                        <p:attrNameLst>
                                          <p:attrName>ppt_c</p:attrName>
                                        </p:attrNameLst>
                                      </p:cBhvr>
                                      <p:to>
                                        <a:srgbClr val="0B798F"/>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subTnLst>
                                    <p:animClr clrSpc="rgb" dir="cw">
                                      <p:cBhvr override="childStyle">
                                        <p:cTn dur="1" fill="hold" display="0" masterRel="nextClick" afterEffect="1"/>
                                        <p:tgtEl>
                                          <p:spTgt spid="4">
                                            <p:txEl>
                                              <p:pRg st="7" end="7"/>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82383-8A13-C937-8894-DE46678469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7CFC74-03DF-E876-ACD6-C294D2B157BB}"/>
              </a:ext>
            </a:extLst>
          </p:cNvPr>
          <p:cNvSpPr>
            <a:spLocks noGrp="1"/>
          </p:cNvSpPr>
          <p:nvPr>
            <p:ph type="title"/>
          </p:nvPr>
        </p:nvSpPr>
        <p:spPr/>
        <p:txBody>
          <a:bodyPr/>
          <a:lstStyle/>
          <a:p>
            <a:r>
              <a:rPr lang="en-US" dirty="0"/>
              <a:t>Monthly Income Allowance Example</a:t>
            </a:r>
          </a:p>
        </p:txBody>
      </p:sp>
      <p:sp>
        <p:nvSpPr>
          <p:cNvPr id="3" name="Slide Number Placeholder 2">
            <a:extLst>
              <a:ext uri="{FF2B5EF4-FFF2-40B4-BE49-F238E27FC236}">
                <a16:creationId xmlns:a16="http://schemas.microsoft.com/office/drawing/2014/main" id="{01509BD0-A144-00E7-A9A0-A1276E7576B0}"/>
              </a:ext>
            </a:extLst>
          </p:cNvPr>
          <p:cNvSpPr>
            <a:spLocks noGrp="1"/>
          </p:cNvSpPr>
          <p:nvPr>
            <p:ph type="sldNum" sz="quarter" idx="4"/>
          </p:nvPr>
        </p:nvSpPr>
        <p:spPr/>
        <p:txBody>
          <a:bodyPr/>
          <a:lstStyle/>
          <a:p>
            <a:fld id="{612C9336-A718-4A9C-A61A-5379812194CD}" type="slidenum">
              <a:rPr lang="en-US" smtClean="0"/>
              <a:t>67</a:t>
            </a:fld>
            <a:endParaRPr lang="en-US"/>
          </a:p>
        </p:txBody>
      </p:sp>
      <p:sp>
        <p:nvSpPr>
          <p:cNvPr id="4" name="Rectangle 3">
            <a:extLst>
              <a:ext uri="{FF2B5EF4-FFF2-40B4-BE49-F238E27FC236}">
                <a16:creationId xmlns:a16="http://schemas.microsoft.com/office/drawing/2014/main" id="{1C8DCDF4-309D-7EF3-2F07-0C08CBE98CDE}"/>
              </a:ext>
            </a:extLst>
          </p:cNvPr>
          <p:cNvSpPr txBox="1">
            <a:spLocks noChangeArrowheads="1"/>
          </p:cNvSpPr>
          <p:nvPr/>
        </p:nvSpPr>
        <p:spPr>
          <a:xfrm>
            <a:off x="1981200" y="2057400"/>
            <a:ext cx="8458200" cy="44196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000"/>
              </a:spcAft>
              <a:buNone/>
              <a:tabLst>
                <a:tab pos="2627313" algn="l"/>
                <a:tab pos="6748463" algn="l"/>
              </a:tabLst>
            </a:pPr>
            <a:r>
              <a:rPr lang="en-US" kern="0" dirty="0"/>
              <a:t>(Plus) Excess Shelter Allowance   	$794.50</a:t>
            </a:r>
          </a:p>
          <a:p>
            <a:pPr marL="0" indent="0">
              <a:spcAft>
                <a:spcPts val="1000"/>
              </a:spcAft>
              <a:buNone/>
              <a:tabLst>
                <a:tab pos="2627313" algn="l"/>
                <a:tab pos="6748463" algn="l"/>
              </a:tabLst>
            </a:pPr>
            <a:r>
              <a:rPr lang="en-US" kern="0" dirty="0"/>
              <a:t>Minimum Monthly Maintenance Needs </a:t>
            </a:r>
            <a:r>
              <a:rPr lang="en-US" u="sng" kern="0" dirty="0"/>
              <a:t>Allowance (MMMNA) Standard               $2,465.00</a:t>
            </a:r>
          </a:p>
          <a:p>
            <a:pPr marL="406400" indent="-406400">
              <a:spcBef>
                <a:spcPts val="0"/>
              </a:spcBef>
              <a:spcAft>
                <a:spcPts val="3000"/>
              </a:spcAft>
              <a:buNone/>
              <a:tabLst>
                <a:tab pos="2627313" algn="l"/>
                <a:tab pos="6748463" algn="l"/>
              </a:tabLst>
            </a:pPr>
            <a:r>
              <a:rPr lang="en-US" b="1" kern="0" dirty="0">
                <a:solidFill>
                  <a:srgbClr val="2A547F"/>
                </a:solidFill>
              </a:rPr>
              <a:t>MMMNA</a:t>
            </a:r>
            <a:r>
              <a:rPr lang="en-US" sz="2800" kern="0" dirty="0"/>
              <a:t>(Capped at $3,853.50(eff. 1/1/24))</a:t>
            </a:r>
            <a:r>
              <a:rPr lang="en-US" b="1" kern="0" dirty="0">
                <a:solidFill>
                  <a:srgbClr val="2A547F"/>
                </a:solidFill>
              </a:rPr>
              <a:t>$3,259.50</a:t>
            </a:r>
          </a:p>
          <a:p>
            <a:pPr marL="406400" indent="-406400">
              <a:spcBef>
                <a:spcPts val="0"/>
              </a:spcBef>
              <a:buNone/>
              <a:tabLst>
                <a:tab pos="2627313" algn="l"/>
                <a:tab pos="6748463" algn="l"/>
              </a:tabLst>
            </a:pPr>
            <a:r>
              <a:rPr lang="en-US" u="sng" kern="0" dirty="0"/>
              <a:t>(Minus) CS’ Income                                  $(1,250.00)</a:t>
            </a:r>
            <a:endParaRPr lang="en-US" kern="0" dirty="0"/>
          </a:p>
          <a:p>
            <a:pPr marL="406400" indent="-406400">
              <a:spcBef>
                <a:spcPts val="0"/>
              </a:spcBef>
              <a:spcAft>
                <a:spcPts val="1000"/>
              </a:spcAft>
              <a:buNone/>
              <a:tabLst>
                <a:tab pos="2627313" algn="l"/>
                <a:tab pos="6748463" algn="l"/>
              </a:tabLst>
            </a:pPr>
            <a:r>
              <a:rPr lang="en-US" b="1" kern="0" dirty="0">
                <a:solidFill>
                  <a:srgbClr val="2A547F"/>
                </a:solidFill>
              </a:rPr>
              <a:t>Monthly Income Allowance (MIA)        $2,009.50</a:t>
            </a:r>
          </a:p>
          <a:p>
            <a:pPr>
              <a:buFont typeface="Wingdings" pitchFamily="2" charset="2"/>
              <a:buNone/>
            </a:pPr>
            <a:r>
              <a:rPr lang="en-US" kern="0" dirty="0"/>
              <a:t> </a:t>
            </a:r>
          </a:p>
        </p:txBody>
      </p:sp>
    </p:spTree>
    <p:extLst>
      <p:ext uri="{BB962C8B-B14F-4D97-AF65-F5344CB8AC3E}">
        <p14:creationId xmlns:p14="http://schemas.microsoft.com/office/powerpoint/2010/main" val="38558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subTnLst>
                                    <p:animClr clrSpc="rgb" dir="cw">
                                      <p:cBhvr override="childStyle">
                                        <p:cTn dur="1" fill="hold" display="0" masterRel="nextClick" afterEffect="1"/>
                                        <p:tgtEl>
                                          <p:spTgt spid="4">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545B8-44E1-3477-BA91-3F46E4850F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A3D688-3067-DC74-C83D-5298BFC8CDF5}"/>
              </a:ext>
            </a:extLst>
          </p:cNvPr>
          <p:cNvSpPr>
            <a:spLocks noGrp="1"/>
          </p:cNvSpPr>
          <p:nvPr>
            <p:ph type="title"/>
          </p:nvPr>
        </p:nvSpPr>
        <p:spPr/>
        <p:txBody>
          <a:bodyPr/>
          <a:lstStyle/>
          <a:p>
            <a:r>
              <a:rPr lang="en-US" dirty="0"/>
              <a:t>Assisted Living patient liability</a:t>
            </a:r>
          </a:p>
        </p:txBody>
      </p:sp>
      <p:sp>
        <p:nvSpPr>
          <p:cNvPr id="3" name="Slide Number Placeholder 2">
            <a:extLst>
              <a:ext uri="{FF2B5EF4-FFF2-40B4-BE49-F238E27FC236}">
                <a16:creationId xmlns:a16="http://schemas.microsoft.com/office/drawing/2014/main" id="{A30BA7FB-2CF2-D3D7-FA96-C2DFFB95527E}"/>
              </a:ext>
            </a:extLst>
          </p:cNvPr>
          <p:cNvSpPr>
            <a:spLocks noGrp="1"/>
          </p:cNvSpPr>
          <p:nvPr>
            <p:ph type="sldNum" sz="quarter" idx="4"/>
          </p:nvPr>
        </p:nvSpPr>
        <p:spPr/>
        <p:txBody>
          <a:bodyPr/>
          <a:lstStyle/>
          <a:p>
            <a:fld id="{612C9336-A718-4A9C-A61A-5379812194CD}" type="slidenum">
              <a:rPr lang="en-US" smtClean="0"/>
              <a:t>68</a:t>
            </a:fld>
            <a:endParaRPr lang="en-US"/>
          </a:p>
        </p:txBody>
      </p:sp>
      <p:sp>
        <p:nvSpPr>
          <p:cNvPr id="4" name="Rectangle 3">
            <a:extLst>
              <a:ext uri="{FF2B5EF4-FFF2-40B4-BE49-F238E27FC236}">
                <a16:creationId xmlns:a16="http://schemas.microsoft.com/office/drawing/2014/main" id="{0FD59FFC-ECE1-3A60-9858-F964245B3C74}"/>
              </a:ext>
            </a:extLst>
          </p:cNvPr>
          <p:cNvSpPr txBox="1">
            <a:spLocks noChangeArrowheads="1"/>
          </p:cNvSpPr>
          <p:nvPr/>
        </p:nvSpPr>
        <p:spPr>
          <a:xfrm>
            <a:off x="685800" y="1371600"/>
            <a:ext cx="10744200" cy="5105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6807200" algn="l"/>
              </a:tabLst>
            </a:pPr>
            <a:r>
              <a:rPr lang="en-US" dirty="0"/>
              <a:t> IS’ Gross Countable Income                     $ 3,560.00</a:t>
            </a:r>
          </a:p>
          <a:p>
            <a:pPr marL="0" indent="0">
              <a:buNone/>
              <a:tabLst>
                <a:tab pos="6807200" algn="l"/>
              </a:tabLst>
            </a:pPr>
            <a:r>
              <a:rPr lang="en-US" sz="4000" dirty="0"/>
              <a:t> </a:t>
            </a:r>
            <a:r>
              <a:rPr lang="en-US" sz="2800" dirty="0"/>
              <a:t>(Minus) Bank Fee for QIT account                    $      (15.00)</a:t>
            </a:r>
            <a:br>
              <a:rPr lang="en-US" sz="2800" dirty="0"/>
            </a:br>
            <a:r>
              <a:rPr lang="en-US" sz="2800" u="sng" dirty="0"/>
              <a:t> (Minus) Personal Needs Allowance (ALMNA) $	    (943.00)</a:t>
            </a:r>
            <a:br>
              <a:rPr lang="en-US" sz="2800" u="sng" dirty="0"/>
            </a:br>
            <a:r>
              <a:rPr lang="en-US" dirty="0"/>
              <a:t> </a:t>
            </a:r>
            <a:r>
              <a:rPr lang="en-US" b="1" dirty="0">
                <a:solidFill>
                  <a:srgbClr val="2A547F"/>
                </a:solidFill>
              </a:rPr>
              <a:t>IS’ Available Net Income</a:t>
            </a:r>
            <a:r>
              <a:rPr lang="en-US" dirty="0">
                <a:solidFill>
                  <a:srgbClr val="2A547F"/>
                </a:solidFill>
              </a:rPr>
              <a:t>                        </a:t>
            </a:r>
            <a:r>
              <a:rPr lang="en-US" b="1" dirty="0">
                <a:solidFill>
                  <a:srgbClr val="2A547F"/>
                </a:solidFill>
              </a:rPr>
              <a:t>$  2,602.00</a:t>
            </a:r>
            <a:br>
              <a:rPr lang="en-US" dirty="0"/>
            </a:br>
            <a:r>
              <a:rPr lang="en-US" sz="2800" dirty="0"/>
              <a:t> (Minus) </a:t>
            </a:r>
            <a:r>
              <a:rPr lang="en-US" sz="2800" dirty="0" err="1"/>
              <a:t>MedSupp</a:t>
            </a:r>
            <a:r>
              <a:rPr lang="en-US" sz="2800" dirty="0"/>
              <a:t> Insurance Premium           $     (250.00)</a:t>
            </a:r>
          </a:p>
          <a:p>
            <a:pPr marL="0" indent="0">
              <a:buNone/>
              <a:tabLst>
                <a:tab pos="6807200" algn="l"/>
              </a:tabLst>
            </a:pPr>
            <a:r>
              <a:rPr lang="en-US" sz="2800" u="sng" dirty="0"/>
              <a:t> (Minus) MIA                                                        $   (2,009.50)</a:t>
            </a:r>
            <a:br>
              <a:rPr lang="en-US" sz="2800" u="sng" dirty="0"/>
            </a:br>
            <a:r>
              <a:rPr lang="en-US" dirty="0"/>
              <a:t>Patient liability                                         $     343.00</a:t>
            </a:r>
          </a:p>
          <a:p>
            <a:pPr marL="0" indent="0">
              <a:buNone/>
              <a:tabLst>
                <a:tab pos="6807200" algn="l"/>
              </a:tabLst>
            </a:pPr>
            <a:r>
              <a:rPr lang="en-US" dirty="0"/>
              <a:t>Plus room and board                              </a:t>
            </a:r>
            <a:r>
              <a:rPr lang="en-US" u="sng" dirty="0"/>
              <a:t>$     893.00</a:t>
            </a:r>
          </a:p>
          <a:p>
            <a:pPr marL="0" indent="0">
              <a:buNone/>
              <a:tabLst>
                <a:tab pos="6807200" algn="l"/>
              </a:tabLst>
            </a:pPr>
            <a:r>
              <a:rPr lang="en-US" b="1" u="sng" dirty="0">
                <a:solidFill>
                  <a:srgbClr val="2A547F"/>
                </a:solidFill>
              </a:rPr>
              <a:t>Amount owed to the facility</a:t>
            </a:r>
            <a:r>
              <a:rPr lang="en-US" b="1" dirty="0">
                <a:solidFill>
                  <a:srgbClr val="2A547F"/>
                </a:solidFill>
              </a:rPr>
              <a:t>                    $1,236.00</a:t>
            </a:r>
            <a:endParaRPr lang="en-US" b="1" u="sng" dirty="0">
              <a:solidFill>
                <a:srgbClr val="2A547F"/>
              </a:solidFill>
            </a:endParaRPr>
          </a:p>
        </p:txBody>
      </p:sp>
    </p:spTree>
    <p:extLst>
      <p:ext uri="{BB962C8B-B14F-4D97-AF65-F5344CB8AC3E}">
        <p14:creationId xmlns:p14="http://schemas.microsoft.com/office/powerpoint/2010/main" val="34434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subTnLst>
                                    <p:animClr clrSpc="rgb" dir="cw">
                                      <p:cBhvr override="childStyle">
                                        <p:cTn dur="1" fill="hold" display="0" masterRel="nextClick" afterEffect="1"/>
                                        <p:tgtEl>
                                          <p:spTgt spid="4">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Medicare Premium Assistance</a:t>
            </a:r>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69</a:t>
            </a:fld>
            <a:endParaRPr lang="en-US" dirty="0"/>
          </a:p>
        </p:txBody>
      </p:sp>
      <p:sp>
        <p:nvSpPr>
          <p:cNvPr id="4" name="Content Placeholder 3"/>
          <p:cNvSpPr>
            <a:spLocks noGrp="1"/>
          </p:cNvSpPr>
          <p:nvPr>
            <p:ph idx="1"/>
          </p:nvPr>
        </p:nvSpPr>
        <p:spPr>
          <a:xfrm>
            <a:off x="609600" y="1333500"/>
            <a:ext cx="10972800" cy="4191000"/>
          </a:xfrm>
        </p:spPr>
        <p:txBody>
          <a:bodyPr/>
          <a:lstStyle/>
          <a:p>
            <a:r>
              <a:rPr lang="en-US" dirty="0">
                <a:latin typeface="+mj-lt"/>
                <a:cs typeface="Arial" panose="020B0604020202020204" pitchFamily="34" charset="0"/>
              </a:rPr>
              <a:t>MPAP programs provide for payment of Medicare premiums (SLMB and Q-I for up to 135% of FPL) and, for incomes up to 100% of FPL, payment of Medicare co-pays and deductibles. (QMB)</a:t>
            </a:r>
          </a:p>
          <a:p>
            <a:r>
              <a:rPr lang="en-US" dirty="0">
                <a:latin typeface="+mj-lt"/>
                <a:cs typeface="Arial" panose="020B0604020202020204" pitchFamily="34" charset="0"/>
              </a:rPr>
              <a:t>Compare the income of the individual and spouse to the FPL for the family size, which includes spouse and dependent minor children</a:t>
            </a:r>
            <a:r>
              <a:rPr lang="en-US" sz="2800" dirty="0">
                <a:latin typeface="+mj-lt"/>
              </a:rPr>
              <a:t>. </a:t>
            </a:r>
          </a:p>
        </p:txBody>
      </p:sp>
    </p:spTree>
    <p:extLst>
      <p:ext uri="{BB962C8B-B14F-4D97-AF65-F5344CB8AC3E}">
        <p14:creationId xmlns:p14="http://schemas.microsoft.com/office/powerpoint/2010/main" val="8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340A78-D1E7-40BB-94FB-8805C9E1B549}"/>
              </a:ext>
            </a:extLst>
          </p:cNvPr>
          <p:cNvPicPr>
            <a:picLocks noChangeAspect="1"/>
          </p:cNvPicPr>
          <p:nvPr/>
        </p:nvPicPr>
        <p:blipFill>
          <a:blip r:embed="rId3"/>
          <a:stretch>
            <a:fillRect/>
          </a:stretch>
        </p:blipFill>
        <p:spPr>
          <a:xfrm>
            <a:off x="849204" y="1153083"/>
            <a:ext cx="10493591" cy="5339797"/>
          </a:xfrm>
          <a:prstGeom prst="rect">
            <a:avLst/>
          </a:prstGeom>
        </p:spPr>
      </p:pic>
      <p:sp>
        <p:nvSpPr>
          <p:cNvPr id="4" name="Slide Number Placeholder 3"/>
          <p:cNvSpPr>
            <a:spLocks noGrp="1"/>
          </p:cNvSpPr>
          <p:nvPr>
            <p:ph type="sldNum" sz="quarter" idx="4"/>
          </p:nvPr>
        </p:nvSpPr>
        <p:spPr/>
        <p:txBody>
          <a:bodyPr/>
          <a:lstStyle/>
          <a:p>
            <a:fld id="{612C9336-A718-4A9C-A61A-5379812194CD}" type="slidenum">
              <a:rPr lang="en-US" smtClean="0"/>
              <a:t>7</a:t>
            </a:fld>
            <a:endParaRPr lang="en-US"/>
          </a:p>
        </p:txBody>
      </p:sp>
      <p:sp>
        <p:nvSpPr>
          <p:cNvPr id="2" name="Title 1"/>
          <p:cNvSpPr>
            <a:spLocks noGrp="1"/>
          </p:cNvSpPr>
          <p:nvPr>
            <p:ph type="title"/>
          </p:nvPr>
        </p:nvSpPr>
        <p:spPr>
          <a:xfrm>
            <a:off x="4343400" y="1820707"/>
            <a:ext cx="5867400" cy="1295400"/>
          </a:xfrm>
          <a:solidFill>
            <a:schemeClr val="bg1"/>
          </a:solidFill>
          <a:ln w="38100">
            <a:solidFill>
              <a:schemeClr val="tx1"/>
            </a:solidFill>
          </a:ln>
        </p:spPr>
        <p:txBody>
          <a:bodyPr/>
          <a:lstStyle/>
          <a:p>
            <a:r>
              <a:rPr lang="en-US" dirty="0">
                <a:solidFill>
                  <a:schemeClr val="accent2">
                    <a:lumMod val="75000"/>
                  </a:schemeClr>
                </a:solidFill>
                <a:hlinkClick r:id="rId4"/>
              </a:rPr>
              <a:t>www.ProSeniors.org</a:t>
            </a:r>
            <a:br>
              <a:rPr lang="en-US" dirty="0">
                <a:solidFill>
                  <a:schemeClr val="accent2">
                    <a:lumMod val="75000"/>
                  </a:schemeClr>
                </a:solidFill>
              </a:rPr>
            </a:br>
            <a:r>
              <a:rPr lang="en-US" dirty="0">
                <a:solidFill>
                  <a:schemeClr val="accent2">
                    <a:lumMod val="75000"/>
                  </a:schemeClr>
                </a:solidFill>
              </a:rPr>
              <a:t>ODM’s Resources &amp; Rules</a:t>
            </a:r>
          </a:p>
        </p:txBody>
      </p:sp>
      <p:sp>
        <p:nvSpPr>
          <p:cNvPr id="7" name="Line 5"/>
          <p:cNvSpPr>
            <a:spLocks noChangeShapeType="1"/>
          </p:cNvSpPr>
          <p:nvPr/>
        </p:nvSpPr>
        <p:spPr bwMode="auto">
          <a:xfrm flipH="1">
            <a:off x="3657600" y="3125910"/>
            <a:ext cx="1752600" cy="1827089"/>
          </a:xfrm>
          <a:prstGeom prst="line">
            <a:avLst/>
          </a:prstGeom>
          <a:noFill/>
          <a:ln w="508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7490222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Eligibility</a:t>
            </a:r>
          </a:p>
        </p:txBody>
      </p:sp>
      <p:sp>
        <p:nvSpPr>
          <p:cNvPr id="3" name="Slide Number Placeholder 2"/>
          <p:cNvSpPr>
            <a:spLocks noGrp="1"/>
          </p:cNvSpPr>
          <p:nvPr>
            <p:ph type="sldNum" sz="quarter" idx="4"/>
          </p:nvPr>
        </p:nvSpPr>
        <p:spPr/>
        <p:txBody>
          <a:bodyPr/>
          <a:lstStyle/>
          <a:p>
            <a:fld id="{612C9336-A718-4A9C-A61A-5379812194CD}" type="slidenum">
              <a:rPr lang="en-US" smtClean="0"/>
              <a:t>70</a:t>
            </a:fld>
            <a:endParaRPr lang="en-US"/>
          </a:p>
        </p:txBody>
      </p:sp>
      <p:sp>
        <p:nvSpPr>
          <p:cNvPr id="4" name="Rectangle 3"/>
          <p:cNvSpPr txBox="1">
            <a:spLocks noChangeArrowheads="1"/>
          </p:cNvSpPr>
          <p:nvPr/>
        </p:nvSpPr>
        <p:spPr>
          <a:xfrm>
            <a:off x="1219200" y="2133600"/>
            <a:ext cx="9906000" cy="30480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The IS must meet financial thresholds to qualify.  </a:t>
            </a:r>
          </a:p>
          <a:p>
            <a:pPr lvl="1">
              <a:lnSpc>
                <a:spcPct val="90000"/>
              </a:lnSpc>
              <a:spcAft>
                <a:spcPts val="3000"/>
              </a:spcAft>
            </a:pPr>
            <a:r>
              <a:rPr lang="en-US" dirty="0"/>
              <a:t>Income Eligible </a:t>
            </a:r>
          </a:p>
          <a:p>
            <a:pPr lvl="1">
              <a:lnSpc>
                <a:spcPct val="90000"/>
              </a:lnSpc>
              <a:spcAft>
                <a:spcPts val="3000"/>
              </a:spcAft>
            </a:pPr>
            <a:r>
              <a:rPr lang="en-US" b="1" dirty="0"/>
              <a:t>Resource Eligible  </a:t>
            </a:r>
          </a:p>
          <a:p>
            <a:pPr marL="457200" lvl="1" indent="0">
              <a:lnSpc>
                <a:spcPct val="90000"/>
              </a:lnSpc>
              <a:spcAft>
                <a:spcPts val="3000"/>
              </a:spcAft>
              <a:buNone/>
            </a:pPr>
            <a:endParaRPr lang="en-US" dirty="0"/>
          </a:p>
        </p:txBody>
      </p:sp>
    </p:spTree>
    <p:extLst>
      <p:ext uri="{BB962C8B-B14F-4D97-AF65-F5344CB8AC3E}">
        <p14:creationId xmlns:p14="http://schemas.microsoft.com/office/powerpoint/2010/main" val="221967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Eligibility</a:t>
            </a:r>
          </a:p>
        </p:txBody>
      </p:sp>
      <p:sp>
        <p:nvSpPr>
          <p:cNvPr id="3" name="Slide Number Placeholder 2"/>
          <p:cNvSpPr>
            <a:spLocks noGrp="1"/>
          </p:cNvSpPr>
          <p:nvPr>
            <p:ph type="sldNum" sz="quarter" idx="4"/>
          </p:nvPr>
        </p:nvSpPr>
        <p:spPr/>
        <p:txBody>
          <a:bodyPr/>
          <a:lstStyle/>
          <a:p>
            <a:fld id="{612C9336-A718-4A9C-A61A-5379812194CD}" type="slidenum">
              <a:rPr lang="en-US" smtClean="0"/>
              <a:t>71</a:t>
            </a:fld>
            <a:endParaRPr lang="en-US"/>
          </a:p>
        </p:txBody>
      </p:sp>
      <p:sp>
        <p:nvSpPr>
          <p:cNvPr id="4" name="Rectangle 3"/>
          <p:cNvSpPr txBox="1">
            <a:spLocks noChangeArrowheads="1"/>
          </p:cNvSpPr>
          <p:nvPr/>
        </p:nvSpPr>
        <p:spPr>
          <a:xfrm>
            <a:off x="914400" y="1699891"/>
            <a:ext cx="10363200" cy="4343400"/>
          </a:xfrm>
          <a:prstGeom prst="rect">
            <a:avLst/>
          </a:prstGeom>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dirty="0"/>
              <a:t>Resource Assessment, then  </a:t>
            </a:r>
          </a:p>
          <a:p>
            <a:pPr>
              <a:lnSpc>
                <a:spcPct val="90000"/>
              </a:lnSpc>
              <a:spcAft>
                <a:spcPts val="3000"/>
              </a:spcAft>
            </a:pPr>
            <a:r>
              <a:rPr lang="en-US" dirty="0"/>
              <a:t>Resource Allocation, if applicant is married</a:t>
            </a:r>
          </a:p>
          <a:p>
            <a:pPr>
              <a:lnSpc>
                <a:spcPct val="90000"/>
              </a:lnSpc>
              <a:spcAft>
                <a:spcPts val="3000"/>
              </a:spcAft>
            </a:pPr>
            <a:r>
              <a:rPr lang="en-US" dirty="0"/>
              <a:t>Resource Spend-Down, if resources allocated to the IS exceed </a:t>
            </a:r>
            <a:r>
              <a:rPr lang="en-US" b="1" dirty="0"/>
              <a:t>$2,000</a:t>
            </a:r>
            <a:endParaRPr lang="en-US" dirty="0"/>
          </a:p>
          <a:p>
            <a:pPr>
              <a:lnSpc>
                <a:spcPct val="90000"/>
              </a:lnSpc>
              <a:spcAft>
                <a:spcPts val="3000"/>
              </a:spcAft>
            </a:pPr>
            <a:r>
              <a:rPr lang="en-US" dirty="0"/>
              <a:t>Resource Eligible once resources allocated to the IS are equal to or less than </a:t>
            </a:r>
            <a:r>
              <a:rPr lang="en-US" b="1" dirty="0"/>
              <a:t>$2,000</a:t>
            </a:r>
            <a:endParaRPr lang="en-US" dirty="0"/>
          </a:p>
          <a:p>
            <a:pPr>
              <a:lnSpc>
                <a:spcPct val="90000"/>
              </a:lnSpc>
              <a:spcAft>
                <a:spcPts val="3000"/>
              </a:spcAft>
            </a:pPr>
            <a:endParaRPr lang="en-US" dirty="0"/>
          </a:p>
        </p:txBody>
      </p:sp>
    </p:spTree>
    <p:extLst>
      <p:ext uri="{BB962C8B-B14F-4D97-AF65-F5344CB8AC3E}">
        <p14:creationId xmlns:p14="http://schemas.microsoft.com/office/powerpoint/2010/main" val="361259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subTnLst>
                                    <p:animClr clrSpc="rgb" dir="cw">
                                      <p:cBhvr override="childStyle">
                                        <p:cTn dur="1" fill="hold" display="0" masterRel="nextClick" afterEffect="1"/>
                                        <p:tgtEl>
                                          <p:spTgt spid="4">
                                            <p:txEl>
                                              <p:pRg st="0" end="0"/>
                                            </p:txEl>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subTnLst>
                                    <p:animClr clrSpc="rgb" dir="cw">
                                      <p:cBhvr override="childStyle">
                                        <p:cTn dur="1" fill="hold" display="0" masterRel="nextClick" afterEffect="1"/>
                                        <p:tgtEl>
                                          <p:spTgt spid="4">
                                            <p:txEl>
                                              <p:pRg st="1" end="1"/>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subTnLst>
                                    <p:animClr clrSpc="rgb" dir="cw">
                                      <p:cBhvr override="childStyle">
                                        <p:cTn dur="1" fill="hold" display="0" masterRel="nextClick" afterEffect="1"/>
                                        <p:tgtEl>
                                          <p:spTgt spid="4">
                                            <p:txEl>
                                              <p:pRg st="2" end="2"/>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subTnLst>
                                    <p:animClr clrSpc="rgb" dir="cw">
                                      <p:cBhvr override="childStyle">
                                        <p:cTn dur="1" fill="hold" display="0" masterRel="nextClick" afterEffect="1"/>
                                        <p:tgtEl>
                                          <p:spTgt spid="4">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82365344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Resource Allocation &amp; Resource Spend-Down</a:t>
            </a:r>
          </a:p>
        </p:txBody>
      </p:sp>
      <p:sp>
        <p:nvSpPr>
          <p:cNvPr id="58" name="Rectangle 57"/>
          <p:cNvSpPr/>
          <p:nvPr/>
        </p:nvSpPr>
        <p:spPr>
          <a:xfrm>
            <a:off x="2339556" y="1932450"/>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lt1"/>
                </a:solidFill>
              </a:rPr>
              <a:t>1. </a:t>
            </a:r>
            <a:br>
              <a:rPr lang="en-US" sz="1600" b="1" dirty="0">
                <a:solidFill>
                  <a:schemeClr val="lt1"/>
                </a:solidFill>
              </a:rPr>
            </a:br>
            <a:r>
              <a:rPr lang="en-US" sz="1600" b="1" dirty="0">
                <a:solidFill>
                  <a:schemeClr val="lt1"/>
                </a:solidFill>
              </a:rPr>
              <a:t>Determine Snapshot Date; Begin Resource Assessment</a:t>
            </a:r>
          </a:p>
        </p:txBody>
      </p:sp>
      <p:sp>
        <p:nvSpPr>
          <p:cNvPr id="59" name="Rectangle 58"/>
          <p:cNvSpPr/>
          <p:nvPr/>
        </p:nvSpPr>
        <p:spPr>
          <a:xfrm>
            <a:off x="4444321"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2. </a:t>
            </a:r>
            <a:br>
              <a:rPr lang="en-US" sz="1600" b="1" dirty="0">
                <a:solidFill>
                  <a:schemeClr val="bg1"/>
                </a:solidFill>
              </a:rPr>
            </a:br>
            <a:r>
              <a:rPr lang="en-US" sz="1600" b="1" dirty="0">
                <a:solidFill>
                  <a:schemeClr val="bg1"/>
                </a:solidFill>
              </a:rPr>
              <a:t>List All Resources</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
        <p:nvSpPr>
          <p:cNvPr id="60" name="Rectangle 59"/>
          <p:cNvSpPr/>
          <p:nvPr/>
        </p:nvSpPr>
        <p:spPr>
          <a:xfrm>
            <a:off x="8631632" y="1937314"/>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4. </a:t>
            </a:r>
            <a:br>
              <a:rPr lang="en-US" sz="1600" b="1" dirty="0">
                <a:solidFill>
                  <a:schemeClr val="bg1"/>
                </a:solidFill>
              </a:rPr>
            </a:br>
            <a:r>
              <a:rPr lang="en-US" sz="1600" b="1" dirty="0">
                <a:solidFill>
                  <a:schemeClr val="bg1"/>
                </a:solidFill>
              </a:rPr>
              <a:t>Determine </a:t>
            </a:r>
            <a:br>
              <a:rPr lang="en-US" sz="1600" b="1" dirty="0">
                <a:solidFill>
                  <a:schemeClr val="bg1"/>
                </a:solidFill>
              </a:rPr>
            </a:br>
            <a:r>
              <a:rPr lang="en-US" sz="1600" b="1" dirty="0">
                <a:solidFill>
                  <a:schemeClr val="bg1"/>
                </a:solidFill>
              </a:rPr>
              <a:t>Non-Accessible Resources</a:t>
            </a:r>
            <a:br>
              <a:rPr lang="en-US" sz="1600" b="1" dirty="0">
                <a:solidFill>
                  <a:schemeClr val="bg1"/>
                </a:solidFill>
              </a:rPr>
            </a:br>
            <a:endParaRPr lang="en-US" sz="1600" b="1" dirty="0">
              <a:solidFill>
                <a:schemeClr val="bg1"/>
              </a:solidFill>
            </a:endParaRPr>
          </a:p>
        </p:txBody>
      </p:sp>
      <p:sp>
        <p:nvSpPr>
          <p:cNvPr id="61" name="Rectangle 60"/>
          <p:cNvSpPr/>
          <p:nvPr/>
        </p:nvSpPr>
        <p:spPr>
          <a:xfrm>
            <a:off x="6588128" y="1937314"/>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3. </a:t>
            </a:r>
            <a:br>
              <a:rPr lang="en-US" sz="1600" b="1" dirty="0">
                <a:solidFill>
                  <a:schemeClr val="bg1"/>
                </a:solidFill>
              </a:rPr>
            </a:br>
            <a:r>
              <a:rPr lang="en-US" sz="1600" b="1" dirty="0">
                <a:solidFill>
                  <a:schemeClr val="bg1"/>
                </a:solidFill>
              </a:rPr>
              <a:t>Determine Excluded Resources</a:t>
            </a:r>
            <a:br>
              <a:rPr lang="en-US" sz="1600" b="1" dirty="0">
                <a:solidFill>
                  <a:schemeClr val="bg1"/>
                </a:solidFill>
              </a:rPr>
            </a:br>
            <a:endParaRPr lang="en-US" sz="1600" b="1" dirty="0">
              <a:solidFill>
                <a:schemeClr val="bg1"/>
              </a:solidFill>
            </a:endParaRPr>
          </a:p>
        </p:txBody>
      </p:sp>
      <p:sp>
        <p:nvSpPr>
          <p:cNvPr id="62" name="Rectangle 61"/>
          <p:cNvSpPr/>
          <p:nvPr/>
        </p:nvSpPr>
        <p:spPr>
          <a:xfrm>
            <a:off x="2339556"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5.</a:t>
            </a:r>
            <a:br>
              <a:rPr lang="en-US" sz="1600" b="1" dirty="0">
                <a:solidFill>
                  <a:schemeClr val="bg1"/>
                </a:solidFill>
              </a:rPr>
            </a:br>
            <a:r>
              <a:rPr lang="en-US" sz="1600" b="1" dirty="0">
                <a:solidFill>
                  <a:schemeClr val="bg1"/>
                </a:solidFill>
              </a:rPr>
              <a:t>Finalize Resource Assessment</a:t>
            </a:r>
            <a:br>
              <a:rPr lang="en-US" sz="1600" b="1" dirty="0">
                <a:solidFill>
                  <a:schemeClr val="bg1"/>
                </a:solidFill>
              </a:rPr>
            </a:br>
            <a:endParaRPr lang="en-US" sz="1600" b="1" dirty="0">
              <a:solidFill>
                <a:schemeClr val="bg1"/>
              </a:solidFill>
            </a:endParaRPr>
          </a:p>
        </p:txBody>
      </p:sp>
      <p:sp>
        <p:nvSpPr>
          <p:cNvPr id="63" name="Rectangle 62"/>
          <p:cNvSpPr/>
          <p:nvPr/>
        </p:nvSpPr>
        <p:spPr>
          <a:xfrm>
            <a:off x="4444321"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6. </a:t>
            </a:r>
            <a:br>
              <a:rPr lang="en-US" sz="1600" b="1" dirty="0">
                <a:solidFill>
                  <a:schemeClr val="bg1"/>
                </a:solidFill>
              </a:rPr>
            </a:br>
            <a:r>
              <a:rPr lang="en-US" sz="1600" b="1" dirty="0">
                <a:solidFill>
                  <a:schemeClr val="bg1"/>
                </a:solidFill>
              </a:rPr>
              <a:t>Resource Allocation For Married Applicant</a:t>
            </a:r>
          </a:p>
        </p:txBody>
      </p:sp>
      <p:sp>
        <p:nvSpPr>
          <p:cNvPr id="64" name="Rectangle 63"/>
          <p:cNvSpPr/>
          <p:nvPr/>
        </p:nvSpPr>
        <p:spPr>
          <a:xfrm>
            <a:off x="6520253"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7. </a:t>
            </a:r>
            <a:br>
              <a:rPr lang="en-US" sz="1600" b="1" dirty="0">
                <a:solidFill>
                  <a:schemeClr val="bg1"/>
                </a:solidFill>
              </a:rPr>
            </a:br>
            <a:r>
              <a:rPr lang="en-US" sz="1600" b="1" dirty="0">
                <a:solidFill>
                  <a:schemeClr val="bg1"/>
                </a:solidFill>
              </a:rPr>
              <a:t>Spend-Down </a:t>
            </a:r>
            <a:br>
              <a:rPr lang="en-US" sz="1600" b="1" dirty="0">
                <a:solidFill>
                  <a:schemeClr val="bg1"/>
                </a:solidFill>
              </a:rPr>
            </a:br>
            <a:r>
              <a:rPr lang="en-US" sz="1600" b="1" dirty="0">
                <a:solidFill>
                  <a:schemeClr val="bg1"/>
                </a:solidFill>
              </a:rPr>
              <a:t>to $2,000</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fld id="{612C9336-A718-4A9C-A61A-5379812194CD}" type="slidenum">
              <a:rPr lang="en-US" smtClean="0"/>
              <a:t>72</a:t>
            </a:fld>
            <a:endParaRPr lang="en-US" dirty="0"/>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8. </a:t>
            </a:r>
            <a:br>
              <a:rPr lang="en-US" sz="1600" b="1" dirty="0">
                <a:solidFill>
                  <a:schemeClr val="bg1"/>
                </a:solidFill>
              </a:rPr>
            </a:br>
            <a:r>
              <a:rPr lang="en-US" sz="1600" b="1" dirty="0">
                <a:solidFill>
                  <a:schemeClr val="bg1"/>
                </a:solidFill>
              </a:rPr>
              <a:t>Medicaid Eligible</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Tree>
    <p:custDataLst>
      <p:tags r:id="rId1"/>
    </p:custDataLst>
    <p:extLst>
      <p:ext uri="{BB962C8B-B14F-4D97-AF65-F5344CB8AC3E}">
        <p14:creationId xmlns:p14="http://schemas.microsoft.com/office/powerpoint/2010/main" val="34233284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104395693"/>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936172" y="1885243"/>
            <a:ext cx="10319656" cy="655371"/>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3" name="Rectangle 2"/>
          <p:cNvSpPr>
            <a:spLocks noChangeAspect="1"/>
          </p:cNvSpPr>
          <p:nvPr/>
        </p:nvSpPr>
        <p:spPr>
          <a:xfrm>
            <a:off x="1177832" y="649088"/>
            <a:ext cx="1372135" cy="1283856"/>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 </a:t>
            </a:r>
            <a:br>
              <a:rPr lang="en-US" sz="1400" b="1" dirty="0"/>
            </a:br>
            <a:r>
              <a:rPr lang="en-US" sz="1400" b="1" dirty="0"/>
              <a:t>Determine Snapshot Date; Begin Resource Assessment</a:t>
            </a:r>
          </a:p>
        </p:txBody>
      </p:sp>
      <p:sp>
        <p:nvSpPr>
          <p:cNvPr id="25" name="Slide Number Placeholder 24"/>
          <p:cNvSpPr>
            <a:spLocks noGrp="1"/>
          </p:cNvSpPr>
          <p:nvPr>
            <p:ph type="sldNum" sz="quarter" idx="4"/>
          </p:nvPr>
        </p:nvSpPr>
        <p:spPr/>
        <p:txBody>
          <a:bodyPr/>
          <a:lstStyle/>
          <a:p>
            <a:fld id="{612C9336-A718-4A9C-A61A-5379812194CD}" type="slidenum">
              <a:rPr lang="en-US" smtClean="0"/>
              <a:t>73</a:t>
            </a:fld>
            <a:endParaRPr lang="en-US"/>
          </a:p>
        </p:txBody>
      </p:sp>
      <p:sp>
        <p:nvSpPr>
          <p:cNvPr id="24" name="Rectangle 3"/>
          <p:cNvSpPr txBox="1">
            <a:spLocks noChangeArrowheads="1"/>
          </p:cNvSpPr>
          <p:nvPr/>
        </p:nvSpPr>
        <p:spPr>
          <a:xfrm>
            <a:off x="892629" y="2523519"/>
            <a:ext cx="10363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600"/>
              </a:spcBef>
              <a:spcAft>
                <a:spcPts val="600"/>
              </a:spcAft>
            </a:pPr>
            <a:r>
              <a:rPr lang="en-US" sz="2800" kern="0" dirty="0">
                <a:solidFill>
                  <a:prstClr val="black"/>
                </a:solidFill>
                <a:latin typeface="Arial" panose="020B0604020202020204" pitchFamily="34" charset="0"/>
                <a:cs typeface="Arial" panose="020B0604020202020204" pitchFamily="34" charset="0"/>
              </a:rPr>
              <a:t>Resource Assessment – OAC 5160:1-6-04</a:t>
            </a:r>
            <a:endParaRPr lang="en-US" sz="2800" dirty="0">
              <a:latin typeface="Arial" panose="020B0604020202020204" pitchFamily="34" charset="0"/>
              <a:cs typeface="Arial" panose="020B0604020202020204" pitchFamily="34" charset="0"/>
            </a:endParaRPr>
          </a:p>
          <a:p>
            <a:pPr marL="457200" lvl="1" indent="0">
              <a:lnSpc>
                <a:spcPct val="90000"/>
              </a:lnSpc>
              <a:spcBef>
                <a:spcPts val="600"/>
              </a:spcBef>
              <a:spcAft>
                <a:spcPts val="600"/>
              </a:spcAft>
              <a:buNone/>
            </a:pPr>
            <a:r>
              <a:rPr lang="en-US" dirty="0"/>
              <a:t>"</a:t>
            </a:r>
            <a:r>
              <a:rPr lang="en-US" b="1" dirty="0">
                <a:latin typeface="Arial" panose="020B0604020202020204" pitchFamily="34" charset="0"/>
                <a:cs typeface="Arial" panose="020B0604020202020204" pitchFamily="34" charset="0"/>
              </a:rPr>
              <a:t>Resource assessment</a:t>
            </a:r>
            <a:r>
              <a:rPr lang="en-US" dirty="0">
                <a:latin typeface="Arial" panose="020B0604020202020204" pitchFamily="34" charset="0"/>
                <a:cs typeface="Arial" panose="020B0604020202020204" pitchFamily="34" charset="0"/>
              </a:rPr>
              <a:t>" means the process where the resources of both the IS and the CS are assessed to determine the couple's total </a:t>
            </a:r>
            <a:r>
              <a:rPr lang="en-US" b="1" dirty="0">
                <a:latin typeface="Arial" panose="020B0604020202020204" pitchFamily="34" charset="0"/>
                <a:cs typeface="Arial" panose="020B0604020202020204" pitchFamily="34" charset="0"/>
              </a:rPr>
              <a:t>countable resources </a:t>
            </a:r>
            <a:r>
              <a:rPr lang="en-US" dirty="0">
                <a:latin typeface="Arial" panose="020B0604020202020204" pitchFamily="34" charset="0"/>
                <a:cs typeface="Arial" panose="020B0604020202020204" pitchFamily="34" charset="0"/>
              </a:rPr>
              <a:t>existing at the beginning of the </a:t>
            </a:r>
            <a:r>
              <a:rPr lang="en-US" b="1" dirty="0">
                <a:latin typeface="Arial" panose="020B0604020202020204" pitchFamily="34" charset="0"/>
                <a:cs typeface="Arial" panose="020B0604020202020204" pitchFamily="34" charset="0"/>
              </a:rPr>
              <a:t>first continuous period </a:t>
            </a:r>
            <a:r>
              <a:rPr lang="en-US" dirty="0">
                <a:latin typeface="Arial" panose="020B0604020202020204" pitchFamily="34" charset="0"/>
                <a:cs typeface="Arial" panose="020B0604020202020204" pitchFamily="34" charset="0"/>
              </a:rPr>
              <a:t>of </a:t>
            </a:r>
            <a:r>
              <a:rPr lang="en-US" b="1" dirty="0">
                <a:latin typeface="Arial" panose="020B0604020202020204" pitchFamily="34" charset="0"/>
                <a:cs typeface="Arial" panose="020B0604020202020204" pitchFamily="34" charset="0"/>
              </a:rPr>
              <a:t>institutionalization</a:t>
            </a:r>
            <a:r>
              <a:rPr lang="en-US" dirty="0">
                <a:latin typeface="Arial" panose="020B0604020202020204" pitchFamily="34" charset="0"/>
                <a:cs typeface="Arial" panose="020B0604020202020204" pitchFamily="34" charset="0"/>
              </a:rPr>
              <a:t>.</a:t>
            </a:r>
          </a:p>
          <a:p>
            <a:pPr lvl="2">
              <a:lnSpc>
                <a:spcPct val="90000"/>
              </a:lnSpc>
              <a:spcAft>
                <a:spcPts val="3000"/>
              </a:spcAft>
            </a:pPr>
            <a:r>
              <a:rPr lang="en-US" sz="2800" dirty="0"/>
              <a:t>Only one resource assessment is completed per individual regardless of how often an individual has been institutionalized or has applied for Medicaid.</a:t>
            </a:r>
          </a:p>
        </p:txBody>
      </p:sp>
      <p:sp>
        <p:nvSpPr>
          <p:cNvPr id="42" name="Rectangle 41"/>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3" name="Rectangle 42"/>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4" name="Rectangle 43"/>
          <p:cNvSpPr/>
          <p:nvPr/>
        </p:nvSpPr>
        <p:spPr>
          <a:xfrm>
            <a:off x="9608355"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5" name="Rectangle 44"/>
          <p:cNvSpPr/>
          <p:nvPr/>
        </p:nvSpPr>
        <p:spPr>
          <a:xfrm>
            <a:off x="10085863"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6" name="Rectangle 45"/>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7" name="Rectangle 46"/>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8" name="Rectangle 47"/>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49" name="Straight Arrow Connector 48"/>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860117" y="926900"/>
            <a:ext cx="21621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5" name="Rectangle 54"/>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6" name="Rectangle 55"/>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7" name="Rectangle 56"/>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8" name="Rectangle 57"/>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59" name="Straight Arrow Connector 58"/>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4" name="Rectangle 63"/>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5" name="Rectangle 64"/>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6" name="Rectangle 65"/>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7" name="Rectangle 66"/>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8" name="Straight Arrow Connector 67"/>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73" name="Straight Arrow Connector 72"/>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5405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500"/>
                                        <p:tgtEl>
                                          <p:spTgt spid="24">
                                            <p:bg/>
                                          </p:spTgt>
                                        </p:tgtEl>
                                      </p:cBhvr>
                                    </p:animEffect>
                                  </p:childTnLst>
                                  <p:subTnLst>
                                    <p:animClr clrSpc="rgb" dir="cw">
                                      <p:cBhvr override="childStyle">
                                        <p:cTn dur="1" fill="hold" display="0" masterRel="nextClick" afterEffect="1"/>
                                        <p:tgtEl>
                                          <p:spTgt spid="24">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subTnLst>
                                    <p:animClr clrSpc="rgb" dir="cw">
                                      <p:cBhvr override="childStyle">
                                        <p:cTn dur="1" fill="hold" display="0" masterRel="nextClick" afterEffect="1"/>
                                        <p:tgtEl>
                                          <p:spTgt spid="24">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subTnLst>
                                    <p:animClr clrSpc="rgb" dir="cw">
                                      <p:cBhvr override="childStyle">
                                        <p:cTn dur="1" fill="hold" display="0" masterRel="nextClick" afterEffect="1"/>
                                        <p:tgtEl>
                                          <p:spTgt spid="24">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fade">
                                      <p:cBhvr>
                                        <p:cTn id="22" dur="500"/>
                                        <p:tgtEl>
                                          <p:spTgt spid="24">
                                            <p:txEl>
                                              <p:pRg st="2" end="2"/>
                                            </p:txEl>
                                          </p:spTgt>
                                        </p:tgtEl>
                                      </p:cBhvr>
                                    </p:animEffect>
                                  </p:childTnLst>
                                  <p:subTnLst>
                                    <p:animClr clrSpc="rgb" dir="cw">
                                      <p:cBhvr override="childStyle">
                                        <p:cTn dur="1" fill="hold" display="0" masterRel="nextClick" afterEffect="1"/>
                                        <p:tgtEl>
                                          <p:spTgt spid="2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514800943"/>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62000" y="1990589"/>
            <a:ext cx="105918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3" name="Rectangle 2"/>
          <p:cNvSpPr>
            <a:spLocks noChangeAspect="1"/>
          </p:cNvSpPr>
          <p:nvPr/>
        </p:nvSpPr>
        <p:spPr>
          <a:xfrm>
            <a:off x="948217" y="701820"/>
            <a:ext cx="1372135" cy="1283856"/>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 </a:t>
            </a:r>
            <a:br>
              <a:rPr lang="en-US" sz="1400" b="1" dirty="0"/>
            </a:br>
            <a:r>
              <a:rPr lang="en-US" sz="1400" b="1" dirty="0"/>
              <a:t>Determine Snapshot Date; Begin Resource Assessment</a:t>
            </a:r>
          </a:p>
        </p:txBody>
      </p:sp>
      <p:sp>
        <p:nvSpPr>
          <p:cNvPr id="25" name="Slide Number Placeholder 24"/>
          <p:cNvSpPr>
            <a:spLocks noGrp="1"/>
          </p:cNvSpPr>
          <p:nvPr>
            <p:ph type="sldNum" sz="quarter" idx="4"/>
          </p:nvPr>
        </p:nvSpPr>
        <p:spPr/>
        <p:txBody>
          <a:bodyPr/>
          <a:lstStyle/>
          <a:p>
            <a:fld id="{612C9336-A718-4A9C-A61A-5379812194CD}" type="slidenum">
              <a:rPr lang="en-US" smtClean="0"/>
              <a:t>74</a:t>
            </a:fld>
            <a:endParaRPr lang="en-US"/>
          </a:p>
        </p:txBody>
      </p:sp>
      <p:sp>
        <p:nvSpPr>
          <p:cNvPr id="24" name="Rectangle 3"/>
          <p:cNvSpPr txBox="1">
            <a:spLocks noChangeArrowheads="1"/>
          </p:cNvSpPr>
          <p:nvPr/>
        </p:nvSpPr>
        <p:spPr>
          <a:xfrm>
            <a:off x="762000" y="2560320"/>
            <a:ext cx="105918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2500"/>
              </a:spcAft>
            </a:pPr>
            <a:r>
              <a:rPr lang="en-US" sz="2800" kern="0" dirty="0">
                <a:solidFill>
                  <a:prstClr val="black"/>
                </a:solidFill>
                <a:latin typeface="Arial" panose="020B0604020202020204" pitchFamily="34" charset="0"/>
                <a:cs typeface="Arial" panose="020B0604020202020204" pitchFamily="34" charset="0"/>
              </a:rPr>
              <a:t>Resource Assessment – OAC 5160:1-6-04</a:t>
            </a:r>
            <a:endParaRPr lang="en-US" sz="2800" dirty="0">
              <a:latin typeface="Arial" panose="020B0604020202020204" pitchFamily="34" charset="0"/>
              <a:cs typeface="Arial" panose="020B0604020202020204" pitchFamily="34" charset="0"/>
            </a:endParaRPr>
          </a:p>
          <a:p>
            <a:pPr lvl="1">
              <a:lnSpc>
                <a:spcPct val="90000"/>
              </a:lnSpc>
              <a:spcAft>
                <a:spcPts val="2500"/>
              </a:spcAft>
              <a:buFont typeface="+mj-lt"/>
              <a:buAutoNum type="alphaLcParenR" startAt="2"/>
            </a:pPr>
            <a:r>
              <a:rPr lang="en-US" sz="2400" dirty="0">
                <a:latin typeface="Arial" panose="020B0604020202020204" pitchFamily="34" charset="0"/>
                <a:cs typeface="Arial" panose="020B0604020202020204" pitchFamily="34" charset="0"/>
              </a:rPr>
              <a:t>However ODM only accepts the date of first period of continuous institutionalization from another state and not the resource assessment.  A new Ohio resource assessment must be completed when the IS moves to Ohio.</a:t>
            </a:r>
          </a:p>
          <a:p>
            <a:pPr lvl="1">
              <a:lnSpc>
                <a:spcPct val="90000"/>
              </a:lnSpc>
              <a:spcAft>
                <a:spcPts val="2500"/>
              </a:spcAft>
              <a:buFont typeface="+mj-lt"/>
              <a:buAutoNum type="alphaLcParenR" startAt="2"/>
            </a:pPr>
            <a:r>
              <a:rPr lang="en-US" sz="2400" dirty="0">
                <a:latin typeface="Arial" panose="020B0604020202020204" pitchFamily="34" charset="0"/>
                <a:cs typeface="Arial" panose="020B0604020202020204" pitchFamily="34" charset="0"/>
              </a:rPr>
              <a:t>Prenuptial and similar agreements shall be disregarded when conducting a resource assessment.  </a:t>
            </a:r>
            <a:endParaRPr lang="en-US" sz="2400" dirty="0">
              <a:solidFill>
                <a:srgbClr val="0070C0"/>
              </a:solidFill>
              <a:latin typeface="Arial" panose="020B0604020202020204" pitchFamily="34" charset="0"/>
              <a:cs typeface="Arial" panose="020B0604020202020204" pitchFamily="34" charset="0"/>
            </a:endParaRPr>
          </a:p>
        </p:txBody>
      </p:sp>
      <p:sp>
        <p:nvSpPr>
          <p:cNvPr id="55" name="Rectangle 54"/>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6" name="Rectangle 55"/>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7" name="Rectangle 56"/>
          <p:cNvSpPr/>
          <p:nvPr/>
        </p:nvSpPr>
        <p:spPr>
          <a:xfrm>
            <a:off x="9608355"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8" name="Rectangle 57"/>
          <p:cNvSpPr/>
          <p:nvPr/>
        </p:nvSpPr>
        <p:spPr>
          <a:xfrm>
            <a:off x="10085863"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9" name="Rectangle 58"/>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0" name="Rectangle 59"/>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1" name="Rectangle 60"/>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2" name="Straight Arrow Connector 61"/>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9860117" y="926900"/>
            <a:ext cx="21621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8" name="Rectangle 67"/>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9" name="Rectangle 68"/>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0" name="Rectangle 69"/>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1" name="Rectangle 70"/>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72" name="Straight Arrow Connector 71"/>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7" name="Rectangle 76"/>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8" name="Rectangle 77"/>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9" name="Rectangle 78"/>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0" name="Rectangle 79"/>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81" name="Straight Arrow Connector 80"/>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86" name="Straight Arrow Connector 85"/>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7162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500"/>
                                        <p:tgtEl>
                                          <p:spTgt spid="24">
                                            <p:bg/>
                                          </p:spTgt>
                                        </p:tgtEl>
                                      </p:cBhvr>
                                    </p:animEffect>
                                  </p:childTnLst>
                                  <p:subTnLst>
                                    <p:animClr clrSpc="rgb" dir="cw">
                                      <p:cBhvr override="childStyle">
                                        <p:cTn dur="1" fill="hold" display="0" masterRel="nextClick" afterEffect="1"/>
                                        <p:tgtEl>
                                          <p:spTgt spid="24">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subTnLst>
                                    <p:animClr clrSpc="rgb" dir="cw">
                                      <p:cBhvr override="childStyle">
                                        <p:cTn dur="1" fill="hold" display="0" masterRel="nextClick" afterEffect="1"/>
                                        <p:tgtEl>
                                          <p:spTgt spid="24">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subTnLst>
                                    <p:animClr clrSpc="rgb" dir="cw">
                                      <p:cBhvr override="childStyle">
                                        <p:cTn dur="1" fill="hold" display="0" masterRel="nextClick" afterEffect="1"/>
                                        <p:tgtEl>
                                          <p:spTgt spid="24">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fade">
                                      <p:cBhvr>
                                        <p:cTn id="22" dur="500"/>
                                        <p:tgtEl>
                                          <p:spTgt spid="24">
                                            <p:txEl>
                                              <p:pRg st="2" end="2"/>
                                            </p:txEl>
                                          </p:spTgt>
                                        </p:tgtEl>
                                      </p:cBhvr>
                                    </p:animEffect>
                                  </p:childTnLst>
                                  <p:subTnLst>
                                    <p:animClr clrSpc="rgb" dir="cw">
                                      <p:cBhvr override="childStyle">
                                        <p:cTn dur="1" fill="hold" display="0" masterRel="nextClick" afterEffect="1"/>
                                        <p:tgtEl>
                                          <p:spTgt spid="2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43520186"/>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66664" y="1954205"/>
            <a:ext cx="10510935"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3" name="Rectangle 2"/>
          <p:cNvSpPr>
            <a:spLocks noChangeAspect="1"/>
          </p:cNvSpPr>
          <p:nvPr/>
        </p:nvSpPr>
        <p:spPr>
          <a:xfrm>
            <a:off x="1066800" y="647022"/>
            <a:ext cx="1372135" cy="1283856"/>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 </a:t>
            </a:r>
            <a:br>
              <a:rPr lang="en-US" sz="1400" b="1" dirty="0"/>
            </a:br>
            <a:r>
              <a:rPr lang="en-US" sz="1400" b="1" dirty="0"/>
              <a:t>Determine Snapshot Date; Begin Resource Assessment</a:t>
            </a:r>
          </a:p>
        </p:txBody>
      </p:sp>
      <p:sp>
        <p:nvSpPr>
          <p:cNvPr id="25" name="Slide Number Placeholder 24"/>
          <p:cNvSpPr>
            <a:spLocks noGrp="1"/>
          </p:cNvSpPr>
          <p:nvPr>
            <p:ph type="sldNum" sz="quarter" idx="4"/>
          </p:nvPr>
        </p:nvSpPr>
        <p:spPr/>
        <p:txBody>
          <a:bodyPr/>
          <a:lstStyle/>
          <a:p>
            <a:fld id="{612C9336-A718-4A9C-A61A-5379812194CD}" type="slidenum">
              <a:rPr lang="en-US" smtClean="0"/>
              <a:t>75</a:t>
            </a:fld>
            <a:endParaRPr lang="en-US"/>
          </a:p>
        </p:txBody>
      </p:sp>
      <p:sp>
        <p:nvSpPr>
          <p:cNvPr id="24" name="Rectangle 3"/>
          <p:cNvSpPr txBox="1">
            <a:spLocks noChangeArrowheads="1"/>
          </p:cNvSpPr>
          <p:nvPr/>
        </p:nvSpPr>
        <p:spPr>
          <a:xfrm>
            <a:off x="762000" y="2560320"/>
            <a:ext cx="10515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3000"/>
              </a:spcAft>
            </a:pPr>
            <a:r>
              <a:rPr lang="en-US" sz="2800" kern="0" dirty="0">
                <a:solidFill>
                  <a:prstClr val="black"/>
                </a:solidFill>
                <a:latin typeface="Arial" panose="020B0604020202020204" pitchFamily="34" charset="0"/>
                <a:cs typeface="Arial" panose="020B0604020202020204" pitchFamily="34" charset="0"/>
              </a:rPr>
              <a:t>Resource Assessment – OAC 5160:1-6-04(E)(5)(a)</a:t>
            </a:r>
            <a:endParaRPr lang="en-US" sz="2800" dirty="0">
              <a:latin typeface="Arial" panose="020B0604020202020204" pitchFamily="34" charset="0"/>
              <a:cs typeface="Arial" panose="020B0604020202020204" pitchFamily="34" charset="0"/>
            </a:endParaRPr>
          </a:p>
          <a:p>
            <a:pPr marL="457200" lvl="1" indent="0">
              <a:lnSpc>
                <a:spcPct val="90000"/>
              </a:lnSpc>
              <a:spcAft>
                <a:spcPts val="3000"/>
              </a:spcAft>
              <a:buNone/>
            </a:pPr>
            <a:r>
              <a:rPr lang="en-US" sz="2400" dirty="0">
                <a:latin typeface="Arial" panose="020B0604020202020204" pitchFamily="34" charset="0"/>
                <a:cs typeface="Arial" panose="020B0604020202020204" pitchFamily="34" charset="0"/>
              </a:rPr>
              <a:t>“</a:t>
            </a:r>
            <a:r>
              <a:rPr lang="en-US" sz="2400" b="1" u="sng" dirty="0">
                <a:solidFill>
                  <a:schemeClr val="tx2"/>
                </a:solidFill>
                <a:latin typeface="Arial" panose="020B0604020202020204" pitchFamily="34" charset="0"/>
                <a:cs typeface="Arial" panose="020B0604020202020204" pitchFamily="34" charset="0"/>
              </a:rPr>
              <a:t>Snapshot Date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i</a:t>
            </a:r>
            <a:r>
              <a:rPr lang="en-US" sz="2400" dirty="0">
                <a:latin typeface="Arial" panose="020B0604020202020204" pitchFamily="34" charset="0"/>
                <a:cs typeface="Arial" panose="020B0604020202020204" pitchFamily="34" charset="0"/>
              </a:rPr>
              <a:t>) The first day of the month in which the IS was in a medical institution for a </a:t>
            </a:r>
            <a:r>
              <a:rPr lang="en-US" sz="2400" dirty="0">
                <a:solidFill>
                  <a:srgbClr val="FF0000"/>
                </a:solidFill>
                <a:latin typeface="Arial" panose="020B0604020202020204" pitchFamily="34" charset="0"/>
                <a:cs typeface="Arial" panose="020B0604020202020204" pitchFamily="34" charset="0"/>
              </a:rPr>
              <a:t>continuous period of institutionalization</a:t>
            </a:r>
            <a:r>
              <a:rPr lang="en-US" sz="2400" dirty="0">
                <a:latin typeface="Arial" panose="020B0604020202020204" pitchFamily="34" charset="0"/>
                <a:cs typeface="Arial" panose="020B0604020202020204" pitchFamily="34" charset="0"/>
              </a:rPr>
              <a:t>; (ii) The first day of the month in which IS </a:t>
            </a:r>
            <a:r>
              <a:rPr lang="en-US" sz="2400" dirty="0" err="1">
                <a:latin typeface="Arial" panose="020B0604020202020204" pitchFamily="34" charset="0"/>
                <a:cs typeface="Arial" panose="020B0604020202020204" pitchFamily="34" charset="0"/>
              </a:rPr>
              <a:t>is</a:t>
            </a:r>
            <a:r>
              <a:rPr lang="en-US" sz="2400" dirty="0">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expected to be </a:t>
            </a:r>
            <a:r>
              <a:rPr lang="en-US" sz="2400" dirty="0">
                <a:latin typeface="Arial" panose="020B0604020202020204" pitchFamily="34" charset="0"/>
                <a:cs typeface="Arial" panose="020B0604020202020204" pitchFamily="34" charset="0"/>
              </a:rPr>
              <a:t>in a medical institution for a continuous period of institutionalization; or  (iii) The day that the IS </a:t>
            </a:r>
            <a:r>
              <a:rPr lang="en-US" sz="2400" b="1" dirty="0">
                <a:latin typeface="Arial" panose="020B0604020202020204" pitchFamily="34" charset="0"/>
                <a:cs typeface="Arial" panose="020B0604020202020204" pitchFamily="34" charset="0"/>
              </a:rPr>
              <a:t>applied for </a:t>
            </a:r>
            <a:r>
              <a:rPr lang="en-US" sz="2400" dirty="0">
                <a:latin typeface="Arial" panose="020B0604020202020204" pitchFamily="34" charset="0"/>
                <a:cs typeface="Arial" panose="020B0604020202020204" pitchFamily="34" charset="0"/>
              </a:rPr>
              <a:t>or requested HCBS services, so long as the IS meets the non-financial requirements to receive such services</a:t>
            </a:r>
            <a:r>
              <a:rPr lang="en-US" dirty="0">
                <a:latin typeface="Arial" panose="020B0604020202020204" pitchFamily="34" charset="0"/>
                <a:cs typeface="Arial" panose="020B0604020202020204" pitchFamily="34" charset="0"/>
              </a:rPr>
              <a:t>.</a:t>
            </a:r>
          </a:p>
        </p:txBody>
      </p:sp>
      <p:sp>
        <p:nvSpPr>
          <p:cNvPr id="55" name="Rectangle 54"/>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6" name="Rectangle 55"/>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7" name="Rectangle 56"/>
          <p:cNvSpPr/>
          <p:nvPr/>
        </p:nvSpPr>
        <p:spPr>
          <a:xfrm>
            <a:off x="9608355"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8" name="Rectangle 57"/>
          <p:cNvSpPr/>
          <p:nvPr/>
        </p:nvSpPr>
        <p:spPr>
          <a:xfrm>
            <a:off x="10085863"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9" name="Rectangle 58"/>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0" name="Rectangle 59"/>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1" name="Rectangle 60"/>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2" name="Straight Arrow Connector 61"/>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9860117" y="926900"/>
            <a:ext cx="21621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8" name="Rectangle 67"/>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9" name="Rectangle 68"/>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0" name="Rectangle 69"/>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1" name="Rectangle 70"/>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72" name="Straight Arrow Connector 71"/>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7" name="Rectangle 76"/>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8" name="Rectangle 77"/>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9" name="Rectangle 78"/>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0" name="Rectangle 79"/>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81" name="Straight Arrow Connector 80"/>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86" name="Straight Arrow Connector 85"/>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000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500"/>
                                        <p:tgtEl>
                                          <p:spTgt spid="24">
                                            <p:bg/>
                                          </p:spTgt>
                                        </p:tgtEl>
                                      </p:cBhvr>
                                    </p:animEffect>
                                  </p:childTnLst>
                                  <p:subTnLst>
                                    <p:animClr clrSpc="rgb" dir="cw">
                                      <p:cBhvr override="childStyle">
                                        <p:cTn dur="1" fill="hold" display="0" masterRel="nextClick" afterEffect="1"/>
                                        <p:tgtEl>
                                          <p:spTgt spid="24">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subTnLst>
                                    <p:animClr clrSpc="rgb" dir="cw">
                                      <p:cBhvr override="childStyle">
                                        <p:cTn dur="1" fill="hold" display="0" masterRel="nextClick" afterEffect="1"/>
                                        <p:tgtEl>
                                          <p:spTgt spid="24">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subTnLst>
                                    <p:animClr clrSpc="rgb" dir="cw">
                                      <p:cBhvr override="childStyle">
                                        <p:cTn dur="1" fill="hold" display="0" masterRel="nextClick" afterEffect="1"/>
                                        <p:tgtEl>
                                          <p:spTgt spid="24">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920427449"/>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04461" y="1952649"/>
            <a:ext cx="10649339"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3" name="Rectangle 2"/>
          <p:cNvSpPr>
            <a:spLocks noChangeAspect="1"/>
          </p:cNvSpPr>
          <p:nvPr/>
        </p:nvSpPr>
        <p:spPr>
          <a:xfrm>
            <a:off x="977764" y="668793"/>
            <a:ext cx="1372135" cy="1283856"/>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 </a:t>
            </a:r>
            <a:br>
              <a:rPr lang="en-US" sz="1400" b="1" dirty="0"/>
            </a:br>
            <a:r>
              <a:rPr lang="en-US" sz="1400" b="1" dirty="0"/>
              <a:t>Determine Snapshot Date; Begin Resource Assessment</a:t>
            </a:r>
          </a:p>
        </p:txBody>
      </p:sp>
      <p:sp>
        <p:nvSpPr>
          <p:cNvPr id="11" name="Rectangle 10"/>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2" name="Rectangle 11"/>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3" name="Rectangle 12"/>
          <p:cNvSpPr/>
          <p:nvPr/>
        </p:nvSpPr>
        <p:spPr>
          <a:xfrm>
            <a:off x="9608355"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4" name="Rectangle 13"/>
          <p:cNvSpPr/>
          <p:nvPr/>
        </p:nvSpPr>
        <p:spPr>
          <a:xfrm>
            <a:off x="10085863"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5" name="Rectangle 14"/>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6" name="Rectangle 15"/>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7" name="Rectangle 16"/>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18" name="Straight Arrow Connector 17"/>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860117" y="926900"/>
            <a:ext cx="21621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4"/>
          </p:nvPr>
        </p:nvSpPr>
        <p:spPr/>
        <p:txBody>
          <a:bodyPr/>
          <a:lstStyle/>
          <a:p>
            <a:fld id="{612C9336-A718-4A9C-A61A-5379812194CD}" type="slidenum">
              <a:rPr lang="en-US" smtClean="0"/>
              <a:t>76</a:t>
            </a:fld>
            <a:endParaRPr lang="en-US"/>
          </a:p>
        </p:txBody>
      </p:sp>
      <p:sp>
        <p:nvSpPr>
          <p:cNvPr id="24" name="Rectangle 3"/>
          <p:cNvSpPr txBox="1">
            <a:spLocks noChangeArrowheads="1"/>
          </p:cNvSpPr>
          <p:nvPr/>
        </p:nvSpPr>
        <p:spPr>
          <a:xfrm>
            <a:off x="678024" y="2560320"/>
            <a:ext cx="10675776"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2000"/>
              </a:spcAft>
            </a:pPr>
            <a:r>
              <a:rPr lang="en-US" sz="2800" kern="0" dirty="0">
                <a:solidFill>
                  <a:prstClr val="black"/>
                </a:solidFill>
                <a:latin typeface="Arial" panose="020B0604020202020204" pitchFamily="34" charset="0"/>
                <a:cs typeface="Arial" panose="020B0604020202020204" pitchFamily="34" charset="0"/>
              </a:rPr>
              <a:t>Resource Assessment – OAC 5160:1-6-04</a:t>
            </a:r>
            <a:endParaRPr lang="en-US" sz="2800" dirty="0">
              <a:latin typeface="Arial" panose="020B0604020202020204" pitchFamily="34" charset="0"/>
              <a:cs typeface="Arial" panose="020B0604020202020204" pitchFamily="34" charset="0"/>
            </a:endParaRPr>
          </a:p>
          <a:p>
            <a:pPr lvl="1">
              <a:lnSpc>
                <a:spcPct val="90000"/>
              </a:lnSpc>
              <a:spcAft>
                <a:spcPts val="1200"/>
              </a:spcAft>
              <a:buFont typeface="+mj-lt"/>
              <a:buAutoNum type="alphaLcParenR" startAt="8"/>
            </a:pPr>
            <a:r>
              <a:rPr lang="en-US" sz="2400" u="sng" dirty="0">
                <a:latin typeface="Arial" panose="020B0604020202020204" pitchFamily="34" charset="0"/>
                <a:cs typeface="Arial" panose="020B0604020202020204" pitchFamily="34" charset="0"/>
              </a:rPr>
              <a:t>Example</a:t>
            </a:r>
            <a:r>
              <a:rPr lang="en-US" sz="2400" dirty="0">
                <a:latin typeface="Arial" panose="020B0604020202020204" pitchFamily="34" charset="0"/>
                <a:cs typeface="Arial" panose="020B0604020202020204" pitchFamily="34" charset="0"/>
              </a:rPr>
              <a:t>:  Joe is admitted to a NF February 1, 2022.  Joe is married and the CS private pays for two years.  As their savings dwindle, CS becomes concerned and applies for Medicaid on February 1, 2024.  What is the Snapshot date?</a:t>
            </a:r>
          </a:p>
          <a:p>
            <a:pPr marL="914400" lvl="2" indent="0">
              <a:lnSpc>
                <a:spcPct val="90000"/>
              </a:lnSpc>
              <a:spcAft>
                <a:spcPts val="3500"/>
              </a:spcAft>
              <a:buNone/>
            </a:pPr>
            <a:endParaRPr lang="en-US" sz="2000" dirty="0"/>
          </a:p>
        </p:txBody>
      </p:sp>
      <p:sp>
        <p:nvSpPr>
          <p:cNvPr id="26" name="Rectangle 25"/>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7" name="Rectangle 26"/>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3" name="Straight Arrow Connector 32"/>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1" name="Rectangle 40"/>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4" name="Rectangle 43"/>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5" name="Rectangle 44"/>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46" name="Rectangle 45"/>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49" name="Straight Arrow Connector 48"/>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55" name="Straight Arrow Connector 54"/>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8874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500"/>
                                        <p:tgtEl>
                                          <p:spTgt spid="24">
                                            <p:bg/>
                                          </p:spTgt>
                                        </p:tgtEl>
                                      </p:cBhvr>
                                    </p:animEffect>
                                  </p:childTnLst>
                                  <p:subTnLst>
                                    <p:animClr clrSpc="rgb" dir="cw">
                                      <p:cBhvr override="childStyle">
                                        <p:cTn dur="1" fill="hold" display="0" masterRel="nextClick" afterEffect="1"/>
                                        <p:tgtEl>
                                          <p:spTgt spid="24">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subTnLst>
                                    <p:animClr clrSpc="rgb" dir="cw">
                                      <p:cBhvr override="childStyle">
                                        <p:cTn dur="1" fill="hold" display="0" masterRel="nextClick" afterEffect="1"/>
                                        <p:tgtEl>
                                          <p:spTgt spid="24">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subTnLst>
                                    <p:animClr clrSpc="rgb" dir="cw">
                                      <p:cBhvr override="childStyle">
                                        <p:cTn dur="1" fill="hold" display="0" masterRel="nextClick" afterEffect="1"/>
                                        <p:tgtEl>
                                          <p:spTgt spid="24">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FFFD5-320C-2D18-B891-1290EC461BB0}"/>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A967161-BF60-8E12-0C85-D1354AEBD74E}"/>
              </a:ext>
            </a:extLst>
          </p:cNvPr>
          <p:cNvSpPr>
            <a:spLocks noGrp="1"/>
          </p:cNvSpPr>
          <p:nvPr>
            <p:ph type="sldNum" sz="quarter" idx="12"/>
          </p:nvPr>
        </p:nvSpPr>
        <p:spPr/>
        <p:txBody>
          <a:bodyPr/>
          <a:lstStyle/>
          <a:p>
            <a:pPr>
              <a:defRPr/>
            </a:pPr>
            <a:fld id="{88AA8DA2-99D1-4607-A62B-1B547612533B}" type="slidenum">
              <a:rPr lang="en-US" smtClean="0"/>
              <a:pPr>
                <a:defRPr/>
              </a:pPr>
              <a:t>77</a:t>
            </a:fld>
            <a:endParaRPr lang="en-US" dirty="0"/>
          </a:p>
        </p:txBody>
      </p:sp>
      <p:sp>
        <p:nvSpPr>
          <p:cNvPr id="4" name="Content Placeholder 3">
            <a:extLst>
              <a:ext uri="{FF2B5EF4-FFF2-40B4-BE49-F238E27FC236}">
                <a16:creationId xmlns:a16="http://schemas.microsoft.com/office/drawing/2014/main" id="{3C694ABC-D07F-0F4E-7769-2C151FFD90EE}"/>
              </a:ext>
            </a:extLst>
          </p:cNvPr>
          <p:cNvSpPr>
            <a:spLocks noGrp="1"/>
          </p:cNvSpPr>
          <p:nvPr>
            <p:ph idx="1"/>
          </p:nvPr>
        </p:nvSpPr>
        <p:spPr>
          <a:xfrm>
            <a:off x="711200" y="2819400"/>
            <a:ext cx="11074400" cy="3581400"/>
          </a:xfrm>
        </p:spPr>
        <p:txBody>
          <a:bodyPr/>
          <a:lstStyle/>
          <a:p>
            <a:pPr marL="0" indent="0" algn="ctr">
              <a:buNone/>
            </a:pPr>
            <a:r>
              <a:rPr lang="en-US" sz="4400" b="1" dirty="0"/>
              <a:t>POLL QUESTION #2</a:t>
            </a:r>
          </a:p>
        </p:txBody>
      </p:sp>
    </p:spTree>
    <p:extLst>
      <p:ext uri="{BB962C8B-B14F-4D97-AF65-F5344CB8AC3E}">
        <p14:creationId xmlns:p14="http://schemas.microsoft.com/office/powerpoint/2010/main" val="17756698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553840810"/>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Allocation and Spend-Down</a:t>
            </a:r>
          </a:p>
        </p:txBody>
      </p:sp>
      <p:sp>
        <p:nvSpPr>
          <p:cNvPr id="58" name="Rectangle 57"/>
          <p:cNvSpPr/>
          <p:nvPr/>
        </p:nvSpPr>
        <p:spPr>
          <a:xfrm>
            <a:off x="233955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lt1"/>
                </a:solidFill>
              </a:rPr>
              <a:t>1. </a:t>
            </a:r>
            <a:br>
              <a:rPr lang="en-US" sz="1600" b="1" dirty="0">
                <a:solidFill>
                  <a:schemeClr val="lt1"/>
                </a:solidFill>
              </a:rPr>
            </a:br>
            <a:r>
              <a:rPr lang="en-US" sz="1600" b="1" dirty="0">
                <a:solidFill>
                  <a:schemeClr val="lt1"/>
                </a:solidFill>
              </a:rPr>
              <a:t>Determine Snapshot Date; Begin Resource Assessment</a:t>
            </a:r>
          </a:p>
        </p:txBody>
      </p:sp>
      <p:sp>
        <p:nvSpPr>
          <p:cNvPr id="59" name="Rectangle 58"/>
          <p:cNvSpPr/>
          <p:nvPr/>
        </p:nvSpPr>
        <p:spPr>
          <a:xfrm>
            <a:off x="4444321" y="1932450"/>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2. </a:t>
            </a:r>
            <a:br>
              <a:rPr lang="en-US" sz="1600" b="1" dirty="0">
                <a:solidFill>
                  <a:schemeClr val="bg1"/>
                </a:solidFill>
              </a:rPr>
            </a:br>
            <a:r>
              <a:rPr lang="en-US" sz="1600" b="1" dirty="0">
                <a:solidFill>
                  <a:schemeClr val="bg1"/>
                </a:solidFill>
              </a:rPr>
              <a:t>List All Resources</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
        <p:nvSpPr>
          <p:cNvPr id="60" name="Rectangle 59"/>
          <p:cNvSpPr/>
          <p:nvPr/>
        </p:nvSpPr>
        <p:spPr>
          <a:xfrm>
            <a:off x="8612667"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4. </a:t>
            </a:r>
            <a:br>
              <a:rPr lang="en-US" sz="1600" b="1" dirty="0">
                <a:solidFill>
                  <a:schemeClr val="bg1"/>
                </a:solidFill>
              </a:rPr>
            </a:br>
            <a:r>
              <a:rPr lang="en-US" sz="1600" b="1" dirty="0">
                <a:solidFill>
                  <a:schemeClr val="bg1"/>
                </a:solidFill>
              </a:rPr>
              <a:t>Determine </a:t>
            </a:r>
            <a:br>
              <a:rPr lang="en-US" sz="1600" b="1" dirty="0">
                <a:solidFill>
                  <a:schemeClr val="bg1"/>
                </a:solidFill>
              </a:rPr>
            </a:br>
            <a:r>
              <a:rPr lang="en-US" sz="1600" b="1" dirty="0">
                <a:solidFill>
                  <a:schemeClr val="bg1"/>
                </a:solidFill>
              </a:rPr>
              <a:t>Non-Accessible Resources</a:t>
            </a:r>
            <a:br>
              <a:rPr lang="en-US" sz="1600" b="1" dirty="0">
                <a:solidFill>
                  <a:schemeClr val="bg1"/>
                </a:solidFill>
              </a:rPr>
            </a:br>
            <a:endParaRPr lang="en-US" sz="1600" b="1" dirty="0">
              <a:solidFill>
                <a:schemeClr val="bg1"/>
              </a:solidFill>
            </a:endParaRPr>
          </a:p>
        </p:txBody>
      </p:sp>
      <p:sp>
        <p:nvSpPr>
          <p:cNvPr id="61" name="Rectangle 60"/>
          <p:cNvSpPr/>
          <p:nvPr/>
        </p:nvSpPr>
        <p:spPr>
          <a:xfrm>
            <a:off x="6557324" y="1968118"/>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3. </a:t>
            </a:r>
            <a:br>
              <a:rPr lang="en-US" sz="1600" b="1" dirty="0">
                <a:solidFill>
                  <a:schemeClr val="bg1"/>
                </a:solidFill>
              </a:rPr>
            </a:br>
            <a:r>
              <a:rPr lang="en-US" sz="1600" b="1" dirty="0">
                <a:solidFill>
                  <a:schemeClr val="bg1"/>
                </a:solidFill>
              </a:rPr>
              <a:t>Determine Excluded Resources</a:t>
            </a:r>
            <a:br>
              <a:rPr lang="en-US" sz="1600" b="1" dirty="0">
                <a:solidFill>
                  <a:schemeClr val="bg1"/>
                </a:solidFill>
              </a:rPr>
            </a:br>
            <a:endParaRPr lang="en-US" sz="1600" b="1" dirty="0">
              <a:solidFill>
                <a:schemeClr val="bg1"/>
              </a:solidFill>
            </a:endParaRPr>
          </a:p>
        </p:txBody>
      </p:sp>
      <p:sp>
        <p:nvSpPr>
          <p:cNvPr id="62" name="Rectangle 61"/>
          <p:cNvSpPr/>
          <p:nvPr/>
        </p:nvSpPr>
        <p:spPr>
          <a:xfrm>
            <a:off x="2339556"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5.</a:t>
            </a:r>
            <a:br>
              <a:rPr lang="en-US" sz="1600" b="1" dirty="0">
                <a:solidFill>
                  <a:schemeClr val="bg1"/>
                </a:solidFill>
              </a:rPr>
            </a:br>
            <a:r>
              <a:rPr lang="en-US" sz="1600" b="1" dirty="0">
                <a:solidFill>
                  <a:schemeClr val="bg1"/>
                </a:solidFill>
              </a:rPr>
              <a:t>Finalize Resource Assessment</a:t>
            </a:r>
            <a:br>
              <a:rPr lang="en-US" sz="1600" b="1" dirty="0">
                <a:solidFill>
                  <a:schemeClr val="bg1"/>
                </a:solidFill>
              </a:rPr>
            </a:br>
            <a:endParaRPr lang="en-US" sz="1600" b="1" dirty="0">
              <a:solidFill>
                <a:schemeClr val="bg1"/>
              </a:solidFill>
            </a:endParaRPr>
          </a:p>
        </p:txBody>
      </p:sp>
      <p:sp>
        <p:nvSpPr>
          <p:cNvPr id="63" name="Rectangle 62"/>
          <p:cNvSpPr/>
          <p:nvPr/>
        </p:nvSpPr>
        <p:spPr>
          <a:xfrm>
            <a:off x="4444321"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6. </a:t>
            </a:r>
            <a:br>
              <a:rPr lang="en-US" sz="1600" b="1" dirty="0">
                <a:solidFill>
                  <a:schemeClr val="bg1"/>
                </a:solidFill>
              </a:rPr>
            </a:br>
            <a:r>
              <a:rPr lang="en-US" sz="1600" b="1" dirty="0">
                <a:solidFill>
                  <a:schemeClr val="bg1"/>
                </a:solidFill>
              </a:rPr>
              <a:t>Resource Allocation For Married Applicant</a:t>
            </a:r>
          </a:p>
        </p:txBody>
      </p:sp>
      <p:sp>
        <p:nvSpPr>
          <p:cNvPr id="64" name="Rectangle 63"/>
          <p:cNvSpPr/>
          <p:nvPr/>
        </p:nvSpPr>
        <p:spPr>
          <a:xfrm>
            <a:off x="6520253"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7. </a:t>
            </a:r>
            <a:br>
              <a:rPr lang="en-US" sz="1600" b="1" dirty="0">
                <a:solidFill>
                  <a:schemeClr val="bg1"/>
                </a:solidFill>
              </a:rPr>
            </a:br>
            <a:r>
              <a:rPr lang="en-US" sz="1600" b="1" dirty="0">
                <a:solidFill>
                  <a:schemeClr val="bg1"/>
                </a:solidFill>
              </a:rPr>
              <a:t>Spend-Down </a:t>
            </a:r>
            <a:br>
              <a:rPr lang="en-US" sz="1600" b="1" dirty="0">
                <a:solidFill>
                  <a:schemeClr val="bg1"/>
                </a:solidFill>
              </a:rPr>
            </a:br>
            <a:r>
              <a:rPr lang="en-US" sz="1600" b="1" dirty="0">
                <a:solidFill>
                  <a:schemeClr val="bg1"/>
                </a:solidFill>
              </a:rPr>
              <a:t>to $2,000</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fld id="{612C9336-A718-4A9C-A61A-5379812194CD}" type="slidenum">
              <a:rPr lang="en-US" smtClean="0"/>
              <a:t>78</a:t>
            </a:fld>
            <a:endParaRPr lang="en-US" dirty="0"/>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8. </a:t>
            </a:r>
            <a:br>
              <a:rPr lang="en-US" sz="1600" b="1" dirty="0">
                <a:solidFill>
                  <a:schemeClr val="bg1"/>
                </a:solidFill>
              </a:rPr>
            </a:br>
            <a:r>
              <a:rPr lang="en-US" sz="1600" b="1" dirty="0">
                <a:solidFill>
                  <a:schemeClr val="bg1"/>
                </a:solidFill>
              </a:rPr>
              <a:t>Medicaid Eligible</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Tree>
    <p:custDataLst>
      <p:tags r:id="rId1"/>
    </p:custDataLst>
    <p:extLst>
      <p:ext uri="{BB962C8B-B14F-4D97-AF65-F5344CB8AC3E}">
        <p14:creationId xmlns:p14="http://schemas.microsoft.com/office/powerpoint/2010/main" val="8121526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197189764"/>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41784" y="1952650"/>
            <a:ext cx="10612016"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3" name="Rectangle 2"/>
          <p:cNvSpPr/>
          <p:nvPr/>
        </p:nvSpPr>
        <p:spPr>
          <a:xfrm>
            <a:off x="9144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 </a:t>
            </a:r>
            <a:br>
              <a:rPr lang="en-US" sz="1400" b="1" dirty="0">
                <a:solidFill>
                  <a:schemeClr val="bg1"/>
                </a:solidFill>
              </a:rPr>
            </a:br>
            <a:r>
              <a:rPr lang="en-US" sz="1400" b="1" dirty="0">
                <a:solidFill>
                  <a:schemeClr val="bg1"/>
                </a:solidFill>
              </a:rPr>
              <a:t>List All Resources</a:t>
            </a:r>
            <a:br>
              <a:rPr lang="en-US" sz="1400" b="1" dirty="0">
                <a:solidFill>
                  <a:schemeClr val="bg1"/>
                </a:solidFill>
              </a:rPr>
            </a:br>
            <a:br>
              <a:rPr lang="en-US" sz="1400" b="1" dirty="0">
                <a:solidFill>
                  <a:schemeClr val="bg1"/>
                </a:solidFill>
              </a:rPr>
            </a:br>
            <a:endParaRPr lang="en-US" sz="1400" b="1" dirty="0">
              <a:solidFill>
                <a:schemeClr val="bg1"/>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79</a:t>
            </a:fld>
            <a:endParaRPr lang="en-US"/>
          </a:p>
        </p:txBody>
      </p:sp>
      <p:sp>
        <p:nvSpPr>
          <p:cNvPr id="24" name="Rectangle 3"/>
          <p:cNvSpPr txBox="1">
            <a:spLocks noChangeArrowheads="1"/>
          </p:cNvSpPr>
          <p:nvPr/>
        </p:nvSpPr>
        <p:spPr>
          <a:xfrm>
            <a:off x="762000" y="2560320"/>
            <a:ext cx="105918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2000"/>
              </a:spcAft>
            </a:pPr>
            <a:r>
              <a:rPr lang="en-US" sz="2800" kern="0" dirty="0">
                <a:solidFill>
                  <a:prstClr val="black"/>
                </a:solidFill>
                <a:latin typeface="Arial" panose="020B0604020202020204" pitchFamily="34" charset="0"/>
                <a:cs typeface="Arial" panose="020B0604020202020204" pitchFamily="34" charset="0"/>
              </a:rPr>
              <a:t>List All Resources</a:t>
            </a:r>
            <a:endParaRPr lang="en-US" sz="2800" dirty="0">
              <a:latin typeface="Arial" panose="020B0604020202020204" pitchFamily="34" charset="0"/>
              <a:cs typeface="Arial" panose="020B0604020202020204" pitchFamily="34" charset="0"/>
            </a:endParaRPr>
          </a:p>
          <a:p>
            <a:pPr lvl="1">
              <a:lnSpc>
                <a:spcPct val="90000"/>
              </a:lnSpc>
              <a:spcAft>
                <a:spcPts val="2000"/>
              </a:spcAft>
            </a:pPr>
            <a:r>
              <a:rPr lang="en-US" sz="2400" dirty="0">
                <a:latin typeface="Arial" panose="020B0604020202020204" pitchFamily="34" charset="0"/>
                <a:cs typeface="Arial" panose="020B0604020202020204" pitchFamily="34" charset="0"/>
              </a:rPr>
              <a:t>Resources are funds held within a financial institution, investments, personal property, and real property an individual and/or the individual's spouse has an ownership interest in, has the legal ability to access in order to convert to cash, and is not legally prohibited from using for support and maintenance.</a:t>
            </a:r>
          </a:p>
          <a:p>
            <a:pPr lvl="1">
              <a:lnSpc>
                <a:spcPct val="90000"/>
              </a:lnSpc>
              <a:spcAft>
                <a:spcPts val="2000"/>
              </a:spcAft>
            </a:pPr>
            <a:r>
              <a:rPr lang="en-US" sz="2400" dirty="0">
                <a:latin typeface="Arial" panose="020B0604020202020204" pitchFamily="34" charset="0"/>
                <a:cs typeface="Arial" panose="020B0604020202020204" pitchFamily="34" charset="0"/>
              </a:rPr>
              <a:t>Countable resources is everything that remains after all exclusions have been applied.</a:t>
            </a:r>
          </a:p>
          <a:p>
            <a:pPr lvl="2">
              <a:lnSpc>
                <a:spcPct val="90000"/>
              </a:lnSpc>
              <a:spcAft>
                <a:spcPts val="3500"/>
              </a:spcAft>
            </a:pPr>
            <a:endParaRPr lang="en-US" sz="2000" dirty="0"/>
          </a:p>
        </p:txBody>
      </p:sp>
      <p:sp>
        <p:nvSpPr>
          <p:cNvPr id="56" name="Rectangle 55"/>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7" name="Rectangle 56"/>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8" name="Rectangle 57"/>
          <p:cNvSpPr/>
          <p:nvPr/>
        </p:nvSpPr>
        <p:spPr>
          <a:xfrm>
            <a:off x="9608355"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59" name="Rectangle 58"/>
          <p:cNvSpPr/>
          <p:nvPr/>
        </p:nvSpPr>
        <p:spPr>
          <a:xfrm>
            <a:off x="10085863"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0" name="Rectangle 59"/>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1" name="Rectangle 60"/>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2" name="Rectangle 61"/>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63" name="Straight Arrow Connector 62"/>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860117" y="926900"/>
            <a:ext cx="216216"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67" name="Elbow Connector 66"/>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8666221"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69" name="Rectangle 6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0" name="Rectangle 69"/>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1" name="Rectangle 70"/>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2" name="Rectangle 71"/>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73" name="Straight Arrow Connector 72"/>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372579" y="1294668"/>
            <a:ext cx="236805" cy="0"/>
          </a:xfrm>
          <a:prstGeom prst="straightConnector1">
            <a:avLst/>
          </a:prstGeom>
          <a:ln w="19050">
            <a:solidFill>
              <a:srgbClr val="2A547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75"/>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666221" y="810546"/>
            <a:ext cx="232717" cy="232717"/>
          </a:xfrm>
          <a:prstGeom prst="rect">
            <a:avLst/>
          </a:prstGeom>
          <a:solidFill>
            <a:srgbClr val="395867"/>
          </a:solidFill>
          <a:ln>
            <a:solidFill>
              <a:srgbClr val="3958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8" name="Rectangle 77"/>
          <p:cNvSpPr/>
          <p:nvPr/>
        </p:nvSpPr>
        <p:spPr>
          <a:xfrm>
            <a:off x="9139862" y="810546"/>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79" name="Rectangle 78"/>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0" name="Rectangle 79"/>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81" name="Rectangle 80"/>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82" name="Straight Arrow Connector 81"/>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87" name="Straight Arrow Connector 86"/>
          <p:cNvCxnSpPr/>
          <p:nvPr/>
        </p:nvCxnSpPr>
        <p:spPr>
          <a:xfrm>
            <a:off x="9372579" y="926899"/>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51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bg/>
                                          </p:spTgt>
                                        </p:tgtEl>
                                        <p:attrNameLst>
                                          <p:attrName>style.visibility</p:attrName>
                                        </p:attrNameLst>
                                      </p:cBhvr>
                                      <p:to>
                                        <p:strVal val="visible"/>
                                      </p:to>
                                    </p:set>
                                    <p:animEffect transition="in" filter="fade">
                                      <p:cBhvr>
                                        <p:cTn id="7" dur="500"/>
                                        <p:tgtEl>
                                          <p:spTgt spid="24">
                                            <p:bg/>
                                          </p:spTgt>
                                        </p:tgtEl>
                                      </p:cBhvr>
                                    </p:animEffect>
                                  </p:childTnLst>
                                  <p:subTnLst>
                                    <p:animClr clrSpc="rgb" dir="cw">
                                      <p:cBhvr override="childStyle">
                                        <p:cTn dur="1" fill="hold" display="0" masterRel="nextClick" afterEffect="1"/>
                                        <p:tgtEl>
                                          <p:spTgt spid="24">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subTnLst>
                                    <p:animClr clrSpc="rgb" dir="cw">
                                      <p:cBhvr override="childStyle">
                                        <p:cTn dur="1" fill="hold" display="0" masterRel="nextClick" afterEffect="1"/>
                                        <p:tgtEl>
                                          <p:spTgt spid="24">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fade">
                                      <p:cBhvr>
                                        <p:cTn id="17" dur="500"/>
                                        <p:tgtEl>
                                          <p:spTgt spid="24">
                                            <p:txEl>
                                              <p:pRg st="1" end="1"/>
                                            </p:txEl>
                                          </p:spTgt>
                                        </p:tgtEl>
                                      </p:cBhvr>
                                    </p:animEffect>
                                  </p:childTnLst>
                                  <p:subTnLst>
                                    <p:animClr clrSpc="rgb" dir="cw">
                                      <p:cBhvr override="childStyle">
                                        <p:cTn dur="1" fill="hold" display="0" masterRel="nextClick" afterEffect="1"/>
                                        <p:tgtEl>
                                          <p:spTgt spid="24">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fade">
                                      <p:cBhvr>
                                        <p:cTn id="22" dur="500"/>
                                        <p:tgtEl>
                                          <p:spTgt spid="24">
                                            <p:txEl>
                                              <p:pRg st="2" end="2"/>
                                            </p:txEl>
                                          </p:spTgt>
                                        </p:tgtEl>
                                      </p:cBhvr>
                                    </p:animEffect>
                                  </p:childTnLst>
                                  <p:subTnLst>
                                    <p:animClr clrSpc="rgb" dir="cw">
                                      <p:cBhvr override="childStyle">
                                        <p:cTn dur="1" fill="hold" display="0" masterRel="nextClick" afterEffect="1"/>
                                        <p:tgtEl>
                                          <p:spTgt spid="24">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88AA8DA2-99D1-4607-A62B-1B547612533B}" type="slidenum">
              <a:rPr lang="en-US" smtClean="0"/>
              <a:pPr>
                <a:defRPr/>
              </a:pPr>
              <a:t>8</a:t>
            </a:fld>
            <a:endParaRPr lang="en-US" dirty="0"/>
          </a:p>
        </p:txBody>
      </p:sp>
      <p:pic>
        <p:nvPicPr>
          <p:cNvPr id="6" name="Content Placeholder 5">
            <a:extLst>
              <a:ext uri="{FF2B5EF4-FFF2-40B4-BE49-F238E27FC236}">
                <a16:creationId xmlns:a16="http://schemas.microsoft.com/office/drawing/2014/main" id="{9C0A960A-3FFE-4369-8799-F634FE2D7466}"/>
              </a:ext>
            </a:extLst>
          </p:cNvPr>
          <p:cNvPicPr>
            <a:picLocks noGrp="1" noChangeAspect="1"/>
          </p:cNvPicPr>
          <p:nvPr>
            <p:ph idx="1"/>
          </p:nvPr>
        </p:nvPicPr>
        <p:blipFill>
          <a:blip r:embed="rId3"/>
          <a:stretch>
            <a:fillRect/>
          </a:stretch>
        </p:blipFill>
        <p:spPr>
          <a:xfrm>
            <a:off x="1524000" y="483529"/>
            <a:ext cx="9144000" cy="6295100"/>
          </a:xfrm>
          <a:prstGeom prst="rect">
            <a:avLst/>
          </a:prstGeom>
        </p:spPr>
      </p:pic>
    </p:spTree>
    <p:extLst>
      <p:ext uri="{BB962C8B-B14F-4D97-AF65-F5344CB8AC3E}">
        <p14:creationId xmlns:p14="http://schemas.microsoft.com/office/powerpoint/2010/main" val="2139336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237262809"/>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914400" y="1952650"/>
            <a:ext cx="105156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80</a:t>
            </a:fld>
            <a:endParaRPr lang="en-US"/>
          </a:p>
        </p:txBody>
      </p:sp>
      <p:sp>
        <p:nvSpPr>
          <p:cNvPr id="26" name="Rectangle 25"/>
          <p:cNvSpPr/>
          <p:nvPr/>
        </p:nvSpPr>
        <p:spPr>
          <a:xfrm>
            <a:off x="1172825"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 </a:t>
            </a:r>
            <a:br>
              <a:rPr lang="en-US" sz="1400" b="1" dirty="0">
                <a:solidFill>
                  <a:schemeClr val="bg1"/>
                </a:solidFill>
              </a:rPr>
            </a:br>
            <a:r>
              <a:rPr lang="en-US" sz="1400" b="1" dirty="0">
                <a:solidFill>
                  <a:schemeClr val="bg1"/>
                </a:solidFill>
              </a:rPr>
              <a:t>List All Resources</a:t>
            </a:r>
          </a:p>
        </p:txBody>
      </p:sp>
      <p:sp>
        <p:nvSpPr>
          <p:cNvPr id="27" name="Rectangle 3"/>
          <p:cNvSpPr txBox="1">
            <a:spLocks noChangeArrowheads="1"/>
          </p:cNvSpPr>
          <p:nvPr/>
        </p:nvSpPr>
        <p:spPr>
          <a:xfrm>
            <a:off x="914400" y="2560320"/>
            <a:ext cx="10515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dirty="0"/>
              <a:t>Retirement Funds as Resources – </a:t>
            </a:r>
            <a:br>
              <a:rPr lang="en-US" dirty="0"/>
            </a:br>
            <a:r>
              <a:rPr lang="en-US" dirty="0"/>
              <a:t>OAC 5160:1-3-03.10(D)(2)</a:t>
            </a:r>
          </a:p>
          <a:p>
            <a:pPr>
              <a:spcAft>
                <a:spcPts val="1000"/>
              </a:spcAft>
            </a:pPr>
            <a:r>
              <a:rPr lang="en-US" sz="2800" dirty="0"/>
              <a:t>If the Retirement fund is determined not to be income, then it is considered a resource.  It is a countable resource if the IS or CS has an ownership interest in the fund and the legal ability to access in order to convert it to cash.</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8581541" y="1190440"/>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9174422"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262192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567369091"/>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48391" y="1952650"/>
            <a:ext cx="1068161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81</a:t>
            </a:fld>
            <a:endParaRPr lang="en-US"/>
          </a:p>
        </p:txBody>
      </p:sp>
      <p:sp>
        <p:nvSpPr>
          <p:cNvPr id="26" name="Rectangle 25"/>
          <p:cNvSpPr/>
          <p:nvPr/>
        </p:nvSpPr>
        <p:spPr>
          <a:xfrm>
            <a:off x="978299" y="650396"/>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2. </a:t>
            </a:r>
            <a:br>
              <a:rPr lang="en-US" sz="1400" b="1" dirty="0">
                <a:solidFill>
                  <a:schemeClr val="bg1"/>
                </a:solidFill>
              </a:rPr>
            </a:br>
            <a:r>
              <a:rPr lang="en-US" sz="1400" b="1" dirty="0">
                <a:solidFill>
                  <a:schemeClr val="bg1"/>
                </a:solidFill>
              </a:rPr>
              <a:t>List All Resources</a:t>
            </a:r>
          </a:p>
          <a:p>
            <a:pPr algn="ct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762000" y="2560320"/>
            <a:ext cx="106680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000"/>
              </a:spcAft>
              <a:buNone/>
            </a:pPr>
            <a:r>
              <a:rPr lang="en-US" sz="2800" dirty="0"/>
              <a:t>Retirement funds include:</a:t>
            </a:r>
          </a:p>
          <a:p>
            <a:pPr lvl="1">
              <a:spcBef>
                <a:spcPts val="0"/>
              </a:spcBef>
              <a:spcAft>
                <a:spcPts val="1000"/>
              </a:spcAft>
              <a:buFont typeface="+mj-lt"/>
              <a:buAutoNum type="arabicParenR"/>
            </a:pPr>
            <a:r>
              <a:rPr lang="en-US" sz="2400" dirty="0">
                <a:latin typeface="Arial" panose="020B0604020202020204" pitchFamily="34" charset="0"/>
                <a:cs typeface="Arial" panose="020B0604020202020204" pitchFamily="34" charset="0"/>
              </a:rPr>
              <a:t>public and private pension, disability, or retirement plans; </a:t>
            </a:r>
          </a:p>
          <a:p>
            <a:pPr lvl="1">
              <a:spcBef>
                <a:spcPts val="0"/>
              </a:spcBef>
              <a:spcAft>
                <a:spcPts val="1000"/>
              </a:spcAft>
              <a:buFont typeface="+mj-lt"/>
              <a:buAutoNum type="arabicParenR"/>
            </a:pPr>
            <a:r>
              <a:rPr lang="en-US" sz="2400" dirty="0">
                <a:latin typeface="Arial" panose="020B0604020202020204" pitchFamily="34" charset="0"/>
                <a:cs typeface="Arial" panose="020B0604020202020204" pitchFamily="34" charset="0"/>
              </a:rPr>
              <a:t>defined benefit employer pension plans, </a:t>
            </a:r>
          </a:p>
          <a:p>
            <a:pPr lvl="1">
              <a:spcBef>
                <a:spcPts val="0"/>
              </a:spcBef>
              <a:spcAft>
                <a:spcPts val="1000"/>
              </a:spcAft>
              <a:buFont typeface="+mj-lt"/>
              <a:buAutoNum type="arabicParenR"/>
            </a:pPr>
            <a:r>
              <a:rPr lang="en-US" sz="2400" dirty="0">
                <a:latin typeface="Arial" panose="020B0604020202020204" pitchFamily="34" charset="0"/>
                <a:cs typeface="Arial" panose="020B0604020202020204" pitchFamily="34" charset="0"/>
              </a:rPr>
              <a:t>profit sharing pension plans, 403(b) pension plans, money purchase pension plans, employee stock ownership plans,</a:t>
            </a:r>
          </a:p>
          <a:p>
            <a:pPr lvl="1">
              <a:spcBef>
                <a:spcPts val="0"/>
              </a:spcBef>
              <a:spcAft>
                <a:spcPts val="1000"/>
              </a:spcAft>
              <a:buFont typeface="+mj-lt"/>
              <a:buAutoNum type="arabicParenR"/>
            </a:pPr>
            <a:r>
              <a:rPr lang="en-US" sz="2400" dirty="0">
                <a:latin typeface="Arial" panose="020B0604020202020204" pitchFamily="34" charset="0"/>
                <a:cs typeface="Arial" panose="020B0604020202020204" pitchFamily="34" charset="0"/>
              </a:rPr>
              <a:t>individual retirement accounts (IRA); KEOGH pension plans, Roth IRAs, simplified employee pension plans (SEP-IRA), and 401k pension plans;</a:t>
            </a:r>
          </a:p>
          <a:p>
            <a:pPr lvl="1">
              <a:spcBef>
                <a:spcPts val="0"/>
              </a:spcBef>
              <a:spcAft>
                <a:spcPts val="1000"/>
              </a:spcAft>
              <a:buFont typeface="+mj-lt"/>
              <a:buAutoNum type="arabicParenR"/>
            </a:pPr>
            <a:r>
              <a:rPr lang="en-US" sz="2400" dirty="0">
                <a:latin typeface="Arial" panose="020B0604020202020204" pitchFamily="34" charset="0"/>
                <a:cs typeface="Arial" panose="020B0604020202020204" pitchFamily="34" charset="0"/>
              </a:rPr>
              <a:t>or any other retirement plans.</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8675746" y="1174118"/>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rgbClr val="2A54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9149387"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908458"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70927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091236066"/>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2" name="Title 1"/>
          <p:cNvSpPr>
            <a:spLocks noGrp="1"/>
          </p:cNvSpPr>
          <p:nvPr>
            <p:ph type="title"/>
          </p:nvPr>
        </p:nvSpPr>
        <p:spPr>
          <a:xfrm>
            <a:off x="1676400" y="533400"/>
            <a:ext cx="8839200" cy="1219200"/>
          </a:xfrm>
        </p:spPr>
        <p:txBody>
          <a:bodyPr/>
          <a:lstStyle/>
          <a:p>
            <a:r>
              <a:rPr lang="en-US" dirty="0"/>
              <a:t>Resource Assessment, Allocation and Spend-Down</a:t>
            </a:r>
          </a:p>
        </p:txBody>
      </p:sp>
      <p:sp>
        <p:nvSpPr>
          <p:cNvPr id="58" name="Rectangle 57"/>
          <p:cNvSpPr/>
          <p:nvPr/>
        </p:nvSpPr>
        <p:spPr>
          <a:xfrm>
            <a:off x="2339556"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lt1"/>
                </a:solidFill>
              </a:rPr>
              <a:t>1. </a:t>
            </a:r>
            <a:br>
              <a:rPr lang="en-US" sz="1600" b="1" dirty="0">
                <a:solidFill>
                  <a:schemeClr val="lt1"/>
                </a:solidFill>
              </a:rPr>
            </a:br>
            <a:r>
              <a:rPr lang="en-US" sz="1600" b="1" dirty="0">
                <a:solidFill>
                  <a:schemeClr val="lt1"/>
                </a:solidFill>
              </a:rPr>
              <a:t>Determine Snapshot Date; Begin Resource Assessment</a:t>
            </a:r>
          </a:p>
        </p:txBody>
      </p:sp>
      <p:sp>
        <p:nvSpPr>
          <p:cNvPr id="59" name="Rectangle 58"/>
          <p:cNvSpPr/>
          <p:nvPr/>
        </p:nvSpPr>
        <p:spPr>
          <a:xfrm>
            <a:off x="4444321"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2. </a:t>
            </a:r>
            <a:br>
              <a:rPr lang="en-US" sz="1600" b="1" dirty="0">
                <a:solidFill>
                  <a:schemeClr val="bg1"/>
                </a:solidFill>
              </a:rPr>
            </a:br>
            <a:r>
              <a:rPr lang="en-US" sz="1600" b="1" dirty="0">
                <a:solidFill>
                  <a:schemeClr val="bg1"/>
                </a:solidFill>
              </a:rPr>
              <a:t>List All Resources</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
        <p:nvSpPr>
          <p:cNvPr id="60" name="Rectangle 59"/>
          <p:cNvSpPr/>
          <p:nvPr/>
        </p:nvSpPr>
        <p:spPr>
          <a:xfrm>
            <a:off x="6557324" y="1932450"/>
            <a:ext cx="1554480" cy="1554480"/>
          </a:xfrm>
          <a:prstGeom prst="rect">
            <a:avLst/>
          </a:prstGeom>
          <a:solidFill>
            <a:srgbClr val="C00000"/>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3. </a:t>
            </a:r>
            <a:br>
              <a:rPr lang="en-US" sz="1600" b="1" dirty="0">
                <a:solidFill>
                  <a:schemeClr val="bg1"/>
                </a:solidFill>
              </a:rPr>
            </a:br>
            <a:r>
              <a:rPr lang="en-US" sz="1600" b="1" dirty="0">
                <a:solidFill>
                  <a:schemeClr val="bg1"/>
                </a:solidFill>
              </a:rPr>
              <a:t>Determine Excluded Resources</a:t>
            </a:r>
            <a:br>
              <a:rPr lang="en-US" sz="1600" b="1" dirty="0">
                <a:solidFill>
                  <a:schemeClr val="bg1"/>
                </a:solidFill>
              </a:rPr>
            </a:br>
            <a:endParaRPr lang="en-US" sz="1600" b="1" dirty="0">
              <a:solidFill>
                <a:schemeClr val="bg1"/>
              </a:solidFill>
            </a:endParaRPr>
          </a:p>
        </p:txBody>
      </p:sp>
      <p:sp>
        <p:nvSpPr>
          <p:cNvPr id="61" name="Rectangle 60"/>
          <p:cNvSpPr/>
          <p:nvPr/>
        </p:nvSpPr>
        <p:spPr>
          <a:xfrm>
            <a:off x="8649738" y="1932450"/>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4. </a:t>
            </a:r>
            <a:br>
              <a:rPr lang="en-US" sz="1600" b="1" dirty="0">
                <a:solidFill>
                  <a:schemeClr val="bg1"/>
                </a:solidFill>
              </a:rPr>
            </a:br>
            <a:r>
              <a:rPr lang="en-US" sz="1600" b="1" dirty="0">
                <a:solidFill>
                  <a:schemeClr val="bg1"/>
                </a:solidFill>
              </a:rPr>
              <a:t>Determine </a:t>
            </a:r>
            <a:br>
              <a:rPr lang="en-US" sz="1600" b="1" dirty="0">
                <a:solidFill>
                  <a:schemeClr val="bg1"/>
                </a:solidFill>
              </a:rPr>
            </a:br>
            <a:r>
              <a:rPr lang="en-US" sz="1600" b="1" dirty="0">
                <a:solidFill>
                  <a:schemeClr val="bg1"/>
                </a:solidFill>
              </a:rPr>
              <a:t>Non-Accessible Resources</a:t>
            </a:r>
            <a:br>
              <a:rPr lang="en-US" sz="1600" b="1" dirty="0">
                <a:solidFill>
                  <a:schemeClr val="bg1"/>
                </a:solidFill>
              </a:rPr>
            </a:br>
            <a:endParaRPr lang="en-US" sz="1600" b="1" dirty="0">
              <a:solidFill>
                <a:schemeClr val="bg1"/>
              </a:solidFill>
            </a:endParaRPr>
          </a:p>
        </p:txBody>
      </p:sp>
      <p:sp>
        <p:nvSpPr>
          <p:cNvPr id="62" name="Rectangle 61"/>
          <p:cNvSpPr/>
          <p:nvPr/>
        </p:nvSpPr>
        <p:spPr>
          <a:xfrm>
            <a:off x="2339556"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5.</a:t>
            </a:r>
            <a:br>
              <a:rPr lang="en-US" sz="1600" b="1" dirty="0">
                <a:solidFill>
                  <a:schemeClr val="bg1"/>
                </a:solidFill>
              </a:rPr>
            </a:br>
            <a:r>
              <a:rPr lang="en-US" sz="1600" b="1" dirty="0">
                <a:solidFill>
                  <a:schemeClr val="bg1"/>
                </a:solidFill>
              </a:rPr>
              <a:t>Finalize Resource Assessment</a:t>
            </a:r>
            <a:br>
              <a:rPr lang="en-US" sz="1600" b="1" dirty="0">
                <a:solidFill>
                  <a:schemeClr val="bg1"/>
                </a:solidFill>
              </a:rPr>
            </a:br>
            <a:endParaRPr lang="en-US" sz="1600" b="1" dirty="0">
              <a:solidFill>
                <a:schemeClr val="bg1"/>
              </a:solidFill>
            </a:endParaRPr>
          </a:p>
        </p:txBody>
      </p:sp>
      <p:sp>
        <p:nvSpPr>
          <p:cNvPr id="63" name="Rectangle 62"/>
          <p:cNvSpPr/>
          <p:nvPr/>
        </p:nvSpPr>
        <p:spPr>
          <a:xfrm>
            <a:off x="4444321"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6. </a:t>
            </a:r>
            <a:br>
              <a:rPr lang="en-US" sz="1600" b="1" dirty="0">
                <a:solidFill>
                  <a:schemeClr val="bg1"/>
                </a:solidFill>
              </a:rPr>
            </a:br>
            <a:r>
              <a:rPr lang="en-US" sz="1600" b="1" dirty="0">
                <a:solidFill>
                  <a:schemeClr val="bg1"/>
                </a:solidFill>
              </a:rPr>
              <a:t>Resource Allocation For Married Applicant</a:t>
            </a:r>
          </a:p>
        </p:txBody>
      </p:sp>
      <p:sp>
        <p:nvSpPr>
          <p:cNvPr id="64" name="Rectangle 63"/>
          <p:cNvSpPr/>
          <p:nvPr/>
        </p:nvSpPr>
        <p:spPr>
          <a:xfrm>
            <a:off x="6520253" y="4709833"/>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7. </a:t>
            </a:r>
            <a:br>
              <a:rPr lang="en-US" sz="1600" b="1" dirty="0">
                <a:solidFill>
                  <a:schemeClr val="bg1"/>
                </a:solidFill>
              </a:rPr>
            </a:br>
            <a:r>
              <a:rPr lang="en-US" sz="1600" b="1" dirty="0">
                <a:solidFill>
                  <a:schemeClr val="bg1"/>
                </a:solidFill>
              </a:rPr>
              <a:t>Spend-Down </a:t>
            </a:r>
            <a:br>
              <a:rPr lang="en-US" sz="1600" b="1" dirty="0">
                <a:solidFill>
                  <a:schemeClr val="bg1"/>
                </a:solidFill>
              </a:rPr>
            </a:br>
            <a:r>
              <a:rPr lang="en-US" sz="1600" b="1" dirty="0">
                <a:solidFill>
                  <a:schemeClr val="bg1"/>
                </a:solidFill>
              </a:rPr>
              <a:t>to $2,000</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cxnSp>
        <p:nvCxnSpPr>
          <p:cNvPr id="65" name="Straight Arrow Connector 64"/>
          <p:cNvCxnSpPr/>
          <p:nvPr/>
        </p:nvCxnSpPr>
        <p:spPr>
          <a:xfrm>
            <a:off x="3894041" y="2709690"/>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5998806" y="2709690"/>
            <a:ext cx="558523"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8111804" y="2709690"/>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94041" y="5487073"/>
            <a:ext cx="55028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5998801" y="5487073"/>
            <a:ext cx="521452"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Elbow Connector 69"/>
          <p:cNvCxnSpPr/>
          <p:nvPr/>
        </p:nvCxnSpPr>
        <p:spPr>
          <a:xfrm flipH="1">
            <a:off x="2339556" y="2709695"/>
            <a:ext cx="7864662" cy="2777383"/>
          </a:xfrm>
          <a:prstGeom prst="bentConnector5">
            <a:avLst>
              <a:gd name="adj1" fmla="val -2907"/>
              <a:gd name="adj2" fmla="val 50000"/>
              <a:gd name="adj3" fmla="val 102907"/>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4"/>
          </p:nvPr>
        </p:nvSpPr>
        <p:spPr/>
        <p:txBody>
          <a:bodyPr/>
          <a:lstStyle/>
          <a:p>
            <a:fld id="{612C9336-A718-4A9C-A61A-5379812194CD}" type="slidenum">
              <a:rPr lang="en-US" smtClean="0"/>
              <a:t>82</a:t>
            </a:fld>
            <a:endParaRPr lang="en-US" dirty="0"/>
          </a:p>
        </p:txBody>
      </p:sp>
      <p:cxnSp>
        <p:nvCxnSpPr>
          <p:cNvPr id="18" name="Straight Arrow Connector 17"/>
          <p:cNvCxnSpPr/>
          <p:nvPr/>
        </p:nvCxnSpPr>
        <p:spPr>
          <a:xfrm>
            <a:off x="8074733" y="5471699"/>
            <a:ext cx="537934"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8631632" y="4694459"/>
            <a:ext cx="1554480" cy="1554480"/>
          </a:xfrm>
          <a:prstGeom prst="rect">
            <a:avLst/>
          </a:prstGeom>
          <a:solidFill>
            <a:srgbClr val="2A547F"/>
          </a:solidFill>
          <a:ln>
            <a:noFill/>
          </a:ln>
        </p:spPr>
        <p:txBody>
          <a:bodyPr vert="horz" wrap="square" lIns="91440" tIns="45720" rIns="91440" bIns="45720" numCol="1" anchor="ctr" anchorCtr="0" compatLnSpc="1">
            <a:prstTxWarp prst="textNoShape">
              <a:avLst/>
            </a:prstTxWarp>
          </a:bodyPr>
          <a:lstStyle/>
          <a:p>
            <a:pPr algn="ctr"/>
            <a:r>
              <a:rPr lang="en-US" sz="1600" b="1" dirty="0">
                <a:solidFill>
                  <a:schemeClr val="bg1"/>
                </a:solidFill>
              </a:rPr>
              <a:t>8. </a:t>
            </a:r>
            <a:br>
              <a:rPr lang="en-US" sz="1600" b="1" dirty="0">
                <a:solidFill>
                  <a:schemeClr val="bg1"/>
                </a:solidFill>
              </a:rPr>
            </a:br>
            <a:r>
              <a:rPr lang="en-US" sz="1600" b="1" dirty="0">
                <a:solidFill>
                  <a:schemeClr val="bg1"/>
                </a:solidFill>
              </a:rPr>
              <a:t>Medicaid Resource</a:t>
            </a:r>
          </a:p>
          <a:p>
            <a:pPr algn="ctr"/>
            <a:r>
              <a:rPr lang="en-US" sz="1600" b="1" dirty="0">
                <a:solidFill>
                  <a:schemeClr val="bg1"/>
                </a:solidFill>
              </a:rPr>
              <a:t>Eligible</a:t>
            </a:r>
            <a:br>
              <a:rPr lang="en-US" sz="1600" b="1" dirty="0">
                <a:solidFill>
                  <a:schemeClr val="bg1"/>
                </a:solidFill>
              </a:rPr>
            </a:br>
            <a:br>
              <a:rPr lang="en-US" sz="1600" b="1" dirty="0">
                <a:solidFill>
                  <a:schemeClr val="bg1"/>
                </a:solidFill>
              </a:rPr>
            </a:br>
            <a:endParaRPr lang="en-US" sz="1600" b="1" dirty="0">
              <a:solidFill>
                <a:schemeClr val="bg1"/>
              </a:solidFill>
            </a:endParaRPr>
          </a:p>
        </p:txBody>
      </p:sp>
    </p:spTree>
    <p:custDataLst>
      <p:tags r:id="rId1"/>
    </p:custDataLst>
    <p:extLst>
      <p:ext uri="{BB962C8B-B14F-4D97-AF65-F5344CB8AC3E}">
        <p14:creationId xmlns:p14="http://schemas.microsoft.com/office/powerpoint/2010/main" val="758582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589139209"/>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54224" y="1939979"/>
            <a:ext cx="10599576"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12" name="Rectangle 11"/>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3" name="Rectangle 12"/>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4" name="Rectangle 13"/>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5" name="Rectangle 14"/>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6" name="Rectangle 15"/>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7" name="Rectangle 16"/>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18" name="Rectangle 17"/>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19" name="Straight Arrow Connector 18"/>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25" name="Slide Number Placeholder 24"/>
          <p:cNvSpPr>
            <a:spLocks noGrp="1"/>
          </p:cNvSpPr>
          <p:nvPr>
            <p:ph type="sldNum" sz="quarter" idx="4"/>
          </p:nvPr>
        </p:nvSpPr>
        <p:spPr/>
        <p:txBody>
          <a:bodyPr/>
          <a:lstStyle/>
          <a:p>
            <a:fld id="{612C9336-A718-4A9C-A61A-5379812194CD}" type="slidenum">
              <a:rPr lang="en-US" smtClean="0"/>
              <a:t>83</a:t>
            </a:fld>
            <a:endParaRPr lang="en-US"/>
          </a:p>
        </p:txBody>
      </p:sp>
      <p:sp>
        <p:nvSpPr>
          <p:cNvPr id="26" name="Rectangle 25"/>
          <p:cNvSpPr/>
          <p:nvPr/>
        </p:nvSpPr>
        <p:spPr>
          <a:xfrm>
            <a:off x="978299" y="659819"/>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762000" y="2547649"/>
            <a:ext cx="10591800" cy="4169456"/>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Aft>
                <a:spcPts val="1000"/>
              </a:spcAft>
              <a:buNone/>
            </a:pPr>
            <a:r>
              <a:rPr lang="en-US" sz="2800" kern="0" dirty="0">
                <a:solidFill>
                  <a:prstClr val="black"/>
                </a:solidFill>
                <a:latin typeface="Arial" panose="020B0604020202020204" pitchFamily="34" charset="0"/>
                <a:cs typeface="Arial" panose="020B0604020202020204" pitchFamily="34" charset="0"/>
              </a:rPr>
              <a:t>Excluded Resources – OAC </a:t>
            </a:r>
            <a:r>
              <a:rPr lang="en-US" sz="2800" dirty="0">
                <a:latin typeface="Arial" panose="020B0604020202020204" pitchFamily="34" charset="0"/>
                <a:cs typeface="Arial" panose="020B0604020202020204" pitchFamily="34" charset="0"/>
              </a:rPr>
              <a:t>5160:1-3-05.14(B):</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Resource exclusions for the resource assessment are:</a:t>
            </a:r>
          </a:p>
          <a:p>
            <a:pPr>
              <a:lnSpc>
                <a:spcPct val="90000"/>
              </a:lnSpc>
              <a:spcAft>
                <a:spcPts val="1000"/>
              </a:spcAft>
            </a:pPr>
            <a:r>
              <a:rPr lang="en-US" sz="2800" dirty="0">
                <a:latin typeface="Arial" panose="020B0604020202020204" pitchFamily="34" charset="0"/>
                <a:cs typeface="Arial" panose="020B0604020202020204" pitchFamily="34" charset="0"/>
              </a:rPr>
              <a:t>One automobile </a:t>
            </a:r>
          </a:p>
          <a:p>
            <a:pPr lvl="1">
              <a:lnSpc>
                <a:spcPct val="90000"/>
              </a:lnSpc>
              <a:spcAft>
                <a:spcPts val="1000"/>
              </a:spcAft>
            </a:pPr>
            <a:r>
              <a:rPr lang="en-US" sz="2400" dirty="0">
                <a:latin typeface="Arial" panose="020B0604020202020204" pitchFamily="34" charset="0"/>
                <a:cs typeface="Arial" panose="020B0604020202020204" pitchFamily="34" charset="0"/>
              </a:rPr>
              <a:t>Regardless of value so long as used by the IS or a member of the household for transportation</a:t>
            </a:r>
          </a:p>
          <a:p>
            <a:pPr lvl="1">
              <a:lnSpc>
                <a:spcPct val="90000"/>
              </a:lnSpc>
              <a:spcAft>
                <a:spcPts val="1000"/>
              </a:spcAft>
            </a:pPr>
            <a:r>
              <a:rPr lang="en-US" sz="2400" dirty="0">
                <a:latin typeface="Arial" panose="020B0604020202020204" pitchFamily="34" charset="0"/>
                <a:cs typeface="Arial" panose="020B0604020202020204" pitchFamily="34" charset="0"/>
              </a:rPr>
              <a:t>If there is a CS, regardless of value or use.</a:t>
            </a:r>
          </a:p>
          <a:p>
            <a:pPr lvl="1">
              <a:lnSpc>
                <a:spcPct val="90000"/>
              </a:lnSpc>
              <a:spcAft>
                <a:spcPts val="1000"/>
              </a:spcAft>
            </a:pPr>
            <a:r>
              <a:rPr lang="en-US" sz="2400" dirty="0">
                <a:latin typeface="Arial" panose="020B0604020202020204" pitchFamily="34" charset="0"/>
                <a:cs typeface="Arial" panose="020B0604020202020204" pitchFamily="34" charset="0"/>
              </a:rPr>
              <a:t>See OAC 5160:1-3-05.11 </a:t>
            </a:r>
          </a:p>
          <a:p>
            <a:pPr>
              <a:lnSpc>
                <a:spcPct val="90000"/>
              </a:lnSpc>
              <a:spcAft>
                <a:spcPts val="1000"/>
              </a:spcAft>
            </a:pPr>
            <a:r>
              <a:rPr lang="en-US" sz="2800" dirty="0">
                <a:latin typeface="Arial" panose="020B0604020202020204" pitchFamily="34" charset="0"/>
                <a:cs typeface="Arial" panose="020B0604020202020204" pitchFamily="34" charset="0"/>
              </a:rPr>
              <a:t>Household goods and personal effects</a:t>
            </a:r>
            <a:endParaRPr lang="en-US" sz="2000" dirty="0"/>
          </a:p>
        </p:txBody>
      </p:sp>
      <p:cxnSp>
        <p:nvCxnSpPr>
          <p:cNvPr id="28" name="Straight Arrow Connector 27"/>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130860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79433831"/>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62000" y="1952650"/>
            <a:ext cx="105918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84</a:t>
            </a:fld>
            <a:endParaRPr lang="en-US"/>
          </a:p>
        </p:txBody>
      </p:sp>
      <p:sp>
        <p:nvSpPr>
          <p:cNvPr id="26" name="Rectangle 25"/>
          <p:cNvSpPr/>
          <p:nvPr/>
        </p:nvSpPr>
        <p:spPr>
          <a:xfrm>
            <a:off x="10668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762000" y="2560320"/>
            <a:ext cx="10591800" cy="3764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3"/>
            </a:pPr>
            <a:r>
              <a:rPr lang="en-US" sz="2800" dirty="0"/>
              <a:t>Burial Space Exclusion</a:t>
            </a:r>
            <a:r>
              <a:rPr lang="en-US" sz="2800" kern="0" dirty="0">
                <a:solidFill>
                  <a:prstClr val="black"/>
                </a:solidFill>
              </a:rPr>
              <a:t>– OAC </a:t>
            </a:r>
            <a:r>
              <a:rPr lang="en-US" sz="2800" dirty="0"/>
              <a:t>5160:1-3-05.7:</a:t>
            </a:r>
            <a:endParaRPr lang="en-US" sz="2400" dirty="0"/>
          </a:p>
          <a:p>
            <a:pPr lvl="1">
              <a:lnSpc>
                <a:spcPct val="90000"/>
              </a:lnSpc>
              <a:spcAft>
                <a:spcPts val="1000"/>
              </a:spcAft>
            </a:pPr>
            <a:r>
              <a:rPr lang="en-US" sz="2400" dirty="0">
                <a:latin typeface="Arial" panose="020B0604020202020204" pitchFamily="34" charset="0"/>
                <a:cs typeface="Arial" panose="020B0604020202020204" pitchFamily="34" charset="0"/>
              </a:rPr>
              <a:t>The value of any burial space for the individual, spouse, or any other member of the immediate family is excluded.</a:t>
            </a:r>
          </a:p>
          <a:p>
            <a:pPr lvl="1">
              <a:lnSpc>
                <a:spcPct val="90000"/>
              </a:lnSpc>
              <a:spcAft>
                <a:spcPts val="1000"/>
              </a:spcAft>
            </a:pPr>
            <a:r>
              <a:rPr lang="en-US" sz="2400" dirty="0">
                <a:latin typeface="Arial" panose="020B0604020202020204" pitchFamily="34" charset="0"/>
                <a:cs typeface="Arial" panose="020B0604020202020204" pitchFamily="34" charset="0"/>
              </a:rPr>
              <a:t>"Burial space", means a burial plot, gravesite, crypt, mausoleum, casket, urn, niche.  The term also includes a contract for care and maintenance of the gravesite and reasonable improvements, including but not limited to vaults, headstones, markers, or plaques, burial containers (e.g., for caskets) and arrangements for the opening and closing of the gravesite. </a:t>
            </a:r>
          </a:p>
          <a:p>
            <a:pPr lvl="2">
              <a:lnSpc>
                <a:spcPct val="90000"/>
              </a:lnSpc>
              <a:spcAft>
                <a:spcPts val="2000"/>
              </a:spcAft>
            </a:pPr>
            <a:endParaRPr lang="en-US" sz="2000"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6118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710140784"/>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62000" y="1930552"/>
            <a:ext cx="104394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85</a:t>
            </a:fld>
            <a:endParaRPr lang="en-US"/>
          </a:p>
        </p:txBody>
      </p:sp>
      <p:sp>
        <p:nvSpPr>
          <p:cNvPr id="26" name="Rectangle 25"/>
          <p:cNvSpPr/>
          <p:nvPr/>
        </p:nvSpPr>
        <p:spPr>
          <a:xfrm>
            <a:off x="1015621" y="628294"/>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762000" y="2560320"/>
            <a:ext cx="104394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3"/>
            </a:pPr>
            <a:r>
              <a:rPr lang="en-US" sz="2800" dirty="0">
                <a:latin typeface="Arial" panose="020B0604020202020204" pitchFamily="34" charset="0"/>
                <a:cs typeface="Arial" panose="020B0604020202020204" pitchFamily="34" charset="0"/>
              </a:rPr>
              <a:t>Burial Space Exclusion</a:t>
            </a:r>
            <a:r>
              <a:rPr lang="en-US" sz="2800" kern="0" dirty="0">
                <a:solidFill>
                  <a:prstClr val="black"/>
                </a:solidFill>
                <a:latin typeface="Arial" panose="020B0604020202020204" pitchFamily="34" charset="0"/>
                <a:cs typeface="Arial" panose="020B0604020202020204" pitchFamily="34" charset="0"/>
              </a:rPr>
              <a:t> – OAC </a:t>
            </a:r>
            <a:r>
              <a:rPr lang="en-US" sz="2800" dirty="0">
                <a:latin typeface="Arial" panose="020B0604020202020204" pitchFamily="34" charset="0"/>
                <a:cs typeface="Arial" panose="020B0604020202020204" pitchFamily="34" charset="0"/>
              </a:rPr>
              <a:t>5160:1-3-05.7:</a:t>
            </a:r>
            <a:endParaRPr lang="en-US" sz="2400" dirty="0">
              <a:latin typeface="Arial" panose="020B0604020202020204" pitchFamily="34" charset="0"/>
              <a:cs typeface="Arial" panose="020B0604020202020204" pitchFamily="34" charset="0"/>
            </a:endParaRPr>
          </a:p>
          <a:p>
            <a:pPr lvl="1">
              <a:lnSpc>
                <a:spcPct val="90000"/>
              </a:lnSpc>
              <a:spcAft>
                <a:spcPts val="1000"/>
              </a:spcAft>
              <a:buFont typeface="+mj-lt"/>
              <a:buAutoNum type="alphaLcParenR" startAt="3"/>
            </a:pPr>
            <a:r>
              <a:rPr lang="en-US" sz="2400" dirty="0">
                <a:latin typeface="Arial" panose="020B0604020202020204" pitchFamily="34" charset="0"/>
                <a:cs typeface="Arial" panose="020B0604020202020204" pitchFamily="34" charset="0"/>
              </a:rPr>
              <a:t>An individual's immediate family includes his parents, including adoptive parents, minor or adult children, including adoptive and stepchildren, siblings, including adoptive and stepsiblings and the spouses of the immediate family members.</a:t>
            </a:r>
          </a:p>
          <a:p>
            <a:pPr lvl="1">
              <a:lnSpc>
                <a:spcPct val="90000"/>
              </a:lnSpc>
              <a:spcAft>
                <a:spcPts val="1000"/>
              </a:spcAft>
              <a:buFont typeface="+mj-lt"/>
              <a:buAutoNum type="alphaLcParenR" startAt="3"/>
            </a:pPr>
            <a:r>
              <a:rPr lang="en-US" sz="2400" dirty="0">
                <a:latin typeface="Arial" panose="020B0604020202020204" pitchFamily="34" charset="0"/>
                <a:cs typeface="Arial" panose="020B0604020202020204" pitchFamily="34" charset="0"/>
              </a:rPr>
              <a:t>"Agreement", for the purpose of this rule, means a contract with a burial provider for a burial space held for the eligible individual or a member of his/her immediate family.  See RC 1721.211 – Preneed cemetery merchandise and services contract.</a:t>
            </a:r>
          </a:p>
          <a:p>
            <a:pPr lvl="2">
              <a:lnSpc>
                <a:spcPct val="90000"/>
              </a:lnSpc>
              <a:spcAft>
                <a:spcPts val="2000"/>
              </a:spcAft>
            </a:pPr>
            <a:endParaRPr lang="en-US" sz="2000"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91888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984121056"/>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86</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533400" y="2538222"/>
            <a:ext cx="10896600" cy="4167378"/>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buFont typeface="+mj-lt"/>
              <a:buAutoNum type="arabicParenR" startAt="4"/>
            </a:pPr>
            <a:r>
              <a:rPr lang="en-US" sz="2400" dirty="0">
                <a:latin typeface="Arial" panose="020B0604020202020204" pitchFamily="34" charset="0"/>
                <a:cs typeface="Arial" panose="020B0604020202020204" pitchFamily="34" charset="0"/>
              </a:rPr>
              <a:t>Prepaid Burial Contracts</a:t>
            </a:r>
            <a:r>
              <a:rPr lang="en-US" sz="2400" kern="0" dirty="0">
                <a:solidFill>
                  <a:prstClr val="black"/>
                </a:solidFill>
                <a:latin typeface="Arial" panose="020B0604020202020204" pitchFamily="34" charset="0"/>
                <a:cs typeface="Arial" panose="020B0604020202020204" pitchFamily="34" charset="0"/>
              </a:rPr>
              <a:t>– OAC </a:t>
            </a:r>
            <a:r>
              <a:rPr lang="en-US" sz="2400" dirty="0">
                <a:latin typeface="Arial" panose="020B0604020202020204" pitchFamily="34" charset="0"/>
                <a:cs typeface="Arial" panose="020B0604020202020204" pitchFamily="34" charset="0"/>
              </a:rPr>
              <a:t>5160:1-3-05.6:</a:t>
            </a:r>
          </a:p>
          <a:p>
            <a:pPr lvl="1">
              <a:lnSpc>
                <a:spcPct val="90000"/>
              </a:lnSpc>
              <a:spcAft>
                <a:spcPts val="600"/>
              </a:spcAft>
            </a:pPr>
            <a:r>
              <a:rPr lang="en-US" sz="2400" dirty="0">
                <a:latin typeface="Arial" panose="020B0604020202020204" pitchFamily="34" charset="0"/>
                <a:cs typeface="Arial" panose="020B0604020202020204" pitchFamily="34" charset="0"/>
              </a:rPr>
              <a:t>Irrevocable prepaid burial contracts for IS &amp; CS are excluded.</a:t>
            </a:r>
          </a:p>
          <a:p>
            <a:pPr lvl="1">
              <a:lnSpc>
                <a:spcPct val="90000"/>
              </a:lnSpc>
              <a:spcAft>
                <a:spcPts val="600"/>
              </a:spcAft>
            </a:pPr>
            <a:r>
              <a:rPr lang="en-US" sz="2400" dirty="0">
                <a:latin typeface="Arial" panose="020B0604020202020204" pitchFamily="34" charset="0"/>
                <a:cs typeface="Arial" panose="020B0604020202020204" pitchFamily="34" charset="0"/>
              </a:rPr>
              <a:t>The ownership of a life insurance policy must  be </a:t>
            </a:r>
            <a:r>
              <a:rPr lang="en-US" sz="2400" u="sng" dirty="0">
                <a:latin typeface="Arial" panose="020B0604020202020204" pitchFamily="34" charset="0"/>
                <a:cs typeface="Arial" panose="020B0604020202020204" pitchFamily="34" charset="0"/>
              </a:rPr>
              <a:t>irrevocably</a:t>
            </a:r>
            <a:r>
              <a:rPr lang="en-US" sz="2400" dirty="0">
                <a:latin typeface="Arial" panose="020B0604020202020204" pitchFamily="34" charset="0"/>
                <a:cs typeface="Arial" panose="020B0604020202020204" pitchFamily="34" charset="0"/>
              </a:rPr>
              <a:t> transferred to a provider of funeral services for the specific use as an irrevocable prepaid burial contract for the individual and/or spouse to be excluded.</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10587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984121056"/>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87</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609600" y="2450078"/>
            <a:ext cx="10591800" cy="4389296"/>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buFont typeface="+mj-lt"/>
              <a:buAutoNum type="arabicParenR" startAt="4"/>
            </a:pPr>
            <a:r>
              <a:rPr lang="en-US" sz="2400" dirty="0">
                <a:latin typeface="Arial" panose="020B0604020202020204" pitchFamily="34" charset="0"/>
                <a:cs typeface="Arial" panose="020B0604020202020204" pitchFamily="34" charset="0"/>
              </a:rPr>
              <a:t>Burial Funds </a:t>
            </a:r>
            <a:r>
              <a:rPr lang="en-US" sz="2400" kern="0" dirty="0">
                <a:solidFill>
                  <a:prstClr val="black"/>
                </a:solidFill>
                <a:latin typeface="Arial" panose="020B0604020202020204" pitchFamily="34" charset="0"/>
                <a:cs typeface="Arial" panose="020B0604020202020204" pitchFamily="34" charset="0"/>
              </a:rPr>
              <a:t>– OAC </a:t>
            </a:r>
            <a:r>
              <a:rPr lang="en-US" sz="2400" dirty="0">
                <a:latin typeface="Arial" panose="020B0604020202020204" pitchFamily="34" charset="0"/>
                <a:cs typeface="Arial" panose="020B0604020202020204" pitchFamily="34" charset="0"/>
              </a:rPr>
              <a:t>5160:1-3-05.6(C): </a:t>
            </a:r>
          </a:p>
          <a:p>
            <a:pPr lvl="1">
              <a:lnSpc>
                <a:spcPct val="90000"/>
              </a:lnSpc>
              <a:spcAft>
                <a:spcPts val="600"/>
              </a:spcAft>
            </a:pPr>
            <a:r>
              <a:rPr lang="en-US" sz="2400" dirty="0">
                <a:latin typeface="Arial" panose="020B0604020202020204" pitchFamily="34" charset="0"/>
                <a:cs typeface="Arial" panose="020B0604020202020204" pitchFamily="34" charset="0"/>
              </a:rPr>
              <a:t>Up to $1,500 each for the IS &amp; CS can be excluded in burial funds</a:t>
            </a:r>
            <a:r>
              <a:rPr lang="en-US" sz="2000" dirty="0">
                <a:latin typeface="Arial" panose="020B0604020202020204" pitchFamily="34" charset="0"/>
                <a:cs typeface="Arial" panose="020B0604020202020204" pitchFamily="34" charset="0"/>
              </a:rPr>
              <a:t>:</a:t>
            </a:r>
          </a:p>
          <a:p>
            <a:pPr marL="1144588" lvl="2" indent="-230188">
              <a:lnSpc>
                <a:spcPct val="90000"/>
              </a:lnSpc>
              <a:spcAft>
                <a:spcPts val="600"/>
              </a:spcAft>
              <a:buFont typeface="Arial" panose="020B0604020202020204" pitchFamily="34" charset="0"/>
              <a:buChar char="•"/>
              <a:tabLst>
                <a:tab pos="1144588" algn="l"/>
              </a:tabLst>
            </a:pPr>
            <a:r>
              <a:rPr lang="en-US" sz="1800" dirty="0">
                <a:latin typeface="Arial" panose="020B0604020202020204" pitchFamily="34" charset="0"/>
                <a:cs typeface="Arial" panose="020B0604020202020204" pitchFamily="34" charset="0"/>
              </a:rPr>
              <a:t>Irrevocable prepaid burial contracts are independent exclusions.</a:t>
            </a:r>
          </a:p>
          <a:p>
            <a:pPr marL="1144588" lvl="2" indent="-230188">
              <a:lnSpc>
                <a:spcPct val="90000"/>
              </a:lnSpc>
              <a:spcAft>
                <a:spcPts val="600"/>
              </a:spcAft>
              <a:buFont typeface="Arial" panose="020B0604020202020204" pitchFamily="34" charset="0"/>
              <a:buChar char="•"/>
              <a:tabLst>
                <a:tab pos="1144588" algn="l"/>
              </a:tabLst>
            </a:pPr>
            <a:r>
              <a:rPr lang="en-US" sz="1800" dirty="0">
                <a:latin typeface="Arial" panose="020B0604020202020204" pitchFamily="34" charset="0"/>
                <a:cs typeface="Arial" panose="020B0604020202020204" pitchFamily="34" charset="0"/>
              </a:rPr>
              <a:t>Revocable prepaid burial &amp; burial space contracts are treated as burial funds.</a:t>
            </a:r>
          </a:p>
          <a:p>
            <a:pPr lvl="1">
              <a:lnSpc>
                <a:spcPct val="90000"/>
              </a:lnSpc>
              <a:spcAft>
                <a:spcPts val="1000"/>
              </a:spcAft>
            </a:pPr>
            <a:r>
              <a:rPr lang="en-US" sz="2000" dirty="0">
                <a:latin typeface="Arial" panose="020B0604020202020204" pitchFamily="34" charset="0"/>
                <a:cs typeface="Arial" panose="020B0604020202020204" pitchFamily="34" charset="0"/>
              </a:rPr>
              <a:t>Burial funds must be clearly designated for the IS or CS’s burial and must be kept separate from non-burial-related assets in order to be excluded.</a:t>
            </a:r>
          </a:p>
          <a:p>
            <a:pPr lvl="1">
              <a:lnSpc>
                <a:spcPct val="90000"/>
              </a:lnSpc>
              <a:spcAft>
                <a:spcPts val="1000"/>
              </a:spcAft>
            </a:pPr>
            <a:r>
              <a:rPr lang="en-US" sz="2000" dirty="0">
                <a:latin typeface="Arial" panose="020B0604020202020204" pitchFamily="34" charset="0"/>
                <a:cs typeface="Arial" panose="020B0604020202020204" pitchFamily="34" charset="0"/>
              </a:rPr>
              <a:t>Burial funds expenses are generally those related to preparing a body for burial and any services prior to burial to include transportation of the body, embalming, cremation, flowers, clothing, services of the funeral director and staff, etc.  These overlap with prepaid burial contracts.</a:t>
            </a:r>
            <a:endParaRPr lang="en-US" sz="2000"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45852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xEl>
                                              <p:pRg st="5" end="5"/>
                                            </p:txEl>
                                          </p:spTgt>
                                        </p:tgtEl>
                                        <p:attrNameLst>
                                          <p:attrName>style.visibility</p:attrName>
                                        </p:attrNameLst>
                                      </p:cBhvr>
                                      <p:to>
                                        <p:strVal val="visible"/>
                                      </p:to>
                                    </p:set>
                                    <p:animEffect transition="in" filter="fade">
                                      <p:cBhvr>
                                        <p:cTn id="37" dur="500"/>
                                        <p:tgtEl>
                                          <p:spTgt spid="27">
                                            <p:txEl>
                                              <p:pRg st="5" end="5"/>
                                            </p:txEl>
                                          </p:spTgt>
                                        </p:tgtEl>
                                      </p:cBhvr>
                                    </p:animEffect>
                                  </p:childTnLst>
                                  <p:subTnLst>
                                    <p:animClr clrSpc="rgb" dir="cw">
                                      <p:cBhvr override="childStyle">
                                        <p:cTn dur="1" fill="hold" display="0" masterRel="nextClick" afterEffect="1"/>
                                        <p:tgtEl>
                                          <p:spTgt spid="27">
                                            <p:txEl>
                                              <p:pRg st="5" end="5"/>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29399860"/>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685800" y="1960425"/>
            <a:ext cx="10286999"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88</a:t>
            </a:fld>
            <a:endParaRPr lang="en-US"/>
          </a:p>
        </p:txBody>
      </p:sp>
      <p:sp>
        <p:nvSpPr>
          <p:cNvPr id="26" name="Rectangle 25"/>
          <p:cNvSpPr/>
          <p:nvPr/>
        </p:nvSpPr>
        <p:spPr>
          <a:xfrm>
            <a:off x="914400" y="654930"/>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685800" y="2560320"/>
            <a:ext cx="10744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5"/>
            </a:pPr>
            <a:r>
              <a:rPr lang="en-US" dirty="0"/>
              <a:t>Life Insurance </a:t>
            </a:r>
            <a:r>
              <a:rPr lang="en-US" kern="0" dirty="0">
                <a:solidFill>
                  <a:prstClr val="black"/>
                </a:solidFill>
              </a:rPr>
              <a:t>– OAC </a:t>
            </a:r>
            <a:r>
              <a:rPr lang="en-US" dirty="0"/>
              <a:t>5160:1-3-05.12:</a:t>
            </a:r>
          </a:p>
          <a:p>
            <a:pPr lvl="1">
              <a:lnSpc>
                <a:spcPct val="90000"/>
              </a:lnSpc>
              <a:spcAft>
                <a:spcPts val="1000"/>
              </a:spcAft>
            </a:pPr>
            <a:r>
              <a:rPr lang="en-US" dirty="0"/>
              <a:t>The total Cash Surrender Value (CSV) of all life insurance policies for an individual is excluded if the total face value of the policies is equal to or less than $1,500.  (C)(1)</a:t>
            </a:r>
          </a:p>
          <a:p>
            <a:pPr lvl="1">
              <a:lnSpc>
                <a:spcPct val="90000"/>
              </a:lnSpc>
              <a:spcAft>
                <a:spcPts val="1000"/>
              </a:spcAft>
            </a:pPr>
            <a:r>
              <a:rPr lang="en-US" dirty="0"/>
              <a:t>If the total face value of all life insurance policies for any one individual is more than $1,500, then the total CSV of all the policies for that individual is counted toward the applicable resource limit.</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50942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29399860"/>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45976" y="1969756"/>
            <a:ext cx="10660224"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89</a:t>
            </a:fld>
            <a:endParaRPr lang="en-US"/>
          </a:p>
        </p:txBody>
      </p:sp>
      <p:sp>
        <p:nvSpPr>
          <p:cNvPr id="26" name="Rectangle 25"/>
          <p:cNvSpPr/>
          <p:nvPr/>
        </p:nvSpPr>
        <p:spPr>
          <a:xfrm>
            <a:off x="11430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560320"/>
            <a:ext cx="10515600" cy="3643092"/>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5"/>
            </a:pPr>
            <a:r>
              <a:rPr lang="en-US" dirty="0"/>
              <a:t>Life Insurance </a:t>
            </a:r>
            <a:r>
              <a:rPr lang="en-US" kern="0" dirty="0">
                <a:solidFill>
                  <a:prstClr val="black"/>
                </a:solidFill>
              </a:rPr>
              <a:t>– OAC </a:t>
            </a:r>
            <a:r>
              <a:rPr lang="en-US" dirty="0"/>
              <a:t>5160:1-3-05.12:</a:t>
            </a:r>
          </a:p>
          <a:p>
            <a:pPr marL="457200" lvl="1" indent="0">
              <a:lnSpc>
                <a:spcPct val="90000"/>
              </a:lnSpc>
              <a:spcAft>
                <a:spcPts val="1000"/>
              </a:spcAft>
              <a:buNone/>
            </a:pPr>
            <a:r>
              <a:rPr lang="en-US" sz="3200" dirty="0"/>
              <a:t>Life insurance dividend accumulations are now countable as a resource.</a:t>
            </a:r>
          </a:p>
          <a:p>
            <a:pPr marL="457200" lvl="1" indent="0">
              <a:lnSpc>
                <a:spcPct val="90000"/>
              </a:lnSpc>
              <a:spcAft>
                <a:spcPts val="1000"/>
              </a:spcAft>
              <a:buNone/>
            </a:pPr>
            <a:endParaRPr lang="en-US"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51797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12C9336-A718-4A9C-A61A-5379812194CD}" type="slidenum">
              <a:rPr lang="en-US" smtClean="0"/>
              <a:t>9</a:t>
            </a:fld>
            <a:endParaRPr lang="en-US"/>
          </a:p>
        </p:txBody>
      </p:sp>
      <p:pic>
        <p:nvPicPr>
          <p:cNvPr id="7" name="Picture 6">
            <a:extLst>
              <a:ext uri="{FF2B5EF4-FFF2-40B4-BE49-F238E27FC236}">
                <a16:creationId xmlns:a16="http://schemas.microsoft.com/office/drawing/2014/main" id="{5C81EFF9-076D-FD62-7181-3EA97DA3592B}"/>
              </a:ext>
            </a:extLst>
          </p:cNvPr>
          <p:cNvPicPr>
            <a:picLocks noChangeAspect="1"/>
          </p:cNvPicPr>
          <p:nvPr/>
        </p:nvPicPr>
        <p:blipFill>
          <a:blip r:embed="rId3"/>
          <a:stretch>
            <a:fillRect/>
          </a:stretch>
        </p:blipFill>
        <p:spPr>
          <a:xfrm>
            <a:off x="76200" y="533400"/>
            <a:ext cx="12039600" cy="6058491"/>
          </a:xfrm>
          <a:prstGeom prst="rect">
            <a:avLst/>
          </a:prstGeom>
        </p:spPr>
      </p:pic>
    </p:spTree>
    <p:extLst>
      <p:ext uri="{BB962C8B-B14F-4D97-AF65-F5344CB8AC3E}">
        <p14:creationId xmlns:p14="http://schemas.microsoft.com/office/powerpoint/2010/main" val="18236000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415125554"/>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13792" y="1952650"/>
            <a:ext cx="10716208"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90</a:t>
            </a:fld>
            <a:endParaRPr lang="en-US"/>
          </a:p>
        </p:txBody>
      </p:sp>
      <p:sp>
        <p:nvSpPr>
          <p:cNvPr id="26" name="Rectangle 25"/>
          <p:cNvSpPr/>
          <p:nvPr/>
        </p:nvSpPr>
        <p:spPr>
          <a:xfrm>
            <a:off x="978299"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685800" y="2560320"/>
            <a:ext cx="10744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pPr>
            <a:r>
              <a:rPr lang="en-US" dirty="0"/>
              <a:t>“Home” includes any appertaining property an individual has an ownership interest in and is the individual's principal place of residence.</a:t>
            </a:r>
          </a:p>
          <a:p>
            <a:pPr lvl="1">
              <a:lnSpc>
                <a:spcPct val="90000"/>
              </a:lnSpc>
              <a:spcAft>
                <a:spcPts val="1000"/>
              </a:spcAft>
            </a:pPr>
            <a:r>
              <a:rPr lang="en-US" dirty="0"/>
              <a:t>“Principal place of residence” means the dwelling the individual considers her principal home to which, if absent, she intends to return and can be real or personal property, fixed or mobile, and located on land or water.</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9617880" y="810546"/>
            <a:ext cx="232717" cy="2327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10085863" y="810546"/>
            <a:ext cx="232717" cy="23271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178997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21016580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914400" y="1941601"/>
            <a:ext cx="103632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91</a:t>
            </a:fld>
            <a:endParaRPr lang="en-US"/>
          </a:p>
        </p:txBody>
      </p:sp>
      <p:sp>
        <p:nvSpPr>
          <p:cNvPr id="26" name="Rectangle 25"/>
          <p:cNvSpPr/>
          <p:nvPr/>
        </p:nvSpPr>
        <p:spPr>
          <a:xfrm>
            <a:off x="1178100" y="661441"/>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914400" y="2560320"/>
            <a:ext cx="10363200" cy="42214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3"/>
            </a:pPr>
            <a:r>
              <a:rPr lang="en-US" dirty="0"/>
              <a:t>Only one place can be the principal place of residence.</a:t>
            </a:r>
          </a:p>
          <a:p>
            <a:pPr lvl="1">
              <a:lnSpc>
                <a:spcPct val="90000"/>
              </a:lnSpc>
              <a:spcAft>
                <a:spcPts val="1000"/>
              </a:spcAft>
              <a:buAutoNum type="alphaLcParenR" startAt="3"/>
            </a:pPr>
            <a:r>
              <a:rPr lang="en-US" dirty="0"/>
              <a:t>A temporary absence from the home is not a problem so long as the individual has not established permanent residence elsewhere.</a:t>
            </a:r>
          </a:p>
          <a:p>
            <a:pPr lvl="1">
              <a:lnSpc>
                <a:spcPct val="90000"/>
              </a:lnSpc>
              <a:spcAft>
                <a:spcPts val="1000"/>
              </a:spcAft>
              <a:buAutoNum type="alphaLcParenR" startAt="3"/>
            </a:pPr>
            <a:r>
              <a:rPr lang="en-US" dirty="0"/>
              <a:t>The CDJFS must obtain a signed statement, declaring the principal place of residence, if the individual resides in more than one place.</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4" y="81054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7625" y="811818"/>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9662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716902717"/>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38200" y="1952650"/>
            <a:ext cx="105156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92</a:t>
            </a:fld>
            <a:endParaRPr lang="en-US"/>
          </a:p>
        </p:txBody>
      </p:sp>
      <p:sp>
        <p:nvSpPr>
          <p:cNvPr id="26" name="Rectangle 25"/>
          <p:cNvSpPr/>
          <p:nvPr/>
        </p:nvSpPr>
        <p:spPr>
          <a:xfrm>
            <a:off x="10668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560320"/>
            <a:ext cx="104394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6"/>
            </a:pPr>
            <a:r>
              <a:rPr lang="en-US" dirty="0"/>
              <a:t>The value of the home is excluded if:</a:t>
            </a:r>
          </a:p>
          <a:p>
            <a:pPr lvl="2">
              <a:lnSpc>
                <a:spcPct val="90000"/>
              </a:lnSpc>
              <a:spcAft>
                <a:spcPts val="1000"/>
              </a:spcAft>
            </a:pPr>
            <a:r>
              <a:rPr lang="en-US" dirty="0">
                <a:latin typeface="Arial" panose="020B0604020202020204" pitchFamily="34" charset="0"/>
                <a:cs typeface="Arial" panose="020B0604020202020204" pitchFamily="34" charset="0"/>
              </a:rPr>
              <a:t>It is the principal place of residence of the IS or CS, or another specified family member; and</a:t>
            </a:r>
          </a:p>
          <a:p>
            <a:pPr lvl="2">
              <a:lnSpc>
                <a:spcPct val="90000"/>
              </a:lnSpc>
              <a:spcAft>
                <a:spcPts val="1000"/>
              </a:spcAft>
            </a:pPr>
            <a:r>
              <a:rPr lang="en-US" dirty="0">
                <a:latin typeface="Arial" panose="020B0604020202020204" pitchFamily="34" charset="0"/>
                <a:cs typeface="Arial" panose="020B0604020202020204" pitchFamily="34" charset="0"/>
              </a:rPr>
              <a:t>The deed to the home is in the name of the IS or CS or a revocable (living) trust for either</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66293" y="806566"/>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8654"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91785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1891526560"/>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748004" y="1941601"/>
            <a:ext cx="104394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93</a:t>
            </a:fld>
            <a:endParaRPr lang="en-US"/>
          </a:p>
        </p:txBody>
      </p:sp>
      <p:sp>
        <p:nvSpPr>
          <p:cNvPr id="26" name="Rectangle 25"/>
          <p:cNvSpPr/>
          <p:nvPr/>
        </p:nvSpPr>
        <p:spPr>
          <a:xfrm>
            <a:off x="978299" y="61906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762000" y="2560320"/>
            <a:ext cx="105918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7"/>
            </a:pPr>
            <a:r>
              <a:rPr lang="en-US" dirty="0"/>
              <a:t>The home is no longer considered to be the IS’s principal place of residence if the IS does not intend to return to the home. </a:t>
            </a:r>
          </a:p>
          <a:p>
            <a:pPr lvl="1">
              <a:lnSpc>
                <a:spcPct val="90000"/>
              </a:lnSpc>
              <a:spcAft>
                <a:spcPts val="1000"/>
              </a:spcAft>
              <a:buFont typeface="+mj-lt"/>
              <a:buAutoNum type="alphaLcParenR" startAt="7"/>
            </a:pPr>
            <a:r>
              <a:rPr lang="en-US" dirty="0"/>
              <a:t>The IS must provide a (non-self-contradictory) signed statement of his or her intention to return to the home and cannot have established permanent residence elsewhere.  </a:t>
            </a:r>
            <a:r>
              <a:rPr lang="en-US" sz="2400" dirty="0"/>
              <a:t>See, </a:t>
            </a:r>
            <a:r>
              <a:rPr lang="nn-NO" sz="2400" i="1" dirty="0"/>
              <a:t>Anna W. v. Bane</a:t>
            </a:r>
            <a:r>
              <a:rPr lang="nn-NO" sz="2400" dirty="0"/>
              <a:t>, 863 F.Supp. 125 (W.D. NY. 1993).</a:t>
            </a:r>
            <a:r>
              <a:rPr lang="nn-NO" dirty="0"/>
              <a:t> </a:t>
            </a:r>
            <a:r>
              <a:rPr lang="en-US" dirty="0"/>
              <a:t> </a:t>
            </a:r>
          </a:p>
          <a:p>
            <a:pPr lvl="1">
              <a:lnSpc>
                <a:spcPct val="90000"/>
              </a:lnSpc>
              <a:spcAft>
                <a:spcPts val="1000"/>
              </a:spcAft>
              <a:buFont typeface="+mj-lt"/>
              <a:buAutoNum type="alphaLcParenR" startAt="7"/>
            </a:pPr>
            <a:endParaRPr lang="en-US"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6" y="80656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24230" y="810545"/>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1" idx="1"/>
          </p:cNvCxnSpPr>
          <p:nvPr/>
        </p:nvCxnSpPr>
        <p:spPr>
          <a:xfrm flipV="1">
            <a:off x="9364001" y="926899"/>
            <a:ext cx="260229" cy="2976"/>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1837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48294932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38200" y="1941601"/>
            <a:ext cx="104394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94</a:t>
            </a:fld>
            <a:endParaRPr lang="en-US"/>
          </a:p>
        </p:txBody>
      </p:sp>
      <p:sp>
        <p:nvSpPr>
          <p:cNvPr id="26" name="Rectangle 25"/>
          <p:cNvSpPr/>
          <p:nvPr/>
        </p:nvSpPr>
        <p:spPr>
          <a:xfrm>
            <a:off x="1066800" y="661441"/>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560320"/>
            <a:ext cx="104394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9"/>
            </a:pPr>
            <a:r>
              <a:rPr lang="en-US" dirty="0"/>
              <a:t>Is moving into Assisted Living establishing permanent residence elsewhere?</a:t>
            </a:r>
          </a:p>
          <a:p>
            <a:pPr lvl="1">
              <a:lnSpc>
                <a:spcPct val="90000"/>
              </a:lnSpc>
              <a:spcAft>
                <a:spcPts val="1000"/>
              </a:spcAft>
              <a:buFont typeface="+mj-lt"/>
              <a:buAutoNum type="alphaLcParenR" startAt="9"/>
            </a:pPr>
            <a:r>
              <a:rPr lang="en-US" dirty="0"/>
              <a:t>If the IS does not intend to return home, the home is still not a countable resource if a spouse or dependent relative of the IS continues to live there. </a:t>
            </a:r>
          </a:p>
          <a:p>
            <a:pPr lvl="1">
              <a:lnSpc>
                <a:spcPct val="90000"/>
              </a:lnSpc>
              <a:spcAft>
                <a:spcPts val="1000"/>
              </a:spcAft>
              <a:buFont typeface="+mj-lt"/>
              <a:buAutoNum type="alphaLcParenR" startAt="9"/>
            </a:pPr>
            <a:r>
              <a:rPr lang="en-US" dirty="0"/>
              <a:t>Dependency may be of any kind (e.g. financial, medical, etc.). </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5" y="81054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7625"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80047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48294932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1010408" y="1952649"/>
            <a:ext cx="9962392"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95</a:t>
            </a:fld>
            <a:endParaRPr lang="en-US"/>
          </a:p>
        </p:txBody>
      </p:sp>
      <p:sp>
        <p:nvSpPr>
          <p:cNvPr id="26" name="Rectangle 25"/>
          <p:cNvSpPr/>
          <p:nvPr/>
        </p:nvSpPr>
        <p:spPr>
          <a:xfrm>
            <a:off x="1223457"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990600" y="2560320"/>
            <a:ext cx="9982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12"/>
            </a:pPr>
            <a:r>
              <a:rPr lang="en-US" dirty="0"/>
              <a:t>“Relative” means</a:t>
            </a:r>
          </a:p>
          <a:p>
            <a:pPr lvl="2">
              <a:lnSpc>
                <a:spcPct val="90000"/>
              </a:lnSpc>
              <a:spcAft>
                <a:spcPts val="1000"/>
              </a:spcAft>
              <a:buFont typeface="Arial" panose="020B0604020202020204" pitchFamily="34" charset="0"/>
              <a:buChar char="•"/>
            </a:pPr>
            <a:r>
              <a:rPr lang="en-US" sz="2800" dirty="0"/>
              <a:t>Child, stepchild, or grandchild; parent, stepparent, or grandparent; aunt, uncle, niece, or nephew; brother, sister, step-brother or step-sister, half-brother or half-sister; cousin; or in-law. </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5" y="81054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7625"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9839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48294932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838200" y="1947658"/>
            <a:ext cx="104394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96</a:t>
            </a:fld>
            <a:endParaRPr lang="en-US"/>
          </a:p>
        </p:txBody>
      </p:sp>
      <p:sp>
        <p:nvSpPr>
          <p:cNvPr id="26" name="Rectangle 25"/>
          <p:cNvSpPr/>
          <p:nvPr/>
        </p:nvSpPr>
        <p:spPr>
          <a:xfrm>
            <a:off x="10668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838200" y="2560320"/>
            <a:ext cx="104394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13"/>
            </a:pPr>
            <a:r>
              <a:rPr lang="en-US" dirty="0"/>
              <a:t>If the IS does not intend to return home, the home is still not a countable resource if its sale would cause undue hardship, due to loss of housing, for a co-owner of the property. </a:t>
            </a:r>
            <a:br>
              <a:rPr lang="en-US" dirty="0"/>
            </a:br>
            <a:endParaRPr lang="en-US"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5" y="81054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7625"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230533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48294932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914400" y="1963536"/>
            <a:ext cx="1036320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97</a:t>
            </a:fld>
            <a:endParaRPr lang="en-US"/>
          </a:p>
        </p:txBody>
      </p:sp>
      <p:sp>
        <p:nvSpPr>
          <p:cNvPr id="26" name="Rectangle 25"/>
          <p:cNvSpPr/>
          <p:nvPr/>
        </p:nvSpPr>
        <p:spPr>
          <a:xfrm>
            <a:off x="1178100" y="654588"/>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914400" y="2560320"/>
            <a:ext cx="10363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14"/>
            </a:pPr>
            <a:r>
              <a:rPr lang="en-US" dirty="0"/>
              <a:t>The co-owner must provide a signed statement that she:</a:t>
            </a:r>
          </a:p>
          <a:p>
            <a:pPr lvl="2">
              <a:lnSpc>
                <a:spcPct val="90000"/>
              </a:lnSpc>
              <a:spcAft>
                <a:spcPts val="1000"/>
              </a:spcAft>
              <a:buFont typeface="Arial" panose="020B0604020202020204" pitchFamily="34" charset="0"/>
              <a:buChar char="•"/>
            </a:pPr>
            <a:r>
              <a:rPr lang="en-US" dirty="0"/>
              <a:t>Uses the property as her principal place of residence; </a:t>
            </a:r>
          </a:p>
          <a:p>
            <a:pPr lvl="2">
              <a:lnSpc>
                <a:spcPct val="90000"/>
              </a:lnSpc>
              <a:spcAft>
                <a:spcPts val="1000"/>
              </a:spcAft>
              <a:buFont typeface="Arial" panose="020B0604020202020204" pitchFamily="34" charset="0"/>
              <a:buChar char="•"/>
            </a:pPr>
            <a:r>
              <a:rPr lang="en-US" dirty="0"/>
              <a:t>Would have to move if the property were sold; and</a:t>
            </a:r>
          </a:p>
          <a:p>
            <a:pPr lvl="2">
              <a:lnSpc>
                <a:spcPct val="90000"/>
              </a:lnSpc>
              <a:spcAft>
                <a:spcPts val="1000"/>
              </a:spcAft>
              <a:buFont typeface="Arial" panose="020B0604020202020204" pitchFamily="34" charset="0"/>
              <a:buChar char="•"/>
            </a:pPr>
            <a:r>
              <a:rPr lang="en-US" dirty="0"/>
              <a:t>Has no other living quarters readily available. </a:t>
            </a:r>
            <a:br>
              <a:rPr lang="en-US" dirty="0"/>
            </a:br>
            <a:endParaRPr lang="en-US" dirty="0"/>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5" y="81054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7625"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10799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4" end="4"/>
                                            </p:txEl>
                                          </p:spTgt>
                                        </p:tgtEl>
                                        <p:attrNameLst>
                                          <p:attrName>style.visibility</p:attrName>
                                        </p:attrNameLst>
                                      </p:cBhvr>
                                      <p:to>
                                        <p:strVal val="visible"/>
                                      </p:to>
                                    </p:set>
                                    <p:animEffect transition="in" filter="fade">
                                      <p:cBhvr>
                                        <p:cTn id="32" dur="500"/>
                                        <p:tgtEl>
                                          <p:spTgt spid="27">
                                            <p:txEl>
                                              <p:pRg st="4" end="4"/>
                                            </p:txEl>
                                          </p:spTgt>
                                        </p:tgtEl>
                                      </p:cBhvr>
                                    </p:animEffect>
                                  </p:childTnLst>
                                  <p:subTnLst>
                                    <p:animClr clrSpc="rgb" dir="cw">
                                      <p:cBhvr override="childStyle">
                                        <p:cTn dur="1" fill="hold" display="0" masterRel="nextClick" afterEffect="1"/>
                                        <p:tgtEl>
                                          <p:spTgt spid="27">
                                            <p:txEl>
                                              <p:pRg st="4" end="4"/>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48294932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9" name="Object 8" hidden="1"/>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98</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609600" y="2560320"/>
            <a:ext cx="108966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15"/>
            </a:pPr>
            <a:r>
              <a:rPr lang="en-US" dirty="0"/>
              <a:t>If the IS does not intend to return home, the home is still not a countable resource if </a:t>
            </a:r>
          </a:p>
          <a:p>
            <a:pPr lvl="2">
              <a:lnSpc>
                <a:spcPct val="90000"/>
              </a:lnSpc>
              <a:spcAft>
                <a:spcPts val="1000"/>
              </a:spcAft>
              <a:buFont typeface="Arial" panose="020B0604020202020204" pitchFamily="34" charset="0"/>
              <a:buChar char="•"/>
            </a:pPr>
            <a:r>
              <a:rPr lang="en-US" dirty="0"/>
              <a:t>The IS leaves her home due to domestic abuse and has not established a new principal place of residence; or </a:t>
            </a:r>
          </a:p>
          <a:p>
            <a:pPr lvl="2">
              <a:lnSpc>
                <a:spcPct val="90000"/>
              </a:lnSpc>
              <a:spcAft>
                <a:spcPts val="1000"/>
              </a:spcAft>
              <a:buFont typeface="Arial" panose="020B0604020202020204" pitchFamily="34" charset="0"/>
              <a:buChar char="•"/>
            </a:pPr>
            <a:r>
              <a:rPr lang="en-US" dirty="0"/>
              <a:t>The property satisfies the provisions governing the treatment of property essential for self-support described in rule 5160:1-3-05.19.</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78905" y="810545"/>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17625" y="80717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44" name="Straight Arrow Connector 43"/>
          <p:cNvCxnSpPr/>
          <p:nvPr/>
        </p:nvCxnSpPr>
        <p:spPr>
          <a:xfrm>
            <a:off x="9850342" y="929875"/>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81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3" end="3"/>
                                            </p:txEl>
                                          </p:spTgt>
                                        </p:tgtEl>
                                        <p:attrNameLst>
                                          <p:attrName>style.visibility</p:attrName>
                                        </p:attrNameLst>
                                      </p:cBhvr>
                                      <p:to>
                                        <p:strVal val="visible"/>
                                      </p:to>
                                    </p:set>
                                    <p:animEffect transition="in" filter="fade">
                                      <p:cBhvr>
                                        <p:cTn id="27" dur="500"/>
                                        <p:tgtEl>
                                          <p:spTgt spid="27">
                                            <p:txEl>
                                              <p:pRg st="3" end="3"/>
                                            </p:txEl>
                                          </p:spTgt>
                                        </p:tgtEl>
                                      </p:cBhvr>
                                    </p:animEffect>
                                  </p:childTnLst>
                                  <p:subTnLst>
                                    <p:animClr clrSpc="rgb" dir="cw">
                                      <p:cBhvr override="childStyle">
                                        <p:cTn dur="1" fill="hold" display="0" masterRel="nextClick" afterEffect="1"/>
                                        <p:tgtEl>
                                          <p:spTgt spid="27">
                                            <p:txEl>
                                              <p:pRg st="3" end="3"/>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2084984728"/>
              </p:ext>
            </p:extLst>
          </p:nvPr>
        </p:nvGraphicFramePr>
        <p:xfrm>
          <a:off x="1525593" y="1593"/>
          <a:ext cx="1587" cy="1587"/>
        </p:xfrm>
        <a:graphic>
          <a:graphicData uri="http://schemas.openxmlformats.org/presentationml/2006/ole">
            <mc:AlternateContent xmlns:mc="http://schemas.openxmlformats.org/markup-compatibility/2006">
              <mc:Choice xmlns:v="urn:schemas-microsoft-com:vml" Requires="v">
                <p:oleObj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25593" y="1593"/>
                        <a:ext cx="1587" cy="1587"/>
                      </a:xfrm>
                      <a:prstGeom prst="rect">
                        <a:avLst/>
                      </a:prstGeom>
                    </p:spPr>
                  </p:pic>
                </p:oleObj>
              </mc:Fallback>
            </mc:AlternateContent>
          </a:graphicData>
        </a:graphic>
      </p:graphicFrame>
      <p:sp>
        <p:nvSpPr>
          <p:cNvPr id="40" name="Trapezoid 2"/>
          <p:cNvSpPr/>
          <p:nvPr/>
        </p:nvSpPr>
        <p:spPr bwMode="gray">
          <a:xfrm>
            <a:off x="2036299" y="1930552"/>
            <a:ext cx="7388550" cy="607670"/>
          </a:xfrm>
          <a:custGeom>
            <a:avLst/>
            <a:gdLst>
              <a:gd name="connsiteX0" fmla="*/ 0 w 2873830"/>
              <a:gd name="connsiteY0" fmla="*/ 682217 h 682217"/>
              <a:gd name="connsiteX1" fmla="*/ 527906 w 2873830"/>
              <a:gd name="connsiteY1" fmla="*/ 0 h 682217"/>
              <a:gd name="connsiteX2" fmla="*/ 2345924 w 2873830"/>
              <a:gd name="connsiteY2" fmla="*/ 0 h 682217"/>
              <a:gd name="connsiteX3" fmla="*/ 2873830 w 2873830"/>
              <a:gd name="connsiteY3" fmla="*/ 682217 h 682217"/>
              <a:gd name="connsiteX4" fmla="*/ 0 w 2873830"/>
              <a:gd name="connsiteY4" fmla="*/ 682217 h 682217"/>
              <a:gd name="connsiteX0" fmla="*/ 0 w 2510973"/>
              <a:gd name="connsiteY0" fmla="*/ 696731 h 696731"/>
              <a:gd name="connsiteX1" fmla="*/ 165049 w 2510973"/>
              <a:gd name="connsiteY1" fmla="*/ 0 h 696731"/>
              <a:gd name="connsiteX2" fmla="*/ 1983067 w 2510973"/>
              <a:gd name="connsiteY2" fmla="*/ 0 h 696731"/>
              <a:gd name="connsiteX3" fmla="*/ 2510973 w 2510973"/>
              <a:gd name="connsiteY3" fmla="*/ 682217 h 696731"/>
              <a:gd name="connsiteX4" fmla="*/ 0 w 2510973"/>
              <a:gd name="connsiteY4" fmla="*/ 696731 h 696731"/>
              <a:gd name="connsiteX0" fmla="*/ 0 w 8316687"/>
              <a:gd name="connsiteY0" fmla="*/ 696731 h 696731"/>
              <a:gd name="connsiteX1" fmla="*/ 165049 w 8316687"/>
              <a:gd name="connsiteY1" fmla="*/ 0 h 696731"/>
              <a:gd name="connsiteX2" fmla="*/ 1983067 w 8316687"/>
              <a:gd name="connsiteY2" fmla="*/ 0 h 696731"/>
              <a:gd name="connsiteX3" fmla="*/ 8316687 w 8316687"/>
              <a:gd name="connsiteY3" fmla="*/ 667703 h 696731"/>
              <a:gd name="connsiteX4" fmla="*/ 0 w 8316687"/>
              <a:gd name="connsiteY4" fmla="*/ 696731 h 696731"/>
              <a:gd name="connsiteX0" fmla="*/ 0 w 8333940"/>
              <a:gd name="connsiteY0" fmla="*/ 685229 h 685229"/>
              <a:gd name="connsiteX1" fmla="*/ 182302 w 8333940"/>
              <a:gd name="connsiteY1" fmla="*/ 0 h 685229"/>
              <a:gd name="connsiteX2" fmla="*/ 2000320 w 8333940"/>
              <a:gd name="connsiteY2" fmla="*/ 0 h 685229"/>
              <a:gd name="connsiteX3" fmla="*/ 8333940 w 8333940"/>
              <a:gd name="connsiteY3" fmla="*/ 667703 h 685229"/>
              <a:gd name="connsiteX4" fmla="*/ 0 w 8333940"/>
              <a:gd name="connsiteY4" fmla="*/ 685229 h 685229"/>
              <a:gd name="connsiteX0" fmla="*/ 0 w 8333940"/>
              <a:gd name="connsiteY0" fmla="*/ 673727 h 673727"/>
              <a:gd name="connsiteX1" fmla="*/ 182302 w 8333940"/>
              <a:gd name="connsiteY1" fmla="*/ 0 h 673727"/>
              <a:gd name="connsiteX2" fmla="*/ 2000320 w 8333940"/>
              <a:gd name="connsiteY2" fmla="*/ 0 h 673727"/>
              <a:gd name="connsiteX3" fmla="*/ 8333940 w 8333940"/>
              <a:gd name="connsiteY3" fmla="*/ 667703 h 673727"/>
              <a:gd name="connsiteX4" fmla="*/ 0 w 8333940"/>
              <a:gd name="connsiteY4" fmla="*/ 673727 h 673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3940" h="673727">
                <a:moveTo>
                  <a:pt x="0" y="673727"/>
                </a:moveTo>
                <a:lnTo>
                  <a:pt x="182302" y="0"/>
                </a:lnTo>
                <a:lnTo>
                  <a:pt x="2000320" y="0"/>
                </a:lnTo>
                <a:lnTo>
                  <a:pt x="8333940" y="667703"/>
                </a:lnTo>
                <a:lnTo>
                  <a:pt x="0" y="673727"/>
                </a:lnTo>
                <a:close/>
              </a:path>
            </a:pathLst>
          </a:custGeom>
          <a:gradFill flip="none" rotWithShape="1">
            <a:gsLst>
              <a:gs pos="2000">
                <a:srgbClr val="395867"/>
              </a:gs>
              <a:gs pos="0">
                <a:srgbClr val="0B062C"/>
              </a:gs>
              <a:gs pos="100000">
                <a:schemeClr val="bg2">
                  <a:tint val="23500"/>
                  <a:satMod val="160000"/>
                </a:schemeClr>
              </a:gs>
            </a:gsLst>
            <a:lin ang="5400000" scaled="1"/>
            <a:tileRect/>
          </a:gradFill>
          <a:ln w="19050" algn="ctr">
            <a:noFill/>
            <a:miter lim="800000"/>
            <a:headEnd/>
            <a:tailEnd/>
          </a:ln>
        </p:spPr>
        <p:txBody>
          <a:bodyPr wrap="square" lIns="88900" tIns="88900" rIns="88900" bIns="88900" rtlCol="0" anchor="b"/>
          <a:lstStyle/>
          <a:p>
            <a:pPr algn="ctr">
              <a:spcBef>
                <a:spcPts val="400"/>
              </a:spcBef>
            </a:pPr>
            <a:endParaRPr lang="en-US" sz="1200" dirty="0">
              <a:solidFill>
                <a:schemeClr val="tx2"/>
              </a:solidFill>
            </a:endParaRPr>
          </a:p>
        </p:txBody>
      </p:sp>
      <p:sp>
        <p:nvSpPr>
          <p:cNvPr id="25" name="Slide Number Placeholder 24"/>
          <p:cNvSpPr>
            <a:spLocks noGrp="1"/>
          </p:cNvSpPr>
          <p:nvPr>
            <p:ph type="sldNum" sz="quarter" idx="4"/>
          </p:nvPr>
        </p:nvSpPr>
        <p:spPr/>
        <p:txBody>
          <a:bodyPr/>
          <a:lstStyle/>
          <a:p>
            <a:fld id="{612C9336-A718-4A9C-A61A-5379812194CD}" type="slidenum">
              <a:rPr lang="en-US" smtClean="0"/>
              <a:t>99</a:t>
            </a:fld>
            <a:endParaRPr lang="en-US"/>
          </a:p>
        </p:txBody>
      </p:sp>
      <p:sp>
        <p:nvSpPr>
          <p:cNvPr id="26" name="Rectangle 25"/>
          <p:cNvSpPr/>
          <p:nvPr/>
        </p:nvSpPr>
        <p:spPr>
          <a:xfrm>
            <a:off x="2206093" y="650392"/>
            <a:ext cx="1371600" cy="1280160"/>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3. </a:t>
            </a:r>
            <a:br>
              <a:rPr lang="en-US" sz="1400" b="1" dirty="0">
                <a:solidFill>
                  <a:schemeClr val="bg1"/>
                </a:solidFill>
              </a:rPr>
            </a:br>
            <a:r>
              <a:rPr lang="en-US" sz="1400" b="1" dirty="0">
                <a:solidFill>
                  <a:schemeClr val="bg1"/>
                </a:solidFill>
              </a:rPr>
              <a:t>Determine Excluded Resources</a:t>
            </a:r>
            <a:br>
              <a:rPr lang="en-US" sz="1400" b="1" dirty="0">
                <a:solidFill>
                  <a:schemeClr val="bg1"/>
                </a:solidFill>
              </a:rPr>
            </a:br>
            <a:endParaRPr lang="en-US" sz="1400" b="1" dirty="0">
              <a:solidFill>
                <a:schemeClr val="bg1"/>
              </a:solidFill>
            </a:endParaRPr>
          </a:p>
        </p:txBody>
      </p:sp>
      <p:sp>
        <p:nvSpPr>
          <p:cNvPr id="27" name="Rectangle 3"/>
          <p:cNvSpPr txBox="1">
            <a:spLocks noChangeArrowheads="1"/>
          </p:cNvSpPr>
          <p:nvPr/>
        </p:nvSpPr>
        <p:spPr>
          <a:xfrm>
            <a:off x="609600" y="2560320"/>
            <a:ext cx="10744200" cy="4145280"/>
          </a:xfrm>
          <a:prstGeom prst="rect">
            <a:avLst/>
          </a:prstGeom>
          <a:noFill/>
          <a:ln>
            <a:solidFill>
              <a:srgbClr val="395867"/>
            </a:solidFill>
          </a:ln>
        </p:spPr>
        <p:txBody>
          <a:bodyPr/>
          <a:lstStyle>
            <a:lvl1pPr marL="514350" indent="-514350" algn="l" defTabSz="914400" rtl="0" eaLnBrk="1" latinLnBrk="0" hangingPunct="1">
              <a:spcBef>
                <a:spcPct val="20000"/>
              </a:spcBef>
              <a:buFont typeface="+mj-lt"/>
              <a:buAutoNum type="arabicParenR"/>
              <a:defRPr sz="3200" kern="1200">
                <a:solidFill>
                  <a:schemeClr val="tx1"/>
                </a:solidFill>
                <a:latin typeface="+mn-lt"/>
                <a:ea typeface="+mn-ea"/>
                <a:cs typeface="+mn-cs"/>
              </a:defRPr>
            </a:lvl1pPr>
            <a:lvl2pPr marL="971550" indent="-514350" algn="l" defTabSz="914400" rtl="0" eaLnBrk="1" latinLnBrk="0" hangingPunct="1">
              <a:spcBef>
                <a:spcPct val="20000"/>
              </a:spcBef>
              <a:buFont typeface="+mj-lt"/>
              <a:buAutoNum type="alphaLcParenR"/>
              <a:defRPr sz="2800" kern="1200">
                <a:solidFill>
                  <a:schemeClr val="tx1"/>
                </a:solidFill>
                <a:latin typeface="+mn-lt"/>
                <a:ea typeface="+mn-ea"/>
                <a:cs typeface="+mn-cs"/>
              </a:defRPr>
            </a:lvl2pPr>
            <a:lvl3pPr marL="1428750" indent="-514350" algn="l" defTabSz="914400" rtl="0" eaLnBrk="1" latinLnBrk="0" hangingPunct="1">
              <a:spcBef>
                <a:spcPct val="20000"/>
              </a:spcBef>
              <a:buFont typeface="+mj-lt"/>
              <a:buAutoNum type="romanLcPeriod"/>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1000"/>
              </a:spcAft>
              <a:buFont typeface="+mj-lt"/>
              <a:buAutoNum type="arabicParenR" startAt="6"/>
            </a:pPr>
            <a:r>
              <a:rPr lang="en-US" dirty="0"/>
              <a:t>The Home </a:t>
            </a:r>
            <a:r>
              <a:rPr lang="en-US" kern="0" dirty="0">
                <a:solidFill>
                  <a:prstClr val="black"/>
                </a:solidFill>
              </a:rPr>
              <a:t>– OAC </a:t>
            </a:r>
            <a:r>
              <a:rPr lang="en-US" dirty="0"/>
              <a:t>5160:1-3-05.13:</a:t>
            </a:r>
          </a:p>
          <a:p>
            <a:pPr lvl="1">
              <a:lnSpc>
                <a:spcPct val="90000"/>
              </a:lnSpc>
              <a:spcAft>
                <a:spcPts val="1000"/>
              </a:spcAft>
              <a:buFont typeface="+mj-lt"/>
              <a:buAutoNum type="alphaLcParenR" startAt="16"/>
            </a:pPr>
            <a:r>
              <a:rPr lang="en-US" dirty="0"/>
              <a:t>Even though the home is considered the IS’s principal place of residence, the value of the home is not excluded if the IS’s equity interest in the home exceeds the home equity limit of $713,000 (2024).  OAC </a:t>
            </a:r>
            <a:r>
              <a:rPr lang="en-US" kern="0" dirty="0">
                <a:solidFill>
                  <a:prstClr val="black"/>
                </a:solidFill>
              </a:rPr>
              <a:t>5160:1-6-02.1</a:t>
            </a:r>
            <a:endParaRPr lang="en-US" dirty="0"/>
          </a:p>
          <a:p>
            <a:pPr lvl="1">
              <a:lnSpc>
                <a:spcPct val="90000"/>
              </a:lnSpc>
              <a:spcAft>
                <a:spcPts val="1000"/>
              </a:spcAft>
              <a:buFont typeface="+mj-lt"/>
              <a:buAutoNum type="alphaLcParenR" startAt="16"/>
            </a:pPr>
            <a:r>
              <a:rPr lang="en-US" dirty="0"/>
              <a:t>The IS can use a reverse mortgage or home equity loan to reduce her total equity interest in the home below the home equity limit.</a:t>
            </a:r>
          </a:p>
        </p:txBody>
      </p:sp>
      <p:sp>
        <p:nvSpPr>
          <p:cNvPr id="28" name="Rectangle 27"/>
          <p:cNvSpPr/>
          <p:nvPr/>
        </p:nvSpPr>
        <p:spPr>
          <a:xfrm>
            <a:off x="8666221"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29" name="Rectangle 28"/>
          <p:cNvSpPr/>
          <p:nvPr/>
        </p:nvSpPr>
        <p:spPr>
          <a:xfrm>
            <a:off x="9139862" y="810546"/>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0" name="Rectangle 29"/>
          <p:cNvSpPr/>
          <p:nvPr/>
        </p:nvSpPr>
        <p:spPr>
          <a:xfrm>
            <a:off x="10095388" y="834282"/>
            <a:ext cx="232717" cy="232717"/>
          </a:xfrm>
          <a:prstGeom prst="rect">
            <a:avLst/>
          </a:prstGeom>
          <a:solidFill>
            <a:schemeClr val="tx2"/>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1" name="Rectangle 30"/>
          <p:cNvSpPr/>
          <p:nvPr/>
        </p:nvSpPr>
        <p:spPr>
          <a:xfrm>
            <a:off x="9636930" y="813521"/>
            <a:ext cx="232717" cy="23271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2" name="Rectangle 31"/>
          <p:cNvSpPr/>
          <p:nvPr/>
        </p:nvSpPr>
        <p:spPr>
          <a:xfrm>
            <a:off x="8666221"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3" name="Rectangle 32"/>
          <p:cNvSpPr/>
          <p:nvPr/>
        </p:nvSpPr>
        <p:spPr>
          <a:xfrm>
            <a:off x="9139862"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
        <p:nvSpPr>
          <p:cNvPr id="34" name="Rectangle 33"/>
          <p:cNvSpPr/>
          <p:nvPr/>
        </p:nvSpPr>
        <p:spPr>
          <a:xfrm>
            <a:off x="9609384"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cxnSp>
        <p:nvCxnSpPr>
          <p:cNvPr id="35" name="Straight Arrow Connector 34"/>
          <p:cNvCxnSpPr/>
          <p:nvPr/>
        </p:nvCxnSpPr>
        <p:spPr>
          <a:xfrm>
            <a:off x="8898933" y="926900"/>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9869642" y="926900"/>
            <a:ext cx="216216"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898933" y="1294668"/>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9372579"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flipH="1">
            <a:off x="8666216" y="926900"/>
            <a:ext cx="1661884" cy="367768"/>
          </a:xfrm>
          <a:prstGeom prst="bentConnector5">
            <a:avLst>
              <a:gd name="adj1" fmla="val -4833"/>
              <a:gd name="adj2" fmla="val 50000"/>
              <a:gd name="adj3" fmla="val 109294"/>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9376696" y="929875"/>
            <a:ext cx="240924"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842101" y="1294668"/>
            <a:ext cx="236805" cy="0"/>
          </a:xfrm>
          <a:prstGeom prst="straightConnector1">
            <a:avLst/>
          </a:prstGeom>
          <a:ln w="19050">
            <a:solidFill>
              <a:srgbClr val="395867"/>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10078906" y="1178314"/>
            <a:ext cx="232717" cy="232717"/>
          </a:xfrm>
          <a:prstGeom prst="rect">
            <a:avLst/>
          </a:prstGeom>
          <a:solidFill>
            <a:srgbClr val="2A547F"/>
          </a:solidFill>
          <a:ln>
            <a:solidFill>
              <a:srgbClr val="2A54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dirty="0"/>
          </a:p>
        </p:txBody>
      </p:sp>
    </p:spTree>
    <p:custDataLst>
      <p:tags r:id="rId1"/>
    </p:custDataLst>
    <p:extLst>
      <p:ext uri="{BB962C8B-B14F-4D97-AF65-F5344CB8AC3E}">
        <p14:creationId xmlns:p14="http://schemas.microsoft.com/office/powerpoint/2010/main" val="302758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bg/>
                                          </p:spTgt>
                                        </p:tgtEl>
                                        <p:attrNameLst>
                                          <p:attrName>style.visibility</p:attrName>
                                        </p:attrNameLst>
                                      </p:cBhvr>
                                      <p:to>
                                        <p:strVal val="visible"/>
                                      </p:to>
                                    </p:set>
                                    <p:animEffect transition="in" filter="fade">
                                      <p:cBhvr>
                                        <p:cTn id="7" dur="500"/>
                                        <p:tgtEl>
                                          <p:spTgt spid="27">
                                            <p:bg/>
                                          </p:spTgt>
                                        </p:tgtEl>
                                      </p:cBhvr>
                                    </p:animEffect>
                                  </p:childTnLst>
                                  <p:subTnLst>
                                    <p:animClr clrSpc="rgb" dir="cw">
                                      <p:cBhvr override="childStyle">
                                        <p:cTn dur="1" fill="hold" display="0" masterRel="nextClick" afterEffect="1"/>
                                        <p:tgtEl>
                                          <p:spTgt spid="27">
                                            <p:bg/>
                                          </p:spTgt>
                                        </p:tgtEl>
                                        <p:attrNameLst>
                                          <p:attrName>ppt_c</p:attrName>
                                        </p:attrNameLst>
                                      </p:cBhvr>
                                      <p:to>
                                        <a:srgbClr val="0B798F"/>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subTnLst>
                                    <p:animClr clrSpc="rgb" dir="cw">
                                      <p:cBhvr override="childStyle">
                                        <p:cTn dur="1" fill="hold" display="0" masterRel="nextClick" afterEffect="1"/>
                                        <p:tgtEl>
                                          <p:spTgt spid="27">
                                            <p:txEl>
                                              <p:pRg st="0" end="0"/>
                                            </p:txEl>
                                          </p:spTgt>
                                        </p:tgtEl>
                                        <p:attrNameLst>
                                          <p:attrName>ppt_c</p:attrName>
                                        </p:attrNameLst>
                                      </p:cBhvr>
                                      <p:to>
                                        <a:srgbClr val="0B798F"/>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xEl>
                                              <p:pRg st="1" end="1"/>
                                            </p:txEl>
                                          </p:spTgt>
                                        </p:tgtEl>
                                        <p:attrNameLst>
                                          <p:attrName>style.visibility</p:attrName>
                                        </p:attrNameLst>
                                      </p:cBhvr>
                                      <p:to>
                                        <p:strVal val="visible"/>
                                      </p:to>
                                    </p:set>
                                    <p:animEffect transition="in" filter="fade">
                                      <p:cBhvr>
                                        <p:cTn id="17" dur="500"/>
                                        <p:tgtEl>
                                          <p:spTgt spid="27">
                                            <p:txEl>
                                              <p:pRg st="1" end="1"/>
                                            </p:txEl>
                                          </p:spTgt>
                                        </p:tgtEl>
                                      </p:cBhvr>
                                    </p:animEffect>
                                  </p:childTnLst>
                                  <p:subTnLst>
                                    <p:animClr clrSpc="rgb" dir="cw">
                                      <p:cBhvr override="childStyle">
                                        <p:cTn dur="1" fill="hold" display="0" masterRel="nextClick" afterEffect="1"/>
                                        <p:tgtEl>
                                          <p:spTgt spid="27">
                                            <p:txEl>
                                              <p:pRg st="1" end="1"/>
                                            </p:txEl>
                                          </p:spTgt>
                                        </p:tgtEl>
                                        <p:attrNameLst>
                                          <p:attrName>ppt_c</p:attrName>
                                        </p:attrNameLst>
                                      </p:cBhvr>
                                      <p:to>
                                        <a:srgbClr val="0B798F"/>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xEl>
                                              <p:pRg st="2" end="2"/>
                                            </p:txEl>
                                          </p:spTgt>
                                        </p:tgtEl>
                                        <p:attrNameLst>
                                          <p:attrName>style.visibility</p:attrName>
                                        </p:attrNameLst>
                                      </p:cBhvr>
                                      <p:to>
                                        <p:strVal val="visible"/>
                                      </p:to>
                                    </p:set>
                                    <p:animEffect transition="in" filter="fade">
                                      <p:cBhvr>
                                        <p:cTn id="22" dur="500"/>
                                        <p:tgtEl>
                                          <p:spTgt spid="27">
                                            <p:txEl>
                                              <p:pRg st="2" end="2"/>
                                            </p:txEl>
                                          </p:spTgt>
                                        </p:tgtEl>
                                      </p:cBhvr>
                                    </p:animEffect>
                                  </p:childTnLst>
                                  <p:subTnLst>
                                    <p:animClr clrSpc="rgb" dir="cw">
                                      <p:cBhvr override="childStyle">
                                        <p:cTn dur="1" fill="hold" display="0" masterRel="nextClick" afterEffect="1"/>
                                        <p:tgtEl>
                                          <p:spTgt spid="27">
                                            <p:txEl>
                                              <p:pRg st="2" end="2"/>
                                            </p:txEl>
                                          </p:spTgt>
                                        </p:tgtEl>
                                        <p:attrNameLst>
                                          <p:attrName>ppt_c</p:attrName>
                                        </p:attrNameLst>
                                      </p:cBhvr>
                                      <p:to>
                                        <a:srgbClr val="0B798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bldLvl="5"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40088</TotalTime>
  <Words>9560</Words>
  <Application>Microsoft Office PowerPoint</Application>
  <PresentationFormat>Widescreen</PresentationFormat>
  <Paragraphs>964</Paragraphs>
  <Slides>126</Slides>
  <Notes>114</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126</vt:i4>
      </vt:variant>
    </vt:vector>
  </HeadingPairs>
  <TitlesOfParts>
    <vt:vector size="142" baseType="lpstr">
      <vt:lpstr>Times New Roman</vt:lpstr>
      <vt:lpstr>ＭＳ Ｐゴシック</vt:lpstr>
      <vt:lpstr>Inter</vt:lpstr>
      <vt:lpstr>Wingdings</vt:lpstr>
      <vt:lpstr>Arial</vt:lpstr>
      <vt:lpstr>Courier New</vt:lpstr>
      <vt:lpstr>Calibri</vt:lpstr>
      <vt:lpstr>Custom Design</vt:lpstr>
      <vt:lpstr>1_Custom Design</vt:lpstr>
      <vt:lpstr>2_Custom Design</vt:lpstr>
      <vt:lpstr>3_Custom Design</vt:lpstr>
      <vt:lpstr>4_Custom Design</vt:lpstr>
      <vt:lpstr>5_Custom Design</vt:lpstr>
      <vt:lpstr>6_Custom Design</vt:lpstr>
      <vt:lpstr>7_Custom Design</vt:lpstr>
      <vt:lpstr>think-cell Slide</vt:lpstr>
      <vt:lpstr>Institutional Medicaid Financial Eligibility Part 1</vt:lpstr>
      <vt:lpstr>Institutional Medicaid Income and Resource Eligibility</vt:lpstr>
      <vt:lpstr>What is Medicaid?</vt:lpstr>
      <vt:lpstr>Ohio Medicaid</vt:lpstr>
      <vt:lpstr>Categorical Eligibility</vt:lpstr>
      <vt:lpstr>www.ProSeniors.org Resources Medicare-Medicaid Eligibility</vt:lpstr>
      <vt:lpstr>www.ProSeniors.org ODM’s Resources &amp; Rules</vt:lpstr>
      <vt:lpstr>PowerPoint Presentation</vt:lpstr>
      <vt:lpstr>PowerPoint Presentation</vt:lpstr>
      <vt:lpstr>Medicaid Terminology</vt:lpstr>
      <vt:lpstr>Financial Eligibility</vt:lpstr>
      <vt:lpstr>What is Income?</vt:lpstr>
      <vt:lpstr>Unearned Income</vt:lpstr>
      <vt:lpstr>Potential Income</vt:lpstr>
      <vt:lpstr>Retirement Funds As Income</vt:lpstr>
      <vt:lpstr>Income Eligibility</vt:lpstr>
      <vt:lpstr>Income Exclusions - Eligibility</vt:lpstr>
      <vt:lpstr>Income exclusions from the SIL</vt:lpstr>
      <vt:lpstr>Income eligibility example</vt:lpstr>
      <vt:lpstr>Qualified Income Trust</vt:lpstr>
      <vt:lpstr>What is a Qualified Income Trust</vt:lpstr>
      <vt:lpstr>Qualified Income Trust</vt:lpstr>
      <vt:lpstr>Qualified Income Trust</vt:lpstr>
      <vt:lpstr>Qualified Income Trust</vt:lpstr>
      <vt:lpstr>Qualified Income Trust</vt:lpstr>
      <vt:lpstr>Qualified Income Trust</vt:lpstr>
      <vt:lpstr>QIT verification</vt:lpstr>
      <vt:lpstr>QIT verification</vt:lpstr>
      <vt:lpstr>QIT Process</vt:lpstr>
      <vt:lpstr>QIT and Patient Liability</vt:lpstr>
      <vt:lpstr>Example of QIT</vt:lpstr>
      <vt:lpstr>PowerPoint Presentation</vt:lpstr>
      <vt:lpstr>PowerPoint Presentation</vt:lpstr>
      <vt:lpstr>PowerPoint Presentation</vt:lpstr>
      <vt:lpstr>Post Eligibility Income Calculations</vt:lpstr>
      <vt:lpstr>Income Exclusions- patient liability</vt:lpstr>
      <vt:lpstr>Veteran’s Income</vt:lpstr>
      <vt:lpstr>Deductions to Income</vt:lpstr>
      <vt:lpstr>How to calculate Patient Liability?</vt:lpstr>
      <vt:lpstr>Unpaid Past Medical Expenses (UPME) a.k.a. (Act 52)</vt:lpstr>
      <vt:lpstr>Monthly Income Allowance (MIA)</vt:lpstr>
      <vt:lpstr>Excess Shelter Allowance (ESA)</vt:lpstr>
      <vt:lpstr>Post eligibility income example</vt:lpstr>
      <vt:lpstr>How to calculate Patient Liability?</vt:lpstr>
      <vt:lpstr>Monthly Income Allowance (MIA)</vt:lpstr>
      <vt:lpstr>Excess Shelter Allowance (ESA)</vt:lpstr>
      <vt:lpstr>Excess Shelter Allowance Example</vt:lpstr>
      <vt:lpstr>Monthly Income Allowance Example</vt:lpstr>
      <vt:lpstr>Patient Liability Example</vt:lpstr>
      <vt:lpstr>PASSPORT</vt:lpstr>
      <vt:lpstr>PASSPORT income eligibility</vt:lpstr>
      <vt:lpstr>PASSPORT patient liability</vt:lpstr>
      <vt:lpstr>PowerPoint Presentation</vt:lpstr>
      <vt:lpstr>How to calculate Patient Liability?</vt:lpstr>
      <vt:lpstr>Monthly Income Allowance (MIA)</vt:lpstr>
      <vt:lpstr>Excess Shelter Allowance (ESA)</vt:lpstr>
      <vt:lpstr>Excess Shelter Allowance Example</vt:lpstr>
      <vt:lpstr>Monthly Income Allowance Example</vt:lpstr>
      <vt:lpstr>PASSPORT Cost sharing Example</vt:lpstr>
      <vt:lpstr>PASSPORT LIMITS</vt:lpstr>
      <vt:lpstr>Assisted Living Waiver </vt:lpstr>
      <vt:lpstr>PowerPoint Presentation</vt:lpstr>
      <vt:lpstr>How to calculate Patient Liability?</vt:lpstr>
      <vt:lpstr>Monthly Income Allowance (MIA)</vt:lpstr>
      <vt:lpstr>Excess Shelter Allowance (ESA)</vt:lpstr>
      <vt:lpstr>Excess Shelter Allowance Example</vt:lpstr>
      <vt:lpstr>Monthly Income Allowance Example</vt:lpstr>
      <vt:lpstr>Assisted Living patient liability</vt:lpstr>
      <vt:lpstr>Medicare Premium Assistance</vt:lpstr>
      <vt:lpstr>Financial Eligibility</vt:lpstr>
      <vt:lpstr>Resource Eligibility</vt:lpstr>
      <vt:lpstr>Resource Assessment, Resource Allocation &amp; Resource Spend-Down</vt:lpstr>
      <vt:lpstr>PowerPoint Presentation</vt:lpstr>
      <vt:lpstr>PowerPoint Presentation</vt:lpstr>
      <vt:lpstr>PowerPoint Presentation</vt:lpstr>
      <vt:lpstr>PowerPoint Presentation</vt:lpstr>
      <vt:lpstr>PowerPoint Presentation</vt:lpstr>
      <vt:lpstr>Resource Assessment, Allocation and Spend-Down</vt:lpstr>
      <vt:lpstr>PowerPoint Presentation</vt:lpstr>
      <vt:lpstr>PowerPoint Presentation</vt:lpstr>
      <vt:lpstr>PowerPoint Presentation</vt:lpstr>
      <vt:lpstr>Resource Assessment, Allocation and Spend-Down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Resource example </vt:lpstr>
      <vt:lpstr>PowerPoint Presentation</vt:lpstr>
      <vt:lpstr>PowerPoint Presentation</vt:lpstr>
      <vt:lpstr>PowerPoint Presentation</vt:lpstr>
      <vt:lpstr>PowerPoint Presentation</vt:lpstr>
      <vt:lpstr>Resource Assessment, Allocation and Spend-Down</vt:lpstr>
      <vt:lpstr>PowerPoint Presentation</vt:lpstr>
      <vt:lpstr>  </vt:lpstr>
      <vt:lpstr>PowerPoint Presentation</vt:lpstr>
      <vt:lpstr>PowerPoint Presentation</vt:lpstr>
      <vt:lpstr>PowerPoint Presentation</vt:lpstr>
      <vt:lpstr>PowerPoint Presentation</vt:lpstr>
      <vt:lpstr>Pro Seniors’ Services</vt:lpstr>
      <vt:lpstr>Pro Seniors’ Services</vt:lpstr>
      <vt:lpstr>Pro Seniors Referral Service</vt:lpstr>
    </vt:vector>
  </TitlesOfParts>
  <Company>ODJFS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B Gentile</dc:creator>
  <cp:lastModifiedBy>Mary Day</cp:lastModifiedBy>
  <cp:revision>1153</cp:revision>
  <cp:lastPrinted>2022-04-20T18:19:51Z</cp:lastPrinted>
  <dcterms:created xsi:type="dcterms:W3CDTF">2013-06-26T12:44:45Z</dcterms:created>
  <dcterms:modified xsi:type="dcterms:W3CDTF">2025-06-27T21:27:00Z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910BF792-B11F-49C3-8E3E-14CCED901D95</vt:lpwstr>
  </property>
  <property fmtid="{D5CDD505-2E9C-101B-9397-08002B2CF9AE}" pid="3" name="ArticulatePath">
    <vt:lpwstr>DRAFT_StakeholderEngagementMeeting_v15</vt:lpwstr>
  </property>
</Properties>
</file>