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9.xml" ContentType="application/vnd.openxmlformats-officedocument.theme+xml"/>
  <Override PartName="/ppt/tags/tag10.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0.xml" ContentType="application/vnd.openxmlformats-officedocument.theme+xml"/>
  <Override PartName="/ppt/tags/tag11.xml" ContentType="application/vnd.openxmlformats-officedocument.presentationml.tags+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9" r:id="rId5"/>
    <p:sldMasterId id="2147483684" r:id="rId6"/>
    <p:sldMasterId id="2147483689" r:id="rId7"/>
    <p:sldMasterId id="2147483694" r:id="rId8"/>
    <p:sldMasterId id="2147483699" r:id="rId9"/>
    <p:sldMasterId id="2147483710" r:id="rId10"/>
    <p:sldMasterId id="2147483714" r:id="rId11"/>
    <p:sldMasterId id="2147483721" r:id="rId12"/>
    <p:sldMasterId id="2147483725" r:id="rId13"/>
  </p:sldMasterIdLst>
  <p:notesMasterIdLst>
    <p:notesMasterId r:id="rId91"/>
  </p:notesMasterIdLst>
  <p:handoutMasterIdLst>
    <p:handoutMasterId r:id="rId92"/>
  </p:handoutMasterIdLst>
  <p:sldIdLst>
    <p:sldId id="256" r:id="rId14"/>
    <p:sldId id="821" r:id="rId15"/>
    <p:sldId id="607" r:id="rId16"/>
    <p:sldId id="793" r:id="rId17"/>
    <p:sldId id="820" r:id="rId18"/>
    <p:sldId id="837" r:id="rId19"/>
    <p:sldId id="290" r:id="rId20"/>
    <p:sldId id="799" r:id="rId21"/>
    <p:sldId id="800" r:id="rId22"/>
    <p:sldId id="815" r:id="rId23"/>
    <p:sldId id="836" r:id="rId24"/>
    <p:sldId id="889" r:id="rId25"/>
    <p:sldId id="826" r:id="rId26"/>
    <p:sldId id="802" r:id="rId27"/>
    <p:sldId id="822" r:id="rId28"/>
    <p:sldId id="881" r:id="rId29"/>
    <p:sldId id="827" r:id="rId30"/>
    <p:sldId id="828" r:id="rId31"/>
    <p:sldId id="823" r:id="rId32"/>
    <p:sldId id="824" r:id="rId33"/>
    <p:sldId id="870" r:id="rId34"/>
    <p:sldId id="825" r:id="rId35"/>
    <p:sldId id="829" r:id="rId36"/>
    <p:sldId id="830" r:id="rId37"/>
    <p:sldId id="831" r:id="rId38"/>
    <p:sldId id="832" r:id="rId39"/>
    <p:sldId id="835" r:id="rId40"/>
    <p:sldId id="833" r:id="rId41"/>
    <p:sldId id="834" r:id="rId42"/>
    <p:sldId id="839" r:id="rId43"/>
    <p:sldId id="838" r:id="rId44"/>
    <p:sldId id="880" r:id="rId45"/>
    <p:sldId id="853" r:id="rId46"/>
    <p:sldId id="840" r:id="rId47"/>
    <p:sldId id="841" r:id="rId48"/>
    <p:sldId id="842" r:id="rId49"/>
    <p:sldId id="843" r:id="rId50"/>
    <p:sldId id="844" r:id="rId51"/>
    <p:sldId id="845" r:id="rId52"/>
    <p:sldId id="846" r:id="rId53"/>
    <p:sldId id="847" r:id="rId54"/>
    <p:sldId id="848" r:id="rId55"/>
    <p:sldId id="849" r:id="rId56"/>
    <p:sldId id="850" r:id="rId57"/>
    <p:sldId id="882" r:id="rId58"/>
    <p:sldId id="852" r:id="rId59"/>
    <p:sldId id="857" r:id="rId60"/>
    <p:sldId id="883" r:id="rId61"/>
    <p:sldId id="854" r:id="rId62"/>
    <p:sldId id="855" r:id="rId63"/>
    <p:sldId id="860" r:id="rId64"/>
    <p:sldId id="856" r:id="rId65"/>
    <p:sldId id="858" r:id="rId66"/>
    <p:sldId id="859" r:id="rId67"/>
    <p:sldId id="878" r:id="rId68"/>
    <p:sldId id="861" r:id="rId69"/>
    <p:sldId id="862" r:id="rId70"/>
    <p:sldId id="863" r:id="rId71"/>
    <p:sldId id="864" r:id="rId72"/>
    <p:sldId id="886" r:id="rId73"/>
    <p:sldId id="865" r:id="rId74"/>
    <p:sldId id="885" r:id="rId75"/>
    <p:sldId id="866" r:id="rId76"/>
    <p:sldId id="884" r:id="rId77"/>
    <p:sldId id="867" r:id="rId78"/>
    <p:sldId id="868" r:id="rId79"/>
    <p:sldId id="892" r:id="rId80"/>
    <p:sldId id="890" r:id="rId81"/>
    <p:sldId id="869" r:id="rId82"/>
    <p:sldId id="871" r:id="rId83"/>
    <p:sldId id="874" r:id="rId84"/>
    <p:sldId id="875" r:id="rId85"/>
    <p:sldId id="876" r:id="rId86"/>
    <p:sldId id="873" r:id="rId87"/>
    <p:sldId id="872" r:id="rId88"/>
    <p:sldId id="891" r:id="rId89"/>
    <p:sldId id="888" r:id="rId90"/>
  </p:sldIdLst>
  <p:sldSz cx="12192000" cy="6858000"/>
  <p:notesSz cx="7010400" cy="9296400"/>
  <p:custDataLst>
    <p:tags r:id="rId9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57" userDrawn="1">
          <p15:clr>
            <a:srgbClr val="A4A3A4"/>
          </p15:clr>
        </p15:guide>
        <p15:guide id="3"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 clrIdx="0"/>
  <p:cmAuthor id="1" name="Pareek, Mia" initials="MP"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47F"/>
    <a:srgbClr val="2B6BB0"/>
    <a:srgbClr val="3958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95" autoAdjust="0"/>
  </p:normalViewPr>
  <p:slideViewPr>
    <p:cSldViewPr>
      <p:cViewPr varScale="1">
        <p:scale>
          <a:sx n="95" d="100"/>
          <a:sy n="95" d="100"/>
        </p:scale>
        <p:origin x="396" y="96"/>
      </p:cViewPr>
      <p:guideLst>
        <p:guide orient="horz" pos="2160"/>
        <p:guide pos="3840"/>
      </p:guideLst>
    </p:cSldViewPr>
  </p:slideViewPr>
  <p:outlineViewPr>
    <p:cViewPr>
      <p:scale>
        <a:sx n="33" d="100"/>
        <a:sy n="33" d="100"/>
      </p:scale>
      <p:origin x="0" y="-23844"/>
    </p:cViewPr>
  </p:outlineViewPr>
  <p:notesTextViewPr>
    <p:cViewPr>
      <p:scale>
        <a:sx n="3" d="2"/>
        <a:sy n="3" d="2"/>
      </p:scale>
      <p:origin x="0" y="0"/>
    </p:cViewPr>
  </p:notesTextViewPr>
  <p:notesViewPr>
    <p:cSldViewPr>
      <p:cViewPr varScale="1">
        <p:scale>
          <a:sx n="58" d="100"/>
          <a:sy n="58" d="100"/>
        </p:scale>
        <p:origin x="2516" y="40"/>
      </p:cViewPr>
      <p:guideLst>
        <p:guide orient="horz" pos="2928"/>
        <p:guide pos="2257"/>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slide" Target="slides/slide76.xml"/><Relationship Id="rId97"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58.xml"/><Relationship Id="rId9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5" Type="http://schemas.openxmlformats.org/officeDocument/2006/relationships/slideMaster" Target="slideMasters/slideMaster2.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presProps" Target="presProp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5.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tags" Target="tags/tag1.xml"/><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notesMaster" Target="notesMasters/notesMaster1.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A644F0E-C12C-4C96-90AA-B9FD8E0E0A93}" type="datetimeFigureOut">
              <a:rPr lang="en-US" smtClean="0"/>
              <a:t>6/27/2025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924A3B7-C28A-47DA-9CBF-0CC318D29FF3}" type="slidenum">
              <a:rPr lang="en-US" smtClean="0"/>
              <a:t>‹#›</a:t>
            </a:fld>
            <a:endParaRPr lang="en-US"/>
          </a:p>
        </p:txBody>
      </p:sp>
    </p:spTree>
    <p:extLst>
      <p:ext uri="{BB962C8B-B14F-4D97-AF65-F5344CB8AC3E}">
        <p14:creationId xmlns:p14="http://schemas.microsoft.com/office/powerpoint/2010/main" val="2616670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467DDA1-6B8D-4F20-99DB-89B40ADA6B8E}" type="datetimeFigureOut">
              <a:rPr lang="en-US" smtClean="0"/>
              <a:t>6/27/2025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8F8EB8E-7026-4ACF-B57D-C3E04C21C53C}" type="slidenum">
              <a:rPr lang="en-US" smtClean="0"/>
              <a:t>‹#›</a:t>
            </a:fld>
            <a:endParaRPr lang="en-US"/>
          </a:p>
        </p:txBody>
      </p:sp>
    </p:spTree>
    <p:extLst>
      <p:ext uri="{BB962C8B-B14F-4D97-AF65-F5344CB8AC3E}">
        <p14:creationId xmlns:p14="http://schemas.microsoft.com/office/powerpoint/2010/main" val="545472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Feel free to put questions in as we go, I will be addressing after each poll question</a:t>
            </a:r>
          </a:p>
        </p:txBody>
      </p:sp>
      <p:sp>
        <p:nvSpPr>
          <p:cNvPr id="4" name="Slide Number Placeholder 3"/>
          <p:cNvSpPr>
            <a:spLocks noGrp="1"/>
          </p:cNvSpPr>
          <p:nvPr>
            <p:ph type="sldNum" sz="quarter" idx="10"/>
          </p:nvPr>
        </p:nvSpPr>
        <p:spPr/>
        <p:txBody>
          <a:bodyPr/>
          <a:lstStyle/>
          <a:p>
            <a:fld id="{08F8EB8E-7026-4ACF-B57D-C3E04C21C53C}" type="slidenum">
              <a:rPr lang="en-US" smtClean="0"/>
              <a:t>1</a:t>
            </a:fld>
            <a:endParaRPr lang="en-US"/>
          </a:p>
        </p:txBody>
      </p:sp>
    </p:spTree>
    <p:extLst>
      <p:ext uri="{BB962C8B-B14F-4D97-AF65-F5344CB8AC3E}">
        <p14:creationId xmlns:p14="http://schemas.microsoft.com/office/powerpoint/2010/main" val="3391874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Understanding what type of VA benefit a client is getting can help client understand options, easier to find out when understand how VA benefits work</a:t>
            </a:r>
          </a:p>
        </p:txBody>
      </p:sp>
      <p:sp>
        <p:nvSpPr>
          <p:cNvPr id="4" name="Slide Number Placeholder 3"/>
          <p:cNvSpPr>
            <a:spLocks noGrp="1"/>
          </p:cNvSpPr>
          <p:nvPr>
            <p:ph type="sldNum" sz="quarter" idx="5"/>
          </p:nvPr>
        </p:nvSpPr>
        <p:spPr/>
        <p:txBody>
          <a:bodyPr/>
          <a:lstStyle/>
          <a:p>
            <a:fld id="{08F8EB8E-7026-4ACF-B57D-C3E04C21C53C}" type="slidenum">
              <a:rPr lang="en-US" smtClean="0"/>
              <a:t>11</a:t>
            </a:fld>
            <a:endParaRPr lang="en-US"/>
          </a:p>
        </p:txBody>
      </p:sp>
    </p:spTree>
    <p:extLst>
      <p:ext uri="{BB962C8B-B14F-4D97-AF65-F5344CB8AC3E}">
        <p14:creationId xmlns:p14="http://schemas.microsoft.com/office/powerpoint/2010/main" val="877479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2356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Compensation benefits are the big cash benefit, can be life changing for veterans</a:t>
            </a:r>
          </a:p>
          <a:p>
            <a:pPr marL="171450" indent="-171450">
              <a:buFontTx/>
              <a:buChar char="-"/>
            </a:pPr>
            <a:r>
              <a:rPr lang="en-US" dirty="0"/>
              <a:t>For lower-income clients that we deal with, pension is also a significant benefit, means tested, similar</a:t>
            </a:r>
            <a:r>
              <a:rPr lang="en-US" baseline="0" dirty="0"/>
              <a:t> to SSI</a:t>
            </a:r>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13</a:t>
            </a:fld>
            <a:endParaRPr lang="en-US"/>
          </a:p>
        </p:txBody>
      </p:sp>
    </p:spTree>
    <p:extLst>
      <p:ext uri="{BB962C8B-B14F-4D97-AF65-F5344CB8AC3E}">
        <p14:creationId xmlns:p14="http://schemas.microsoft.com/office/powerpoint/2010/main" val="4185643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doing any VA benefits work, even if advising on benefit claims without filing applications, need to be accredited.  Not too hard of a process,</a:t>
            </a:r>
            <a:r>
              <a:rPr lang="en-US" baseline="0" dirty="0"/>
              <a:t> may take several months</a:t>
            </a:r>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14</a:t>
            </a:fld>
            <a:endParaRPr lang="en-US"/>
          </a:p>
        </p:txBody>
      </p:sp>
    </p:spTree>
    <p:extLst>
      <p:ext uri="{BB962C8B-B14F-4D97-AF65-F5344CB8AC3E}">
        <p14:creationId xmlns:p14="http://schemas.microsoft.com/office/powerpoint/2010/main" val="2637350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3 hour approved CLEs are usually easy to find, I usually find through the practicing law institute</a:t>
            </a:r>
          </a:p>
          <a:p>
            <a:pPr marL="171450" indent="-171450">
              <a:buFontTx/>
              <a:buChar char="-"/>
            </a:pPr>
            <a:r>
              <a:rPr lang="en-US" dirty="0"/>
              <a:t>Can ask OGC for initial date of accreditation to know what your yearly deadlines are.</a:t>
            </a:r>
          </a:p>
        </p:txBody>
      </p:sp>
      <p:sp>
        <p:nvSpPr>
          <p:cNvPr id="4" name="Slide Number Placeholder 3"/>
          <p:cNvSpPr>
            <a:spLocks noGrp="1"/>
          </p:cNvSpPr>
          <p:nvPr>
            <p:ph type="sldNum" sz="quarter" idx="5"/>
          </p:nvPr>
        </p:nvSpPr>
        <p:spPr/>
        <p:txBody>
          <a:bodyPr/>
          <a:lstStyle/>
          <a:p>
            <a:fld id="{08F8EB8E-7026-4ACF-B57D-C3E04C21C53C}" type="slidenum">
              <a:rPr lang="en-US" smtClean="0"/>
              <a:t>15</a:t>
            </a:fld>
            <a:endParaRPr lang="en-US"/>
          </a:p>
        </p:txBody>
      </p:sp>
    </p:spTree>
    <p:extLst>
      <p:ext uri="{BB962C8B-B14F-4D97-AF65-F5344CB8AC3E}">
        <p14:creationId xmlns:p14="http://schemas.microsoft.com/office/powerpoint/2010/main" val="3139703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Answer is False</a:t>
            </a:r>
          </a:p>
          <a:p>
            <a:pPr marL="171450" indent="-171450">
              <a:buFontTx/>
              <a:buChar char="-"/>
            </a:pPr>
            <a:r>
              <a:rPr lang="en-US" dirty="0"/>
              <a:t>Need to continue completing 3 hours of approved CLE within 3 years of initial date and every 2 years thereafter.</a:t>
            </a:r>
          </a:p>
          <a:p>
            <a:pPr marL="171450" indent="-171450">
              <a:buFontTx/>
              <a:buChar char="-"/>
            </a:pPr>
            <a:r>
              <a:rPr lang="en-US" dirty="0"/>
              <a:t>Can</a:t>
            </a:r>
            <a:r>
              <a:rPr lang="en-US" baseline="0" dirty="0"/>
              <a:t> ask the OGC for initial date to put in reminders for every 2 years going forward, as well as annual reporting of certification of good standing</a:t>
            </a:r>
          </a:p>
          <a:p>
            <a:pPr marL="171450" indent="-171450">
              <a:buFontTx/>
              <a:buChar char="-"/>
            </a:pPr>
            <a:r>
              <a:rPr lang="en-US" baseline="0" dirty="0"/>
              <a:t>Address questions</a:t>
            </a:r>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16</a:t>
            </a:fld>
            <a:endParaRPr lang="en-US"/>
          </a:p>
        </p:txBody>
      </p:sp>
    </p:spTree>
    <p:extLst>
      <p:ext uri="{BB962C8B-B14F-4D97-AF65-F5344CB8AC3E}">
        <p14:creationId xmlns:p14="http://schemas.microsoft.com/office/powerpoint/2010/main" val="2677709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United States Code and Code of Federal Regulations, generally the CFR is more detailed</a:t>
            </a:r>
          </a:p>
          <a:p>
            <a:pPr marL="171450" indent="-171450">
              <a:buFontTx/>
              <a:buChar char="-"/>
            </a:pPr>
            <a:r>
              <a:rPr lang="en-US" dirty="0"/>
              <a:t>M21-1 Benefits Adjudication Manual, great source for trying to figure out what VA will do or why they are doing what they do, very detailed, available online, fairly easily searchable, similar to POMS</a:t>
            </a:r>
          </a:p>
        </p:txBody>
      </p:sp>
      <p:sp>
        <p:nvSpPr>
          <p:cNvPr id="4" name="Slide Number Placeholder 3"/>
          <p:cNvSpPr>
            <a:spLocks noGrp="1"/>
          </p:cNvSpPr>
          <p:nvPr>
            <p:ph type="sldNum" sz="quarter" idx="5"/>
          </p:nvPr>
        </p:nvSpPr>
        <p:spPr/>
        <p:txBody>
          <a:bodyPr/>
          <a:lstStyle/>
          <a:p>
            <a:fld id="{08F8EB8E-7026-4ACF-B57D-C3E04C21C53C}" type="slidenum">
              <a:rPr lang="en-US" smtClean="0"/>
              <a:t>17</a:t>
            </a:fld>
            <a:endParaRPr lang="en-US"/>
          </a:p>
        </p:txBody>
      </p:sp>
    </p:spTree>
    <p:extLst>
      <p:ext uri="{BB962C8B-B14F-4D97-AF65-F5344CB8AC3E}">
        <p14:creationId xmlns:p14="http://schemas.microsoft.com/office/powerpoint/2010/main" val="2841291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Veterans benefits manual is very good resource as well, if doing VA benefits</a:t>
            </a:r>
            <a:r>
              <a:rPr lang="en-US" baseline="0" dirty="0"/>
              <a:t> work, I think it is incredibly helpful to have, especially starting out, helpful in finding where all the relevant statutes and regulations are, goo commentary on best practices.</a:t>
            </a:r>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18</a:t>
            </a:fld>
            <a:endParaRPr lang="en-US"/>
          </a:p>
        </p:txBody>
      </p:sp>
    </p:spTree>
    <p:extLst>
      <p:ext uri="{BB962C8B-B14F-4D97-AF65-F5344CB8AC3E}">
        <p14:creationId xmlns:p14="http://schemas.microsoft.com/office/powerpoint/2010/main" val="583306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Need to make sure meet basic eligibility requirements for certain VA benefits</a:t>
            </a:r>
          </a:p>
          <a:p>
            <a:pPr marL="171450" indent="-171450">
              <a:buFontTx/>
              <a:buChar char="-"/>
            </a:pPr>
            <a:r>
              <a:rPr lang="en-US" dirty="0"/>
              <a:t>Then will</a:t>
            </a:r>
            <a:r>
              <a:rPr lang="en-US" baseline="0" dirty="0"/>
              <a:t> discuss further requirements for compensation and pension benefits</a:t>
            </a:r>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19</a:t>
            </a:fld>
            <a:endParaRPr lang="en-US"/>
          </a:p>
        </p:txBody>
      </p:sp>
    </p:spTree>
    <p:extLst>
      <p:ext uri="{BB962C8B-B14F-4D97-AF65-F5344CB8AC3E}">
        <p14:creationId xmlns:p14="http://schemas.microsoft.com/office/powerpoint/2010/main" val="4126632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Lots of nuances and exceptions for some types of service or training</a:t>
            </a:r>
          </a:p>
          <a:p>
            <a:pPr marL="171450" indent="-171450">
              <a:buFontTx/>
              <a:buChar char="-"/>
            </a:pPr>
            <a:r>
              <a:rPr lang="en-US" dirty="0"/>
              <a:t>Local county</a:t>
            </a:r>
            <a:r>
              <a:rPr lang="en-US" baseline="0" dirty="0"/>
              <a:t> veterans service commission can be helpful in helping someone find out veteran status for VA benefits purposes</a:t>
            </a:r>
          </a:p>
          <a:p>
            <a:pPr marL="171450" indent="-171450">
              <a:buFontTx/>
              <a:buChar char="-"/>
            </a:pPr>
            <a:r>
              <a:rPr lang="en-US" baseline="0" dirty="0"/>
              <a:t>Veterans service commissions are made up of veterans, main thing they help with is navigating VA benefits for free</a:t>
            </a:r>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20</a:t>
            </a:fld>
            <a:endParaRPr lang="en-US"/>
          </a:p>
        </p:txBody>
      </p:sp>
    </p:spTree>
    <p:extLst>
      <p:ext uri="{BB962C8B-B14F-4D97-AF65-F5344CB8AC3E}">
        <p14:creationId xmlns:p14="http://schemas.microsoft.com/office/powerpoint/2010/main" val="631307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Tx/>
              <a:buChar char="-"/>
            </a:pPr>
            <a:r>
              <a:rPr lang="en-US" dirty="0"/>
              <a:t>As share of population of older adults increases, mission becomes ever more important</a:t>
            </a:r>
          </a:p>
          <a:p>
            <a:pPr marL="171450" indent="-171450">
              <a:buFontTx/>
              <a:buChar char="-"/>
            </a:pPr>
            <a:r>
              <a:rPr lang="en-US" dirty="0"/>
              <a:t>Our in-house focus is elder law issues, lots of our clients are low income, public benefits like SSA, Medicare, Medicaid, long-term care issues, some housing and consumer issues</a:t>
            </a:r>
          </a:p>
        </p:txBody>
      </p:sp>
      <p:sp>
        <p:nvSpPr>
          <p:cNvPr id="4" name="Slide Number Placeholder 3"/>
          <p:cNvSpPr>
            <a:spLocks noGrp="1"/>
          </p:cNvSpPr>
          <p:nvPr>
            <p:ph type="sldNum" sz="quarter" idx="5"/>
          </p:nvPr>
        </p:nvSpPr>
        <p:spPr/>
        <p:txBody>
          <a:bodyPr/>
          <a:lstStyle/>
          <a:p>
            <a:fld id="{08F8EB8E-7026-4ACF-B57D-C3E04C21C53C}" type="slidenum">
              <a:rPr lang="en-US" smtClean="0"/>
              <a:t>2</a:t>
            </a:fld>
            <a:endParaRPr lang="en-US"/>
          </a:p>
        </p:txBody>
      </p:sp>
    </p:spTree>
    <p:extLst>
      <p:ext uri="{BB962C8B-B14F-4D97-AF65-F5344CB8AC3E}">
        <p14:creationId xmlns:p14="http://schemas.microsoft.com/office/powerpoint/2010/main" val="1192291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Helpful for veteran to find out what status they may have or if they have enough time in active service.  </a:t>
            </a:r>
          </a:p>
          <a:p>
            <a:pPr marL="171450" indent="-171450">
              <a:buFontTx/>
              <a:buChar char="-"/>
            </a:pPr>
            <a:r>
              <a:rPr lang="en-US" dirty="0"/>
              <a:t>Can request it online or with a form, or can go to local veteran’s service commission for assistance.</a:t>
            </a:r>
          </a:p>
          <a:p>
            <a:pPr marL="171450" indent="-171450">
              <a:buFontTx/>
              <a:buChar char="-"/>
            </a:pPr>
            <a:r>
              <a:rPr lang="en-US" dirty="0"/>
              <a:t>Character of service is also listed, helpful for determining possible eligibility for</a:t>
            </a:r>
            <a:r>
              <a:rPr lang="en-US" baseline="0" dirty="0"/>
              <a:t> some VA benefits.</a:t>
            </a:r>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21</a:t>
            </a:fld>
            <a:endParaRPr lang="en-US"/>
          </a:p>
        </p:txBody>
      </p:sp>
    </p:spTree>
    <p:extLst>
      <p:ext uri="{BB962C8B-B14F-4D97-AF65-F5344CB8AC3E}">
        <p14:creationId xmlns:p14="http://schemas.microsoft.com/office/powerpoint/2010/main" val="1909548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Policy</a:t>
            </a:r>
            <a:r>
              <a:rPr lang="en-US" baseline="0" dirty="0"/>
              <a:t> behind VA’s determination of “other than dishonorable” is going to be different than Armed Forces’ characterization of service, so does not exactly line up.</a:t>
            </a:r>
          </a:p>
          <a:p>
            <a:pPr marL="171450" indent="-171450">
              <a:buFontTx/>
              <a:buChar char="-"/>
            </a:pPr>
            <a:r>
              <a:rPr lang="en-US" baseline="0" dirty="0"/>
              <a:t>Generally, VA benefits are meant to help veterans, and veterans with negative characterization of service usually already face more obstacles and may be in more need of services, but Armed Forces also view possible consequences for VA benefits after service as deterrence to misconduct in service</a:t>
            </a:r>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22</a:t>
            </a:fld>
            <a:endParaRPr lang="en-US"/>
          </a:p>
        </p:txBody>
      </p:sp>
    </p:spTree>
    <p:extLst>
      <p:ext uri="{BB962C8B-B14F-4D97-AF65-F5344CB8AC3E}">
        <p14:creationId xmlns:p14="http://schemas.microsoft.com/office/powerpoint/2010/main" val="2644636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Fairly straight</a:t>
            </a:r>
            <a:r>
              <a:rPr lang="en-US" baseline="0" dirty="0"/>
              <a:t> forward</a:t>
            </a:r>
          </a:p>
          <a:p>
            <a:pPr marL="171450" indent="-171450">
              <a:buFontTx/>
              <a:buChar char="-"/>
            </a:pPr>
            <a:r>
              <a:rPr lang="en-US" baseline="0" dirty="0"/>
              <a:t>Three types of court martial, summary (minor offenses), special (intermediate), general (most serious).</a:t>
            </a:r>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23</a:t>
            </a:fld>
            <a:endParaRPr lang="en-US"/>
          </a:p>
        </p:txBody>
      </p:sp>
    </p:spTree>
    <p:extLst>
      <p:ext uri="{BB962C8B-B14F-4D97-AF65-F5344CB8AC3E}">
        <p14:creationId xmlns:p14="http://schemas.microsoft.com/office/powerpoint/2010/main" val="1510067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Straightforward except for compelling circumstances exception, lots of factors to argue</a:t>
            </a:r>
          </a:p>
          <a:p>
            <a:pPr marL="171450" indent="-171450">
              <a:buFontTx/>
              <a:buChar char="-"/>
            </a:pPr>
            <a:r>
              <a:rPr lang="en-US" baseline="0" dirty="0"/>
              <a:t>Can argue other service was honorable, get military service records, buddy statements etc.</a:t>
            </a:r>
          </a:p>
          <a:p>
            <a:pPr marL="171450" indent="-171450">
              <a:buFontTx/>
              <a:buChar char="-"/>
            </a:pPr>
            <a:r>
              <a:rPr lang="en-US" baseline="0" dirty="0"/>
              <a:t>Compelling circumstances exception also applies to 2 types of regulatory bars, moral turpitude and willful and persistent misconduct, which is why it mentions misconduct.</a:t>
            </a:r>
          </a:p>
          <a:p>
            <a:pPr marL="171450" indent="-171450">
              <a:buFontTx/>
              <a:buChar char="-"/>
            </a:pPr>
            <a:r>
              <a:rPr lang="en-US" baseline="0" dirty="0"/>
              <a:t>Moral turpitude: an act or behavior that gravely violates the sentiment or accepted standard of the community</a:t>
            </a:r>
          </a:p>
          <a:p>
            <a:pPr marL="171450" indent="-171450">
              <a:buFontTx/>
              <a:buChar char="-"/>
            </a:pPr>
            <a:r>
              <a:rPr lang="da-DK" baseline="0" dirty="0"/>
              <a:t>These factors come from the regulation, 38 C.F.R. § 3.12</a:t>
            </a:r>
            <a:endParaRPr lang="en-US" baseline="0"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24</a:t>
            </a:fld>
            <a:endParaRPr lang="en-US"/>
          </a:p>
        </p:txBody>
      </p:sp>
    </p:spTree>
    <p:extLst>
      <p:ext uri="{BB962C8B-B14F-4D97-AF65-F5344CB8AC3E}">
        <p14:creationId xmlns:p14="http://schemas.microsoft.com/office/powerpoint/2010/main" val="723607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For older veterans, some of these mental or cognitive impairments</a:t>
            </a:r>
            <a:r>
              <a:rPr lang="en-US" baseline="0" dirty="0"/>
              <a:t> were not recognized as such when they were in service, but problem may be trying to find evidence or records from back then showing existence at time of AWOL. </a:t>
            </a:r>
          </a:p>
          <a:p>
            <a:pPr marL="171450" indent="-171450">
              <a:buFontTx/>
              <a:buChar char="-"/>
            </a:pPr>
            <a:r>
              <a:rPr lang="en-US" baseline="0" dirty="0"/>
              <a:t>A veteran may have family back home who was involved in car wreck and was recovering, feeling obligated to be there for them</a:t>
            </a:r>
          </a:p>
          <a:p>
            <a:pPr marL="171450" indent="-171450">
              <a:buFontTx/>
              <a:buChar char="-"/>
            </a:pPr>
            <a:r>
              <a:rPr lang="en-US" baseline="0" dirty="0"/>
              <a:t>Can really explain circumstances that led to AWOL</a:t>
            </a:r>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25</a:t>
            </a:fld>
            <a:endParaRPr lang="en-US"/>
          </a:p>
        </p:txBody>
      </p:sp>
    </p:spTree>
    <p:extLst>
      <p:ext uri="{BB962C8B-B14F-4D97-AF65-F5344CB8AC3E}">
        <p14:creationId xmlns:p14="http://schemas.microsoft.com/office/powerpoint/2010/main" val="36578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26</a:t>
            </a:fld>
            <a:endParaRPr lang="en-US"/>
          </a:p>
        </p:txBody>
      </p:sp>
    </p:spTree>
    <p:extLst>
      <p:ext uri="{BB962C8B-B14F-4D97-AF65-F5344CB8AC3E}">
        <p14:creationId xmlns:p14="http://schemas.microsoft.com/office/powerpoint/2010/main" val="3093968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VA task force helped to submit</a:t>
            </a:r>
            <a:r>
              <a:rPr lang="en-US" baseline="0" dirty="0"/>
              <a:t> comments on these proposed changes</a:t>
            </a:r>
          </a:p>
          <a:p>
            <a:pPr marL="628650" lvl="1" indent="-171450">
              <a:buFontTx/>
              <a:buChar char="-"/>
            </a:pPr>
            <a:r>
              <a:rPr lang="en-US" baseline="0" dirty="0"/>
              <a:t>Provide clear directives to use mitigating circumstances under a broad and inclusive lens for compelling circumstances</a:t>
            </a:r>
            <a:endParaRPr lang="en-US" dirty="0"/>
          </a:p>
          <a:p>
            <a:pPr marL="171450" indent="-171450">
              <a:buFontTx/>
              <a:buChar char="-"/>
            </a:pPr>
            <a:r>
              <a:rPr lang="en-US" dirty="0"/>
              <a:t>Comments did ask to do away with regulatory bars, point of VA benefits is to help veterans, other rules for punishing those in service with misconduct</a:t>
            </a:r>
          </a:p>
          <a:p>
            <a:pPr marL="628650" lvl="1" indent="-171450">
              <a:buFontTx/>
              <a:buChar char="-"/>
            </a:pPr>
            <a:r>
              <a:rPr lang="en-US" dirty="0"/>
              <a:t>Statistics show that those with negative characterization of discharge generally have worse outcomes</a:t>
            </a:r>
          </a:p>
          <a:p>
            <a:pPr marL="171450" indent="-171450">
              <a:buFontTx/>
              <a:buChar char="-"/>
            </a:pPr>
            <a:r>
              <a:rPr lang="en-US" dirty="0"/>
              <a:t>Some arbitrariness with “moral turpitude” and “willful and persistent misconduct”, could punish those who were abused or discriminated against</a:t>
            </a:r>
          </a:p>
          <a:p>
            <a:pPr marL="628650" lvl="1" indent="-171450">
              <a:buFontTx/>
              <a:buChar char="-"/>
            </a:pPr>
            <a:r>
              <a:rPr lang="en-US" dirty="0"/>
              <a:t>Now compelling circumstances used for AWOL can be argued</a:t>
            </a:r>
          </a:p>
          <a:p>
            <a:pPr marL="171450" lvl="0" indent="-171450">
              <a:buFontTx/>
              <a:buChar char="-"/>
            </a:pPr>
            <a:r>
              <a:rPr lang="en-US" dirty="0"/>
              <a:t>Military departments stated regulatory bars still wanted for deterrence</a:t>
            </a:r>
          </a:p>
        </p:txBody>
      </p:sp>
      <p:sp>
        <p:nvSpPr>
          <p:cNvPr id="4" name="Slide Number Placeholder 3"/>
          <p:cNvSpPr>
            <a:spLocks noGrp="1"/>
          </p:cNvSpPr>
          <p:nvPr>
            <p:ph type="sldNum" sz="quarter" idx="5"/>
          </p:nvPr>
        </p:nvSpPr>
        <p:spPr/>
        <p:txBody>
          <a:bodyPr/>
          <a:lstStyle/>
          <a:p>
            <a:fld id="{08F8EB8E-7026-4ACF-B57D-C3E04C21C53C}" type="slidenum">
              <a:rPr lang="en-US" smtClean="0"/>
              <a:t>27</a:t>
            </a:fld>
            <a:endParaRPr lang="en-US"/>
          </a:p>
        </p:txBody>
      </p:sp>
    </p:spTree>
    <p:extLst>
      <p:ext uri="{BB962C8B-B14F-4D97-AF65-F5344CB8AC3E}">
        <p14:creationId xmlns:p14="http://schemas.microsoft.com/office/powerpoint/2010/main" val="1862037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Fairly straightforward</a:t>
            </a:r>
          </a:p>
        </p:txBody>
      </p:sp>
      <p:sp>
        <p:nvSpPr>
          <p:cNvPr id="4" name="Slide Number Placeholder 3"/>
          <p:cNvSpPr>
            <a:spLocks noGrp="1"/>
          </p:cNvSpPr>
          <p:nvPr>
            <p:ph type="sldNum" sz="quarter" idx="5"/>
          </p:nvPr>
        </p:nvSpPr>
        <p:spPr/>
        <p:txBody>
          <a:bodyPr/>
          <a:lstStyle/>
          <a:p>
            <a:fld id="{08F8EB8E-7026-4ACF-B57D-C3E04C21C53C}" type="slidenum">
              <a:rPr lang="en-US" smtClean="0"/>
              <a:t>28</a:t>
            </a:fld>
            <a:endParaRPr lang="en-US"/>
          </a:p>
        </p:txBody>
      </p:sp>
    </p:spTree>
    <p:extLst>
      <p:ext uri="{BB962C8B-B14F-4D97-AF65-F5344CB8AC3E}">
        <p14:creationId xmlns:p14="http://schemas.microsoft.com/office/powerpoint/2010/main" val="258309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Much more arbitrary, could argue no need for it, but</a:t>
            </a:r>
            <a:r>
              <a:rPr lang="en-US" baseline="0" dirty="0"/>
              <a:t> kept in latest update, and did try to define what is “willful and persistent misconduct” more specifically, 2 instances of minor misconduct within two years, an instance of minor misconduct within two years of more serious misconduct, and two instances of serious misconduct within 5 years.</a:t>
            </a:r>
          </a:p>
          <a:p>
            <a:pPr marL="628650" lvl="1" indent="-171450">
              <a:buFontTx/>
              <a:buChar char="-"/>
            </a:pPr>
            <a:r>
              <a:rPr lang="en-US" baseline="0" dirty="0"/>
              <a:t>Task force asked for three instances of serious misconduct within 1 year</a:t>
            </a:r>
          </a:p>
          <a:p>
            <a:pPr marL="171450" indent="-171450">
              <a:buFontTx/>
              <a:buChar char="-"/>
            </a:pPr>
            <a:r>
              <a:rPr lang="en-US" baseline="0" dirty="0"/>
              <a:t>Can now argue compelling circumstances for these, as with AWOL, so can now explain circumstances surrounding the misconduct.</a:t>
            </a:r>
          </a:p>
          <a:p>
            <a:pPr marL="171450" indent="-171450">
              <a:buFontTx/>
              <a:buChar char="-"/>
            </a:pPr>
            <a:r>
              <a:rPr lang="en-US" dirty="0"/>
              <a:t>Moral turpitude: an act or behavior that gravely violates the sentiment or accepted standard of the community</a:t>
            </a:r>
          </a:p>
        </p:txBody>
      </p:sp>
      <p:sp>
        <p:nvSpPr>
          <p:cNvPr id="4" name="Slide Number Placeholder 3"/>
          <p:cNvSpPr>
            <a:spLocks noGrp="1"/>
          </p:cNvSpPr>
          <p:nvPr>
            <p:ph type="sldNum" sz="quarter" idx="5"/>
          </p:nvPr>
        </p:nvSpPr>
        <p:spPr/>
        <p:txBody>
          <a:bodyPr/>
          <a:lstStyle/>
          <a:p>
            <a:fld id="{08F8EB8E-7026-4ACF-B57D-C3E04C21C53C}" type="slidenum">
              <a:rPr lang="en-US" smtClean="0"/>
              <a:t>29</a:t>
            </a:fld>
            <a:endParaRPr lang="en-US"/>
          </a:p>
        </p:txBody>
      </p:sp>
    </p:spTree>
    <p:extLst>
      <p:ext uri="{BB962C8B-B14F-4D97-AF65-F5344CB8AC3E}">
        <p14:creationId xmlns:p14="http://schemas.microsoft.com/office/powerpoint/2010/main" val="2446460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If know character of discharge determination will be needed.</a:t>
            </a:r>
          </a:p>
          <a:p>
            <a:pPr marL="171450" indent="-171450">
              <a:buFontTx/>
              <a:buChar char="-"/>
            </a:pPr>
            <a:r>
              <a:rPr lang="en-US" baseline="0" dirty="0"/>
              <a:t>Not same as requesting a discharge upgrade (Department of Defense, not VA process) for characterization of service on DD 214, that is a separate way to possibly gain access to VA benefits but a separate process</a:t>
            </a:r>
          </a:p>
          <a:p>
            <a:pPr marL="628650" lvl="1" indent="-171450">
              <a:buFontTx/>
              <a:buChar char="-"/>
            </a:pPr>
            <a:r>
              <a:rPr lang="en-US" baseline="0" dirty="0"/>
              <a:t>Discharge </a:t>
            </a:r>
            <a:r>
              <a:rPr lang="en-US" baseline="0" dirty="0" err="1"/>
              <a:t>Reivew</a:t>
            </a:r>
            <a:r>
              <a:rPr lang="en-US" baseline="0" dirty="0"/>
              <a:t> Board and Board for Correction of Military Records</a:t>
            </a:r>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30</a:t>
            </a:fld>
            <a:endParaRPr lang="en-US"/>
          </a:p>
        </p:txBody>
      </p:sp>
    </p:spTree>
    <p:extLst>
      <p:ext uri="{BB962C8B-B14F-4D97-AF65-F5344CB8AC3E}">
        <p14:creationId xmlns:p14="http://schemas.microsoft.com/office/powerpoint/2010/main" val="2114237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Can call on someone’s behalf as long as 60 and older and Ohio resident for helpline</a:t>
            </a:r>
          </a:p>
          <a:p>
            <a:r>
              <a:rPr lang="en-US" dirty="0"/>
              <a:t>- Pension rights project is available to any age and multiple states, Ohio, Indiana, Kentucky, Michigan, Pennsylvania, and Tennessee with pension issues. We also help individuals who worked in Ohio, Indiana, Kentucky, Michigan, Pennsylvania, or Tennessee or worked for a company whose headquarters were there.</a:t>
            </a:r>
          </a:p>
        </p:txBody>
      </p:sp>
      <p:sp>
        <p:nvSpPr>
          <p:cNvPr id="4" name="Slide Number Placeholder 3"/>
          <p:cNvSpPr>
            <a:spLocks noGrp="1"/>
          </p:cNvSpPr>
          <p:nvPr>
            <p:ph type="sldNum" sz="quarter" idx="5"/>
          </p:nvPr>
        </p:nvSpPr>
        <p:spPr/>
        <p:txBody>
          <a:bodyPr/>
          <a:lstStyle/>
          <a:p>
            <a:fld id="{08F8EB8E-7026-4ACF-B57D-C3E04C21C53C}" type="slidenum">
              <a:rPr lang="en-US" smtClean="0"/>
              <a:t>3</a:t>
            </a:fld>
            <a:endParaRPr lang="en-US"/>
          </a:p>
        </p:txBody>
      </p:sp>
    </p:spTree>
    <p:extLst>
      <p:ext uri="{BB962C8B-B14F-4D97-AF65-F5344CB8AC3E}">
        <p14:creationId xmlns:p14="http://schemas.microsoft.com/office/powerpoint/2010/main" val="3743120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a:t>There are </a:t>
            </a:r>
            <a:r>
              <a:rPr lang="en-US" dirty="0"/>
              <a:t>insanity exceptions and some question if multiple periods of service</a:t>
            </a:r>
          </a:p>
        </p:txBody>
      </p:sp>
      <p:sp>
        <p:nvSpPr>
          <p:cNvPr id="4" name="Slide Number Placeholder 3"/>
          <p:cNvSpPr>
            <a:spLocks noGrp="1"/>
          </p:cNvSpPr>
          <p:nvPr>
            <p:ph type="sldNum" sz="quarter" idx="5"/>
          </p:nvPr>
        </p:nvSpPr>
        <p:spPr/>
        <p:txBody>
          <a:bodyPr/>
          <a:lstStyle/>
          <a:p>
            <a:fld id="{08F8EB8E-7026-4ACF-B57D-C3E04C21C53C}" type="slidenum">
              <a:rPr lang="en-US" smtClean="0"/>
              <a:t>31</a:t>
            </a:fld>
            <a:endParaRPr lang="en-US"/>
          </a:p>
        </p:txBody>
      </p:sp>
    </p:spTree>
    <p:extLst>
      <p:ext uri="{BB962C8B-B14F-4D97-AF65-F5344CB8AC3E}">
        <p14:creationId xmlns:p14="http://schemas.microsoft.com/office/powerpoint/2010/main" val="2444056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Answer is C, needs to have determination done, client will want to review his records to see if any possible statutory bars and for some of the more arbitrary regulatory bars, may want to provide context.</a:t>
            </a:r>
          </a:p>
          <a:p>
            <a:pPr marL="171450" indent="-171450">
              <a:buFontTx/>
              <a:buChar char="-"/>
            </a:pPr>
            <a:r>
              <a:rPr lang="en-US" dirty="0"/>
              <a:t>Address questions</a:t>
            </a:r>
          </a:p>
        </p:txBody>
      </p:sp>
      <p:sp>
        <p:nvSpPr>
          <p:cNvPr id="4" name="Slide Number Placeholder 3"/>
          <p:cNvSpPr>
            <a:spLocks noGrp="1"/>
          </p:cNvSpPr>
          <p:nvPr>
            <p:ph type="sldNum" sz="quarter" idx="5"/>
          </p:nvPr>
        </p:nvSpPr>
        <p:spPr/>
        <p:txBody>
          <a:bodyPr/>
          <a:lstStyle/>
          <a:p>
            <a:fld id="{08F8EB8E-7026-4ACF-B57D-C3E04C21C53C}" type="slidenum">
              <a:rPr lang="en-US" smtClean="0"/>
              <a:t>32</a:t>
            </a:fld>
            <a:endParaRPr lang="en-US"/>
          </a:p>
        </p:txBody>
      </p:sp>
    </p:spTree>
    <p:extLst>
      <p:ext uri="{BB962C8B-B14F-4D97-AF65-F5344CB8AC3E}">
        <p14:creationId xmlns:p14="http://schemas.microsoft.com/office/powerpoint/2010/main" val="38900398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 Once know that veteran had qualifying active service that was other than dishonorable, can look to see if qualifies for compensation and pension eligibility requirements</a:t>
            </a:r>
          </a:p>
          <a:p>
            <a:r>
              <a:rPr lang="en-US" dirty="0"/>
              <a:t>- There is also Dependency and Indemnity Compensation benefits for monthly benefit for qualifying surviving spouse, surviving children, or surviving parent in some circumstances for veteran dying of or having a service connected condition, not discussing today</a:t>
            </a:r>
            <a:endParaRPr dirty="0"/>
          </a:p>
        </p:txBody>
      </p:sp>
    </p:spTree>
    <p:extLst>
      <p:ext uri="{BB962C8B-B14F-4D97-AF65-F5344CB8AC3E}">
        <p14:creationId xmlns:p14="http://schemas.microsoft.com/office/powerpoint/2010/main" val="3529028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Important for remembering what compensation is for: it’s to compensate for current injury acquired in service, has nothing to do with keeping veteran out of poverty</a:t>
            </a:r>
          </a:p>
          <a:p>
            <a:r>
              <a:rPr lang="en-US" dirty="0"/>
              <a:t>- Willful misconduct:  an act involving conscious wrongdoing or known prohibited action. 38 C.F.R. § 3.1</a:t>
            </a:r>
          </a:p>
          <a:p>
            <a:r>
              <a:rPr lang="en-US" dirty="0"/>
              <a:t>(1) It involves deliberate or intentional wrongdoing with knowledge of or wanton and reckless disregard of its probable consequences.</a:t>
            </a:r>
          </a:p>
        </p:txBody>
      </p:sp>
      <p:sp>
        <p:nvSpPr>
          <p:cNvPr id="4" name="Slide Number Placeholder 3"/>
          <p:cNvSpPr>
            <a:spLocks noGrp="1"/>
          </p:cNvSpPr>
          <p:nvPr>
            <p:ph type="sldNum" sz="quarter" idx="5"/>
          </p:nvPr>
        </p:nvSpPr>
        <p:spPr/>
        <p:txBody>
          <a:bodyPr/>
          <a:lstStyle/>
          <a:p>
            <a:fld id="{08F8EB8E-7026-4ACF-B57D-C3E04C21C53C}" type="slidenum">
              <a:rPr lang="en-US" smtClean="0"/>
              <a:t>34</a:t>
            </a:fld>
            <a:endParaRPr lang="en-US"/>
          </a:p>
        </p:txBody>
      </p:sp>
    </p:spTree>
    <p:extLst>
      <p:ext uri="{BB962C8B-B14F-4D97-AF65-F5344CB8AC3E}">
        <p14:creationId xmlns:p14="http://schemas.microsoft.com/office/powerpoint/2010/main" val="1136588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Rating system can be complicated, if two or more service-connected disabilities, have different math for how they combine overall.</a:t>
            </a:r>
          </a:p>
        </p:txBody>
      </p:sp>
      <p:sp>
        <p:nvSpPr>
          <p:cNvPr id="4" name="Slide Number Placeholder 3"/>
          <p:cNvSpPr>
            <a:spLocks noGrp="1"/>
          </p:cNvSpPr>
          <p:nvPr>
            <p:ph type="sldNum" sz="quarter" idx="5"/>
          </p:nvPr>
        </p:nvSpPr>
        <p:spPr/>
        <p:txBody>
          <a:bodyPr/>
          <a:lstStyle/>
          <a:p>
            <a:fld id="{08F8EB8E-7026-4ACF-B57D-C3E04C21C53C}" type="slidenum">
              <a:rPr lang="en-US" smtClean="0"/>
              <a:t>35</a:t>
            </a:fld>
            <a:endParaRPr lang="en-US"/>
          </a:p>
        </p:txBody>
      </p:sp>
    </p:spTree>
    <p:extLst>
      <p:ext uri="{BB962C8B-B14F-4D97-AF65-F5344CB8AC3E}">
        <p14:creationId xmlns:p14="http://schemas.microsoft.com/office/powerpoint/2010/main" val="3809795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Can be increased if have dependents and 30% or higher rating or special monthly compensation</a:t>
            </a:r>
          </a:p>
        </p:txBody>
      </p:sp>
      <p:sp>
        <p:nvSpPr>
          <p:cNvPr id="4" name="Slide Number Placeholder 3"/>
          <p:cNvSpPr>
            <a:spLocks noGrp="1"/>
          </p:cNvSpPr>
          <p:nvPr>
            <p:ph type="sldNum" sz="quarter" idx="5"/>
          </p:nvPr>
        </p:nvSpPr>
        <p:spPr/>
        <p:txBody>
          <a:bodyPr/>
          <a:lstStyle/>
          <a:p>
            <a:fld id="{08F8EB8E-7026-4ACF-B57D-C3E04C21C53C}" type="slidenum">
              <a:rPr lang="en-US" smtClean="0"/>
              <a:t>36</a:t>
            </a:fld>
            <a:endParaRPr lang="en-US"/>
          </a:p>
        </p:txBody>
      </p:sp>
    </p:spTree>
    <p:extLst>
      <p:ext uri="{BB962C8B-B14F-4D97-AF65-F5344CB8AC3E}">
        <p14:creationId xmlns:p14="http://schemas.microsoft.com/office/powerpoint/2010/main" val="978042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For most types of service connection, the standard of review is the benefit of the doubt, or “at least as likely as not” 38 USC section 5107(b)</a:t>
            </a:r>
          </a:p>
          <a:p>
            <a:pPr marL="628650" lvl="1" indent="-171450">
              <a:buFontTx/>
              <a:buChar char="-"/>
            </a:pPr>
            <a:r>
              <a:rPr lang="en-US" dirty="0"/>
              <a:t>So if doctor believes it is a 50/50 chance, “as likely as not”, tie should go to the veteran.</a:t>
            </a:r>
          </a:p>
          <a:p>
            <a:pPr marL="171450" indent="-171450">
              <a:buFontTx/>
              <a:buChar char="-"/>
            </a:pPr>
            <a:r>
              <a:rPr lang="en-US" dirty="0"/>
              <a:t>Almost always, will need medical evidence to have sufficient evidence, VA often has duty to assist to obtain the evidence, including providing a medical examination 38 C.F.R. § 3.159</a:t>
            </a:r>
          </a:p>
        </p:txBody>
      </p:sp>
      <p:sp>
        <p:nvSpPr>
          <p:cNvPr id="4" name="Slide Number Placeholder 3"/>
          <p:cNvSpPr>
            <a:spLocks noGrp="1"/>
          </p:cNvSpPr>
          <p:nvPr>
            <p:ph type="sldNum" sz="quarter" idx="5"/>
          </p:nvPr>
        </p:nvSpPr>
        <p:spPr/>
        <p:txBody>
          <a:bodyPr/>
          <a:lstStyle/>
          <a:p>
            <a:fld id="{08F8EB8E-7026-4ACF-B57D-C3E04C21C53C}" type="slidenum">
              <a:rPr lang="en-US" smtClean="0"/>
              <a:t>37</a:t>
            </a:fld>
            <a:endParaRPr lang="en-US"/>
          </a:p>
        </p:txBody>
      </p:sp>
    </p:spTree>
    <p:extLst>
      <p:ext uri="{BB962C8B-B14F-4D97-AF65-F5344CB8AC3E}">
        <p14:creationId xmlns:p14="http://schemas.microsoft.com/office/powerpoint/2010/main" val="13803335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 many compensation claims, the veteran’s main obstacle will be getting current medical evidence and old in-service evidence.</a:t>
            </a:r>
          </a:p>
        </p:txBody>
      </p:sp>
      <p:sp>
        <p:nvSpPr>
          <p:cNvPr id="4" name="Slide Number Placeholder 3"/>
          <p:cNvSpPr>
            <a:spLocks noGrp="1"/>
          </p:cNvSpPr>
          <p:nvPr>
            <p:ph type="sldNum" sz="quarter" idx="5"/>
          </p:nvPr>
        </p:nvSpPr>
        <p:spPr/>
        <p:txBody>
          <a:bodyPr/>
          <a:lstStyle/>
          <a:p>
            <a:fld id="{08F8EB8E-7026-4ACF-B57D-C3E04C21C53C}" type="slidenum">
              <a:rPr lang="en-US" smtClean="0"/>
              <a:t>38</a:t>
            </a:fld>
            <a:endParaRPr lang="en-US"/>
          </a:p>
        </p:txBody>
      </p:sp>
    </p:spTree>
    <p:extLst>
      <p:ext uri="{BB962C8B-B14F-4D97-AF65-F5344CB8AC3E}">
        <p14:creationId xmlns:p14="http://schemas.microsoft.com/office/powerpoint/2010/main" val="39512627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Veteran’s lay statements may help establish need for further VA assistance.  </a:t>
            </a:r>
          </a:p>
          <a:p>
            <a:pPr marL="171450" indent="-171450">
              <a:buFontTx/>
              <a:buChar char="-"/>
            </a:pPr>
            <a:r>
              <a:rPr lang="en-US" dirty="0"/>
              <a:t>Veteran’s may have to rely on claim exam if can’t afford private diagnosis</a:t>
            </a:r>
          </a:p>
          <a:p>
            <a:pPr marL="171450" indent="-171450">
              <a:buFontTx/>
              <a:buChar char="-"/>
            </a:pPr>
            <a:r>
              <a:rPr lang="en-US" dirty="0"/>
              <a:t>VA disability benefit questionnaire, use for private medical professionals</a:t>
            </a:r>
          </a:p>
        </p:txBody>
      </p:sp>
      <p:sp>
        <p:nvSpPr>
          <p:cNvPr id="4" name="Slide Number Placeholder 3"/>
          <p:cNvSpPr>
            <a:spLocks noGrp="1"/>
          </p:cNvSpPr>
          <p:nvPr>
            <p:ph type="sldNum" sz="quarter" idx="5"/>
          </p:nvPr>
        </p:nvSpPr>
        <p:spPr/>
        <p:txBody>
          <a:bodyPr/>
          <a:lstStyle/>
          <a:p>
            <a:fld id="{08F8EB8E-7026-4ACF-B57D-C3E04C21C53C}" type="slidenum">
              <a:rPr lang="en-US" smtClean="0"/>
              <a:t>39</a:t>
            </a:fld>
            <a:endParaRPr lang="en-US"/>
          </a:p>
        </p:txBody>
      </p:sp>
    </p:spTree>
    <p:extLst>
      <p:ext uri="{BB962C8B-B14F-4D97-AF65-F5344CB8AC3E}">
        <p14:creationId xmlns:p14="http://schemas.microsoft.com/office/powerpoint/2010/main" val="34277724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40</a:t>
            </a:fld>
            <a:endParaRPr lang="en-US"/>
          </a:p>
        </p:txBody>
      </p:sp>
    </p:spTree>
    <p:extLst>
      <p:ext uri="{BB962C8B-B14F-4D97-AF65-F5344CB8AC3E}">
        <p14:creationId xmlns:p14="http://schemas.microsoft.com/office/powerpoint/2010/main" val="801942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If not sure if a Medicare product they are being offered is real, or thinks they may have had their Medicare number compromised </a:t>
            </a:r>
          </a:p>
        </p:txBody>
      </p:sp>
      <p:sp>
        <p:nvSpPr>
          <p:cNvPr id="4" name="Slide Number Placeholder 3"/>
          <p:cNvSpPr>
            <a:spLocks noGrp="1"/>
          </p:cNvSpPr>
          <p:nvPr>
            <p:ph type="sldNum" sz="quarter" idx="5"/>
          </p:nvPr>
        </p:nvSpPr>
        <p:spPr/>
        <p:txBody>
          <a:bodyPr/>
          <a:lstStyle/>
          <a:p>
            <a:fld id="{08F8EB8E-7026-4ACF-B57D-C3E04C21C53C}" type="slidenum">
              <a:rPr lang="en-US" smtClean="0"/>
              <a:t>4</a:t>
            </a:fld>
            <a:endParaRPr lang="en-US"/>
          </a:p>
        </p:txBody>
      </p:sp>
    </p:spTree>
    <p:extLst>
      <p:ext uri="{BB962C8B-B14F-4D97-AF65-F5344CB8AC3E}">
        <p14:creationId xmlns:p14="http://schemas.microsoft.com/office/powerpoint/2010/main" val="31301490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is where veteran needs to know how to request records, can work with local county veteran’s service commission as well</a:t>
            </a:r>
          </a:p>
          <a:p>
            <a:pPr marL="628650" lvl="1" indent="-171450">
              <a:buFontTx/>
              <a:buChar char="-"/>
            </a:pPr>
            <a:r>
              <a:rPr lang="en-US" dirty="0"/>
              <a:t>Veteran got in a fight in the dorms, but did not press charges, could find no paperwork that he had been in fight, but could find medical records for when e went to get treated for injuries from the fight.</a:t>
            </a:r>
          </a:p>
        </p:txBody>
      </p:sp>
      <p:sp>
        <p:nvSpPr>
          <p:cNvPr id="4" name="Slide Number Placeholder 3"/>
          <p:cNvSpPr>
            <a:spLocks noGrp="1"/>
          </p:cNvSpPr>
          <p:nvPr>
            <p:ph type="sldNum" sz="quarter" idx="5"/>
          </p:nvPr>
        </p:nvSpPr>
        <p:spPr/>
        <p:txBody>
          <a:bodyPr/>
          <a:lstStyle/>
          <a:p>
            <a:fld id="{08F8EB8E-7026-4ACF-B57D-C3E04C21C53C}" type="slidenum">
              <a:rPr lang="en-US" smtClean="0"/>
              <a:t>41</a:t>
            </a:fld>
            <a:endParaRPr lang="en-US"/>
          </a:p>
        </p:txBody>
      </p:sp>
    </p:spTree>
    <p:extLst>
      <p:ext uri="{BB962C8B-B14F-4D97-AF65-F5344CB8AC3E}">
        <p14:creationId xmlns:p14="http://schemas.microsoft.com/office/powerpoint/2010/main" val="8335812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Fifth theory is bit of misnomer as does not require nexus of former service and current disability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0842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Direct service example: fell badly on knee in service, now has knee issues</a:t>
            </a:r>
          </a:p>
          <a:p>
            <a:pPr marL="628650" lvl="1" indent="-171450">
              <a:buFontTx/>
              <a:buChar char="-"/>
            </a:pPr>
            <a:r>
              <a:rPr lang="en-US" dirty="0"/>
              <a:t>Could get evidence he saw doctors after jump that day and what notes say, letter from doctor saying at least as likely as not current disability related to jump that day</a:t>
            </a:r>
          </a:p>
          <a:p>
            <a:pPr marL="171450" indent="-171450">
              <a:buFontTx/>
              <a:buChar char="-"/>
            </a:pPr>
            <a:r>
              <a:rPr lang="en-US" dirty="0"/>
              <a:t>Secondary service example: service-connected due to bad knee, now having back issues because of how he has to walk with knee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79626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Aggravation example: Client had knee issue, knee then injured in service, now more severe knee issues, beyond what it would have been otherwise</a:t>
            </a:r>
          </a:p>
          <a:p>
            <a:pPr marL="171450" indent="-171450">
              <a:buFontTx/>
              <a:buChar char="-"/>
            </a:pPr>
            <a:r>
              <a:rPr lang="en-US" dirty="0"/>
              <a:t>Presumptive service connection example includes malaria for tropical disease, certain diseases associated with exposure to agent Orange like Hodgkin’s disease etc.</a:t>
            </a:r>
          </a:p>
          <a:p>
            <a:pPr marL="628650" lvl="1" indent="-171450">
              <a:buFontTx/>
              <a:buChar char="-"/>
            </a:pPr>
            <a:r>
              <a:rPr lang="en-US" dirty="0"/>
              <a:t>May be “easier” to prove nexus, may “presume” a nexus exists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55497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Veteran may wish to consult a Federal Torts Claims Act attorney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31154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Veteran will want to make sure submits enough to trigger VA’s duty to assist.  Again, can be helpful to be working with a VSO at a VSC.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51356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amounts of increase can be very large, given the costs that can be associated with needing regular aid and attendance.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2265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False, compensation benefits are not means-tested</a:t>
            </a:r>
          </a:p>
          <a:p>
            <a:pPr marL="171450" indent="-171450">
              <a:buFontTx/>
              <a:buChar char="-"/>
            </a:pPr>
            <a:r>
              <a:rPr lang="en-US" dirty="0"/>
              <a:t>Address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18569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 There is also a survivors pension program for qualifying surviving spouse or surviving child, not being discussed today.</a:t>
            </a:r>
            <a:endParaRPr dirty="0"/>
          </a:p>
        </p:txBody>
      </p:sp>
    </p:spTree>
    <p:extLst>
      <p:ext uri="{BB962C8B-B14F-4D97-AF65-F5344CB8AC3E}">
        <p14:creationId xmlns:p14="http://schemas.microsoft.com/office/powerpoint/2010/main" val="9703287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Pension disability does not have to be related to service.</a:t>
            </a:r>
          </a:p>
          <a:p>
            <a:pPr marL="171450" indent="-171450">
              <a:buFontTx/>
              <a:buChar char="-"/>
            </a:pPr>
            <a:r>
              <a:rPr lang="en-US" dirty="0"/>
              <a:t>Remember that pension is about helping keep veteran’s out of poverty, so means tested, similar to SSI, with compensation rates being more generous.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567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Tx/>
              <a:buChar char="-"/>
            </a:pPr>
            <a:r>
              <a:rPr lang="en-US" dirty="0"/>
              <a:t>Have a monthly legal clinic at the Cincinnati VA medical center in collaboration with Legal Aid of Cincinnati</a:t>
            </a:r>
          </a:p>
          <a:p>
            <a:pPr marL="171450" indent="-171450">
              <a:buFontTx/>
              <a:buChar char="-"/>
            </a:pPr>
            <a:r>
              <a:rPr lang="en-US" dirty="0"/>
              <a:t>All of my clients are veteran clients, I am accredited with the VA for veterans benefits claims, but I only handle a couple overpayment cases.  Most of my focus is on other public benefits, especially long-term care Medicaid, but also Medicare and Social Security, and some housing and consumer issues.</a:t>
            </a:r>
          </a:p>
          <a:p>
            <a:pPr marL="171450" indent="-171450">
              <a:buFontTx/>
              <a:buChar char="-"/>
            </a:pPr>
            <a:r>
              <a:rPr lang="en-US" dirty="0"/>
              <a:t>Even if not doing any VA benefits claims work, it’s good to have a broad understanding of VA benefits to understand options clients may have or interaction with other benefits</a:t>
            </a:r>
          </a:p>
          <a:p>
            <a:pPr marL="171450" indent="-171450">
              <a:buFontTx/>
              <a:buChar char="-"/>
            </a:pPr>
            <a:r>
              <a:rPr lang="en-US" dirty="0"/>
              <a:t>Also part of the Veteran’s affinity group, we meet every other month to discuss veterans issues, possible advocacy, and outreach ideas to other veteran service organizations</a:t>
            </a:r>
          </a:p>
        </p:txBody>
      </p:sp>
      <p:sp>
        <p:nvSpPr>
          <p:cNvPr id="4" name="Slide Number Placeholder 3"/>
          <p:cNvSpPr>
            <a:spLocks noGrp="1"/>
          </p:cNvSpPr>
          <p:nvPr>
            <p:ph type="sldNum" sz="quarter" idx="5"/>
          </p:nvPr>
        </p:nvSpPr>
        <p:spPr/>
        <p:txBody>
          <a:bodyPr/>
          <a:lstStyle/>
          <a:p>
            <a:fld id="{08F8EB8E-7026-4ACF-B57D-C3E04C21C53C}" type="slidenum">
              <a:rPr lang="en-US" smtClean="0"/>
              <a:t>5</a:t>
            </a:fld>
            <a:endParaRPr lang="en-US"/>
          </a:p>
        </p:txBody>
      </p:sp>
    </p:spTree>
    <p:extLst>
      <p:ext uri="{BB962C8B-B14F-4D97-AF65-F5344CB8AC3E}">
        <p14:creationId xmlns:p14="http://schemas.microsoft.com/office/powerpoint/2010/main" val="23623925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25478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Wartime service with minimum service requirement is different from compensation</a:t>
            </a:r>
          </a:p>
          <a:p>
            <a:pPr marL="171450" indent="-171450">
              <a:buFontTx/>
              <a:buChar char="-"/>
            </a:pPr>
            <a:r>
              <a:rPr lang="en-US" dirty="0"/>
              <a:t>the disability does not need to be service related</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5265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Does not have to have served in combat or been in combat zone.</a:t>
            </a:r>
          </a:p>
          <a:p>
            <a:pPr marL="171450" indent="-171450">
              <a:buFontTx/>
              <a:buChar char="-"/>
            </a:pPr>
            <a:r>
              <a:rPr lang="en-US" dirty="0"/>
              <a:t>Can talk with local veterans service commission if not sure</a:t>
            </a:r>
          </a:p>
          <a:p>
            <a:pPr marL="171450" indent="-171450">
              <a:buFontTx/>
              <a:buChar char="-"/>
            </a:pPr>
            <a:r>
              <a:rPr lang="en-US" dirty="0"/>
              <a:t>38 C.F.R. § 3.3; </a:t>
            </a:r>
            <a:r>
              <a:rPr lang="da-DK" dirty="0"/>
              <a:t>38 C.F.R. </a:t>
            </a:r>
            <a:r>
              <a:rPr lang="da-DK"/>
              <a:t>§ 3.2</a:t>
            </a:r>
            <a:endParaRPr lang="en-US" dirty="0"/>
          </a:p>
          <a:p>
            <a:pPr marL="171450" indent="-171450">
              <a:buFontTx/>
              <a:buChar char="-"/>
            </a:pPr>
            <a:r>
              <a:rPr lang="en-US" dirty="0"/>
              <a:t>38 U.S.C.A. § 5303A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53250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Keep in mind qualifies if 65 or older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62075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Similar to Social Security thresholds.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36006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Similar to SSI</a:t>
            </a:r>
          </a:p>
          <a:p>
            <a:pPr marL="171450" indent="-171450">
              <a:buFontTx/>
              <a:buChar char="-"/>
            </a:pPr>
            <a:r>
              <a:rPr lang="en-US" dirty="0"/>
              <a:t>VA will pay up to the MAPR, but no more</a:t>
            </a:r>
          </a:p>
          <a:p>
            <a:pPr marL="171450" indent="-171450">
              <a:buFontTx/>
              <a:buChar char="-"/>
            </a:pPr>
            <a:r>
              <a:rPr lang="en-US" dirty="0"/>
              <a:t>Changes in income, dependent status, medical expenses, anything that would effect countable income, need to be reported asap to avoid possible overpayment issues</a:t>
            </a:r>
          </a:p>
          <a:p>
            <a:pPr marL="171450" indent="-171450">
              <a:buFontTx/>
              <a:buChar char="-"/>
            </a:pPr>
            <a:r>
              <a:rPr lang="en-US" dirty="0"/>
              <a:t>Veteran reports marriage to VA, 10 months later VA asks for income and resource information of spouse, veteran wasn’t eligible during the 10 months.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58303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veteran’s income includes dependent spouse and, in some circumstances, children only. 38 C.F.R. § 3.23</a:t>
            </a:r>
          </a:p>
          <a:p>
            <a:pPr marL="171450" indent="-171450">
              <a:buFontTx/>
              <a:buChar char="-"/>
            </a:pPr>
            <a:r>
              <a:rPr lang="en-US" dirty="0"/>
              <a:t>If not otherwise excluded, will be included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58250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Medical expenses will often be largest deduction, sometimes significant, make sure to update every time they change.</a:t>
            </a:r>
          </a:p>
          <a:p>
            <a:pPr marL="171450" indent="-171450">
              <a:buFontTx/>
              <a:buChar char="-"/>
            </a:pPr>
            <a:r>
              <a:rPr lang="en-US" dirty="0"/>
              <a:t>Client may report initial medical expense of 1700 a month for in-home care, but after two years recovers enough as to no longer require it, but if never reports change and 10 years pass, can lead to significant overpayment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27651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Often times if someone is in assisted living or receiving in-home care, may qualify for “aid and attendance” increase in pension payments, so will want to apply for that as well. </a:t>
            </a:r>
          </a:p>
          <a:p>
            <a:pPr marL="171450" indent="-171450">
              <a:buFontTx/>
              <a:buChar char="-"/>
            </a:pPr>
            <a:r>
              <a:rPr lang="en-US" dirty="0"/>
              <a:t>Custodial care means assistance with two or more ADLs</a:t>
            </a:r>
          </a:p>
          <a:p>
            <a:pPr marL="171450" indent="-171450">
              <a:buFontTx/>
              <a:buChar char="-"/>
            </a:pPr>
            <a:r>
              <a:rPr lang="en-US" dirty="0"/>
              <a:t>ADL – Activity of daily living</a:t>
            </a:r>
          </a:p>
          <a:p>
            <a:pPr marL="171450" indent="-171450">
              <a:buFontTx/>
              <a:buChar char="-"/>
            </a:pPr>
            <a:r>
              <a:rPr lang="en-US" dirty="0"/>
              <a:t>IADL – Instrumental activity of daily living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51929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 only expenses above the $827 can be deducted.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6043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751802D-2120-297C-99DF-700ACD2A36F1}"/>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9D20FEBE-2AE2-8AC7-6384-A627918B89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Every State, per federal law, has an Ombudsman Program. In Ohio the Ombudsman program is part of the Ohio Department of Aging. The Ombudsman program for the 5 counties of Southwest Ohio is housed in the Pro Seniors agency.  What does an Ombudsman do? Educate, empower, advocate.  Hamilton, Butler, Warren, Clermont and Clinton Counties.</a:t>
            </a:r>
          </a:p>
          <a:p>
            <a:endParaRPr lang="en-US"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There is confusion sometimes that the spouse’s income is included as well, but important to understand if someone marries while on the benefits</a:t>
            </a:r>
          </a:p>
          <a:p>
            <a:pPr marL="171450" indent="-171450">
              <a:buFontTx/>
              <a:buChar char="-"/>
            </a:pPr>
            <a:r>
              <a:rPr lang="en-US" dirty="0"/>
              <a:t>Spouse is not considered dependent if lives apart from veteran and is estranged from veteran unless spouse receives reasonable support contributions from veteran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25662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Private paying at expensive assisted living facility</a:t>
            </a:r>
          </a:p>
          <a:p>
            <a:pPr marL="171450" indent="-171450">
              <a:buFontTx/>
              <a:buChar char="-"/>
            </a:pPr>
            <a:r>
              <a:rPr lang="en-US" dirty="0"/>
              <a:t>Good to be able to do calculation to figure out what type of benefit receiving, if reported correctly and receiving correct amount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62518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83311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With 50,000 gross income, veteran would have been over the current MAPR by a lot, but medical expenses allow veteran to get some benefit.</a:t>
            </a:r>
          </a:p>
          <a:p>
            <a:pPr marL="171450" indent="-171450">
              <a:buFontTx/>
              <a:buChar char="-"/>
            </a:pPr>
            <a:r>
              <a:rPr lang="en-US" dirty="0"/>
              <a:t>May want to look at applying to upgrade to aid and attendance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35881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2018 change, net worth requirement was rather arbitrary, no bright line.</a:t>
            </a:r>
          </a:p>
          <a:p>
            <a:r>
              <a:rPr lang="en-US" dirty="0"/>
              <a:t>- Mortgage or encumbrances on primary residence not counted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41044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Usually need to be living there, but still excluded if in nursing home, care facility other than nursing home, or home of a family member for custodial or health care.</a:t>
            </a:r>
          </a:p>
          <a:p>
            <a:pPr marL="171450" indent="-171450">
              <a:buFontTx/>
              <a:buChar char="-"/>
            </a:pPr>
            <a:r>
              <a:rPr lang="en-US" dirty="0"/>
              <a:t>If on a lot larger than 2 acres, can still be excluded if the additional acreage is not marketable.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94446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Can significantly increase pension amount.  Current MAPR for single veteran with Aid and attendance is $27,609 versus base rate of $16,551.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72520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False, active service during period of war is all that matters.  </a:t>
            </a:r>
          </a:p>
          <a:p>
            <a:pPr marL="171450" indent="-171450">
              <a:buFontTx/>
              <a:buChar char="-"/>
            </a:pPr>
            <a:r>
              <a:rPr lang="en-US" dirty="0"/>
              <a:t>Address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44693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Last part want to cover of net-worth requirements is new asset transfer rule since 2018.</a:t>
            </a:r>
          </a:p>
          <a:p>
            <a:pPr marL="171450" indent="-171450">
              <a:buFontTx/>
              <a:buChar char="-"/>
            </a:pPr>
            <a:r>
              <a:rPr lang="en-US" dirty="0"/>
              <a:t>Covers basics of pension eligibility, but want to go into asset transfers as relatively new rule.</a:t>
            </a:r>
          </a:p>
          <a:p>
            <a:pPr marL="171450" indent="-171450">
              <a:buFontTx/>
              <a:buChar char="-"/>
            </a:pPr>
            <a:r>
              <a:rPr lang="en-US" dirty="0"/>
              <a:t>Similar to Ohio long-term Medicaid asset transfer rules, but generally much more forgiving.</a:t>
            </a:r>
          </a:p>
          <a:p>
            <a:pPr marL="171450" indent="-171450">
              <a:buFontTx/>
              <a:buChar char="-"/>
            </a:pPr>
            <a:r>
              <a:rPr lang="en-US" dirty="0"/>
              <a:t>If transfer property for less than FMV but was already under net worth limit, shouldn’t have an impact.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69123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Veteran may want to provide appraisal on real property transfer for best evidence that it is for </a:t>
            </a:r>
            <a:r>
              <a:rPr lang="en-US" dirty="0" err="1"/>
              <a:t>fmv</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171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For financial eligibility factors, there are a lot of numbers involved, Pro Seniors’ website keeps track of those numbers.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4290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penalty is a length of time that VA will not pay pension benefits.</a:t>
            </a:r>
          </a:p>
          <a:p>
            <a:pPr marL="171450" indent="-171450">
              <a:buFontTx/>
              <a:buChar char="-"/>
            </a:pPr>
            <a:r>
              <a:rPr lang="en-US" dirty="0"/>
              <a:t>Use a high pension MAPR for calculating the monthly penalty rate.  Currently $2,727 a month.</a:t>
            </a:r>
          </a:p>
          <a:p>
            <a:pPr marL="171450" indent="-171450">
              <a:buFontTx/>
              <a:buChar char="-"/>
            </a:pPr>
            <a:r>
              <a:rPr lang="en-US" dirty="0"/>
              <a:t>If transferred 8,200, about 3 months of no pension.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39407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Presumably means if transferred one and a half years ago, one and a half years of penalty period would be used</a:t>
            </a:r>
          </a:p>
          <a:p>
            <a:pPr marL="171450" indent="-171450">
              <a:buFontTx/>
              <a:buChar char="-"/>
            </a:pPr>
            <a:r>
              <a:rPr lang="en-US" dirty="0"/>
              <a:t>If did transfer for less than fair market value, can reduce penalty period by quickly having some amounts transferred back, if gave $10,000 to child, child can even partially cure by giving 5,000 back, but then may need to be spent down as well.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20092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97960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Looking at about 8 months of no pension.</a:t>
            </a:r>
          </a:p>
          <a:p>
            <a:pPr marL="171450" indent="-171450">
              <a:buFontTx/>
              <a:buChar char="-"/>
            </a:pPr>
            <a:r>
              <a:rPr lang="en-US" dirty="0"/>
              <a:t>If transferred a year and a half ago, the penalty period would have ended.</a:t>
            </a:r>
          </a:p>
          <a:p>
            <a:pPr marL="171450" indent="-171450">
              <a:buFontTx/>
              <a:buChar char="-"/>
            </a:pPr>
            <a:r>
              <a:rPr lang="en-US" dirty="0"/>
              <a:t>Only the portion that exceeded the net worth limit contributes to the penalty period.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99739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Even though not otherwise eligible, still a penalty, so if she spends down to become eligible, will need to wait out penalty period, around 11 months.  </a:t>
            </a:r>
          </a:p>
          <a:p>
            <a:pPr marL="171450" indent="-171450">
              <a:buFontTx/>
              <a:buChar char="-"/>
            </a:pPr>
            <a:r>
              <a:rPr lang="en-US" dirty="0"/>
              <a:t>Presumably starts even though not eligible?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10698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Seeing lots of circumstances of veteran reporting information timely to VA, but then being hit with overpayment</a:t>
            </a:r>
          </a:p>
          <a:p>
            <a:pPr marL="171450" indent="-171450">
              <a:buFontTx/>
              <a:buChar char="-"/>
            </a:pPr>
            <a:r>
              <a:rPr lang="en-US" dirty="0"/>
              <a:t>Usually to show no debt owed, had to show no fault of veteran at all, which was very tough to show, but new standard since Dec. 2022 when veteran had submitted information to VA that was not processed timely is more lenient, still no timeliness standards established though.</a:t>
            </a:r>
          </a:p>
          <a:p>
            <a:pPr marL="171450" indent="-171450">
              <a:buFontTx/>
              <a:buChar char="-"/>
            </a:pPr>
            <a:r>
              <a:rPr lang="en-US" dirty="0"/>
              <a:t>Already have BVA opinions citing it though saying more friendly standard </a:t>
            </a:r>
            <a:r>
              <a:rPr lang="en-US"/>
              <a:t>for veteran.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28958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5421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Fact sheets are available on our website</a:t>
            </a:r>
          </a:p>
        </p:txBody>
      </p:sp>
      <p:sp>
        <p:nvSpPr>
          <p:cNvPr id="4" name="Slide Number Placeholder 3"/>
          <p:cNvSpPr>
            <a:spLocks noGrp="1"/>
          </p:cNvSpPr>
          <p:nvPr>
            <p:ph type="sldNum" sz="quarter" idx="5"/>
          </p:nvPr>
        </p:nvSpPr>
        <p:spPr/>
        <p:txBody>
          <a:bodyPr/>
          <a:lstStyle/>
          <a:p>
            <a:fld id="{08F8EB8E-7026-4ACF-B57D-C3E04C21C53C}" type="slidenum">
              <a:rPr lang="en-US" smtClean="0"/>
              <a:t>8</a:t>
            </a:fld>
            <a:endParaRPr lang="en-US"/>
          </a:p>
        </p:txBody>
      </p:sp>
    </p:spTree>
    <p:extLst>
      <p:ext uri="{BB962C8B-B14F-4D97-AF65-F5344CB8AC3E}">
        <p14:creationId xmlns:p14="http://schemas.microsoft.com/office/powerpoint/2010/main" val="3404357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01344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a:p>
        </p:txBody>
      </p:sp>
    </p:spTree>
    <p:extLst>
      <p:ext uri="{BB962C8B-B14F-4D97-AF65-F5344CB8AC3E}">
        <p14:creationId xmlns:p14="http://schemas.microsoft.com/office/powerpoint/2010/main" val="3389402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569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solidFill>
                <a:prstClr val="black"/>
              </a:solidFill>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solidFill>
                  <a:prstClr val="black"/>
                </a:solidFill>
              </a:rPr>
              <a:pPr>
                <a:defRPr/>
              </a:pPr>
              <a:t>‹#›</a:t>
            </a:fld>
            <a:endParaRPr lang="en-US" dirty="0">
              <a:solidFill>
                <a:prstClr val="black"/>
              </a:solidFill>
            </a:endParaRPr>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a:solidFill>
                <a:prstClr val="black"/>
              </a:solidFill>
            </a:endParaRPr>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157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348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4" name="Rectangle 1039"/>
          <p:cNvSpPr>
            <a:spLocks noGrp="1" noChangeArrowheads="1"/>
          </p:cNvSpPr>
          <p:nvPr>
            <p:ph type="sldNum" sz="quarter" idx="12"/>
          </p:nvPr>
        </p:nvSpPr>
        <p:spPr>
          <a:ln/>
        </p:spPr>
        <p:txBody>
          <a:bodyPr/>
          <a:lstStyle>
            <a:lvl1pPr>
              <a:defRPr/>
            </a:lvl1pPr>
          </a:lstStyle>
          <a:p>
            <a:fld id="{49A529CB-D62B-493E-8480-B1FCFA2404C7}" type="slidenum">
              <a:rPr lang="en-US" altLang="en-US">
                <a:solidFill>
                  <a:prstClr val="black"/>
                </a:solidFill>
              </a:rPr>
              <a:pPr/>
              <a:t>‹#›</a:t>
            </a:fld>
            <a:endParaRPr lang="en-US" altLang="en-US">
              <a:solidFill>
                <a:prstClr val="black"/>
              </a:solidFill>
            </a:endParaRPr>
          </a:p>
        </p:txBody>
      </p:sp>
      <p:pic>
        <p:nvPicPr>
          <p:cNvPr id="5" name="Picture 4"/>
          <p:cNvPicPr>
            <a:picLocks noChangeAspect="1"/>
          </p:cNvPicPr>
          <p:nvPr userDrawn="1"/>
        </p:nvPicPr>
        <p:blipFill>
          <a:blip r:embed="rId2"/>
          <a:stretch>
            <a:fillRect/>
          </a:stretch>
        </p:blipFill>
        <p:spPr>
          <a:xfrm>
            <a:off x="10098619" y="-76200"/>
            <a:ext cx="2105335" cy="1469263"/>
          </a:xfrm>
          <a:prstGeom prst="rect">
            <a:avLst/>
          </a:prstGeom>
        </p:spPr>
      </p:pic>
    </p:spTree>
    <p:extLst>
      <p:ext uri="{BB962C8B-B14F-4D97-AF65-F5344CB8AC3E}">
        <p14:creationId xmlns:p14="http://schemas.microsoft.com/office/powerpoint/2010/main" val="372178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613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solidFill>
                <a:prstClr val="black"/>
              </a:solidFill>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solidFill>
                  <a:prstClr val="black"/>
                </a:solidFill>
              </a:rPr>
              <a:pPr>
                <a:defRPr/>
              </a:pPr>
              <a:t>‹#›</a:t>
            </a:fld>
            <a:endParaRPr lang="en-US" dirty="0">
              <a:solidFill>
                <a:prstClr val="black"/>
              </a:solidFill>
            </a:endParaRPr>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a:solidFill>
                <a:prstClr val="black"/>
              </a:solidFill>
            </a:endParaRPr>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87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426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4" name="Rectangle 1039"/>
          <p:cNvSpPr>
            <a:spLocks noGrp="1" noChangeArrowheads="1"/>
          </p:cNvSpPr>
          <p:nvPr>
            <p:ph type="sldNum" sz="quarter" idx="12"/>
          </p:nvPr>
        </p:nvSpPr>
        <p:spPr>
          <a:ln/>
        </p:spPr>
        <p:txBody>
          <a:bodyPr/>
          <a:lstStyle>
            <a:lvl1pPr>
              <a:defRPr/>
            </a:lvl1pPr>
          </a:lstStyle>
          <a:p>
            <a:fld id="{49A529CB-D62B-493E-8480-B1FCFA2404C7}" type="slidenum">
              <a:rPr lang="en-US" altLang="en-US">
                <a:solidFill>
                  <a:prstClr val="black"/>
                </a:solidFill>
              </a:rPr>
              <a:pPr/>
              <a:t>‹#›</a:t>
            </a:fld>
            <a:endParaRPr lang="en-US" altLang="en-US">
              <a:solidFill>
                <a:prstClr val="black"/>
              </a:solidFill>
            </a:endParaRPr>
          </a:p>
        </p:txBody>
      </p:sp>
      <p:pic>
        <p:nvPicPr>
          <p:cNvPr id="5" name="Picture 4"/>
          <p:cNvPicPr>
            <a:picLocks noChangeAspect="1"/>
          </p:cNvPicPr>
          <p:nvPr userDrawn="1"/>
        </p:nvPicPr>
        <p:blipFill>
          <a:blip r:embed="rId2"/>
          <a:stretch>
            <a:fillRect/>
          </a:stretch>
        </p:blipFill>
        <p:spPr>
          <a:xfrm>
            <a:off x="10098619" y="-76200"/>
            <a:ext cx="2105335" cy="1469263"/>
          </a:xfrm>
          <a:prstGeom prst="rect">
            <a:avLst/>
          </a:prstGeom>
        </p:spPr>
      </p:pic>
    </p:spTree>
    <p:extLst>
      <p:ext uri="{BB962C8B-B14F-4D97-AF65-F5344CB8AC3E}">
        <p14:creationId xmlns:p14="http://schemas.microsoft.com/office/powerpoint/2010/main" val="87779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948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solidFill>
                <a:prstClr val="black"/>
              </a:solidFill>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solidFill>
                  <a:prstClr val="black"/>
                </a:solidFill>
              </a:rPr>
              <a:pPr>
                <a:defRPr/>
              </a:pPr>
              <a:t>‹#›</a:t>
            </a:fld>
            <a:endParaRPr lang="en-US" dirty="0">
              <a:solidFill>
                <a:prstClr val="black"/>
              </a:solidFill>
            </a:endParaRPr>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a:solidFill>
                <a:prstClr val="black"/>
              </a:solidFill>
            </a:endParaRPr>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215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34" b="0" i="0">
                <a:solidFill>
                  <a:srgbClr val="0D2579"/>
                </a:solidFill>
                <a:latin typeface="Book Antiqua"/>
                <a:cs typeface="Book Antiqua"/>
              </a:defRPr>
            </a:lvl1pPr>
          </a:lstStyle>
          <a:p>
            <a:endParaRPr/>
          </a:p>
        </p:txBody>
      </p:sp>
      <p:sp>
        <p:nvSpPr>
          <p:cNvPr id="3" name="Holder 3"/>
          <p:cNvSpPr>
            <a:spLocks noGrp="1"/>
          </p:cNvSpPr>
          <p:nvPr>
            <p:ph type="body" idx="1"/>
          </p:nvPr>
        </p:nvSpPr>
        <p:spPr/>
        <p:txBody>
          <a:bodyPr lIns="0" tIns="0" rIns="0" bIns="0"/>
          <a:lstStyle>
            <a:lvl1pPr>
              <a:defRPr sz="8334" b="1" i="0">
                <a:solidFill>
                  <a:srgbClr val="0D2579"/>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48601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08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4" name="Rectangle 1039"/>
          <p:cNvSpPr>
            <a:spLocks noGrp="1" noChangeArrowheads="1"/>
          </p:cNvSpPr>
          <p:nvPr>
            <p:ph type="sldNum" sz="quarter" idx="12"/>
          </p:nvPr>
        </p:nvSpPr>
        <p:spPr>
          <a:ln/>
        </p:spPr>
        <p:txBody>
          <a:bodyPr/>
          <a:lstStyle>
            <a:lvl1pPr>
              <a:defRPr/>
            </a:lvl1pPr>
          </a:lstStyle>
          <a:p>
            <a:fld id="{49A529CB-D62B-493E-8480-B1FCFA2404C7}" type="slidenum">
              <a:rPr lang="en-US" altLang="en-US">
                <a:solidFill>
                  <a:prstClr val="black"/>
                </a:solidFill>
              </a:rPr>
              <a:pPr/>
              <a:t>‹#›</a:t>
            </a:fld>
            <a:endParaRPr lang="en-US" altLang="en-US">
              <a:solidFill>
                <a:prstClr val="black"/>
              </a:solidFill>
            </a:endParaRPr>
          </a:p>
        </p:txBody>
      </p:sp>
      <p:pic>
        <p:nvPicPr>
          <p:cNvPr id="5" name="Picture 4"/>
          <p:cNvPicPr>
            <a:picLocks noChangeAspect="1"/>
          </p:cNvPicPr>
          <p:nvPr userDrawn="1"/>
        </p:nvPicPr>
        <p:blipFill>
          <a:blip r:embed="rId2"/>
          <a:stretch>
            <a:fillRect/>
          </a:stretch>
        </p:blipFill>
        <p:spPr>
          <a:xfrm>
            <a:off x="10098619" y="-76200"/>
            <a:ext cx="2105335" cy="1469263"/>
          </a:xfrm>
          <a:prstGeom prst="rect">
            <a:avLst/>
          </a:prstGeom>
        </p:spPr>
      </p:pic>
    </p:spTree>
    <p:extLst>
      <p:ext uri="{BB962C8B-B14F-4D97-AF65-F5344CB8AC3E}">
        <p14:creationId xmlns:p14="http://schemas.microsoft.com/office/powerpoint/2010/main" val="2878197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a:p>
        </p:txBody>
      </p:sp>
    </p:spTree>
    <p:extLst>
      <p:ext uri="{BB962C8B-B14F-4D97-AF65-F5344CB8AC3E}">
        <p14:creationId xmlns:p14="http://schemas.microsoft.com/office/powerpoint/2010/main" val="172528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pPr>
                <a:defRPr/>
              </a:pPr>
              <a:t>‹#›</a:t>
            </a:fld>
            <a:endParaRPr lang="en-US"/>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a:p>
        </p:txBody>
      </p:sp>
      <p:sp>
        <p:nvSpPr>
          <p:cNvPr id="9" name="Rectangle 1036"/>
          <p:cNvSpPr>
            <a:spLocks noGrp="1" noChangeArrowheads="1"/>
          </p:cNvSpPr>
          <p:nvPr>
            <p:ph idx="1"/>
          </p:nvPr>
        </p:nvSpPr>
        <p:spPr bwMode="auto">
          <a:xfrm>
            <a:off x="457200" y="1501777"/>
            <a:ext cx="11303000" cy="482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376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888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solidFill>
                <a:prstClr val="black"/>
              </a:solidFill>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solidFill>
                  <a:prstClr val="black"/>
                </a:solidFill>
              </a:rPr>
              <a:pPr>
                <a:defRPr/>
              </a:pPr>
              <a:t>‹#›</a:t>
            </a:fld>
            <a:endParaRPr lang="en-US" dirty="0">
              <a:solidFill>
                <a:prstClr val="black"/>
              </a:solidFill>
            </a:endParaRPr>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a:solidFill>
                <a:prstClr val="black"/>
              </a:solidFill>
            </a:endParaRPr>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064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789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xfrm>
            <a:off x="1422400" y="6324600"/>
            <a:ext cx="2540000" cy="457200"/>
          </a:xfrm>
          <a:prstGeom prst="rect">
            <a:avLst/>
          </a:prstGeom>
          <a:ln/>
        </p:spPr>
        <p:txBody>
          <a:bodyPr/>
          <a:lstStyle>
            <a:lvl1pPr>
              <a:defRPr/>
            </a:lvl1pPr>
          </a:lstStyle>
          <a:p>
            <a:pPr>
              <a:defRPr/>
            </a:pPr>
            <a:endParaRPr lang="en-US">
              <a:solidFill>
                <a:prstClr val="black"/>
              </a:solidFill>
            </a:endParaRPr>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4" name="Rectangle 1039"/>
          <p:cNvSpPr>
            <a:spLocks noGrp="1" noChangeArrowheads="1"/>
          </p:cNvSpPr>
          <p:nvPr>
            <p:ph type="sldNum" sz="quarter" idx="12"/>
          </p:nvPr>
        </p:nvSpPr>
        <p:spPr>
          <a:ln/>
        </p:spPr>
        <p:txBody>
          <a:bodyPr/>
          <a:lstStyle>
            <a:lvl1pPr>
              <a:defRPr/>
            </a:lvl1pPr>
          </a:lstStyle>
          <a:p>
            <a:pPr>
              <a:defRPr/>
            </a:pPr>
            <a:fld id="{15156574-C885-4E41-A56A-08A66312CA5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256771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Section Header 2">
    <p:bg>
      <p:bgPr>
        <a:blipFill dpi="0" rotWithShape="1">
          <a:blip r:embed="rId2" cstate="screen">
            <a:duotone>
              <a:prstClr val="black"/>
              <a:srgbClr val="D9C3A5">
                <a:tint val="50000"/>
                <a:satMod val="180000"/>
              </a:srgbClr>
            </a:duotone>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A5904C-CCC7-48C3-B8DC-15D7E9E6E0A2}"/>
              </a:ext>
            </a:extLst>
          </p:cNvPr>
          <p:cNvSpPr/>
          <p:nvPr userDrawn="1"/>
        </p:nvSpPr>
        <p:spPr>
          <a:xfrm>
            <a:off x="0" y="5660968"/>
            <a:ext cx="12192000" cy="1197033"/>
          </a:xfrm>
          <a:prstGeom prst="rect">
            <a:avLst/>
          </a:prstGeom>
          <a:solidFill>
            <a:srgbClr val="54545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545454"/>
              </a:solidFill>
            </a:endParaRPr>
          </a:p>
        </p:txBody>
      </p:sp>
      <p:sp>
        <p:nvSpPr>
          <p:cNvPr id="8" name="Title 1">
            <a:extLst>
              <a:ext uri="{FF2B5EF4-FFF2-40B4-BE49-F238E27FC236}">
                <a16:creationId xmlns:a16="http://schemas.microsoft.com/office/drawing/2014/main" id="{4A382A35-1BFF-4B92-9EFA-EA6A81B10A85}"/>
              </a:ext>
            </a:extLst>
          </p:cNvPr>
          <p:cNvSpPr>
            <a:spLocks noGrp="1"/>
          </p:cNvSpPr>
          <p:nvPr>
            <p:ph type="title" hasCustomPrompt="1"/>
          </p:nvPr>
        </p:nvSpPr>
        <p:spPr>
          <a:xfrm>
            <a:off x="321426" y="5885411"/>
            <a:ext cx="11604567" cy="773084"/>
          </a:xfrm>
        </p:spPr>
        <p:txBody>
          <a:bodyPr anchor="t">
            <a:normAutofit/>
          </a:bodyPr>
          <a:lstStyle>
            <a:lvl1pPr algn="l">
              <a:defRPr sz="4800" baseline="0">
                <a:solidFill>
                  <a:schemeClr val="bg1"/>
                </a:solidFill>
              </a:defRPr>
            </a:lvl1pPr>
          </a:lstStyle>
          <a:p>
            <a:r>
              <a:rPr lang="en-US" dirty="0"/>
              <a:t>Click to Add Section Title</a:t>
            </a:r>
          </a:p>
        </p:txBody>
      </p:sp>
    </p:spTree>
    <p:extLst>
      <p:ext uri="{BB962C8B-B14F-4D97-AF65-F5344CB8AC3E}">
        <p14:creationId xmlns:p14="http://schemas.microsoft.com/office/powerpoint/2010/main" val="2081992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Section Header 3">
    <p:bg>
      <p:bgPr>
        <a:blipFill dpi="0" rotWithShape="1">
          <a:blip r:embed="rId2">
            <a:duotone>
              <a:schemeClr val="accent2">
                <a:shade val="45000"/>
                <a:satMod val="135000"/>
              </a:schemeClr>
              <a:prstClr val="white"/>
            </a:duotone>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5694218"/>
            <a:ext cx="12192000" cy="1163782"/>
          </a:xfrm>
          <a:prstGeom prst="rect">
            <a:avLst/>
          </a:prstGeom>
          <a:solidFill>
            <a:srgbClr val="0367A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1E22B478-786D-4BF1-A772-2EB5A472C826}"/>
              </a:ext>
            </a:extLst>
          </p:cNvPr>
          <p:cNvSpPr>
            <a:spLocks noGrp="1"/>
          </p:cNvSpPr>
          <p:nvPr>
            <p:ph type="title" hasCustomPrompt="1"/>
          </p:nvPr>
        </p:nvSpPr>
        <p:spPr>
          <a:xfrm>
            <a:off x="243839" y="5902036"/>
            <a:ext cx="11693236" cy="748146"/>
          </a:xfrm>
        </p:spPr>
        <p:txBody>
          <a:bodyPr anchor="t">
            <a:normAutofit/>
          </a:bodyPr>
          <a:lstStyle>
            <a:lvl1pPr algn="l">
              <a:defRPr sz="4800" baseline="0">
                <a:solidFill>
                  <a:schemeClr val="bg1"/>
                </a:solidFill>
              </a:defRPr>
            </a:lvl1pPr>
          </a:lstStyle>
          <a:p>
            <a:r>
              <a:rPr lang="en-US" dirty="0"/>
              <a:t>Click to Add Section Title</a:t>
            </a:r>
          </a:p>
        </p:txBody>
      </p:sp>
    </p:spTree>
    <p:extLst>
      <p:ext uri="{BB962C8B-B14F-4D97-AF65-F5344CB8AC3E}">
        <p14:creationId xmlns:p14="http://schemas.microsoft.com/office/powerpoint/2010/main" val="149919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95600"/>
            <a:ext cx="10363200" cy="838200"/>
          </a:xfrm>
          <a:prstGeom prst="rect">
            <a:avLst/>
          </a:prstGeom>
        </p:spPr>
        <p:txBody>
          <a:bodyPr/>
          <a:lstStyle>
            <a:lvl1pPr algn="ctr">
              <a:defRPr b="1" baseline="0">
                <a:solidFill>
                  <a:schemeClr val="bg1">
                    <a:lumMod val="85000"/>
                  </a:schemeClr>
                </a:solidFill>
              </a:defRPr>
            </a:lvl1pPr>
          </a:lstStyle>
          <a:p>
            <a:r>
              <a:rPr lang="en-US" dirty="0"/>
              <a:t>Title of Presentation</a:t>
            </a:r>
          </a:p>
        </p:txBody>
      </p:sp>
      <p:sp>
        <p:nvSpPr>
          <p:cNvPr id="3" name="Subtitle 2"/>
          <p:cNvSpPr>
            <a:spLocks noGrp="1"/>
          </p:cNvSpPr>
          <p:nvPr>
            <p:ph type="subTitle" idx="1" hasCustomPrompt="1"/>
          </p:nvPr>
        </p:nvSpPr>
        <p:spPr>
          <a:xfrm>
            <a:off x="1422400" y="4191000"/>
            <a:ext cx="9448800" cy="1066800"/>
          </a:xfrm>
          <a:prstGeom prst="rect">
            <a:avLst/>
          </a:prstGeom>
        </p:spPr>
        <p:txBody>
          <a:bodyPr>
            <a:normAutofit/>
          </a:bodyPr>
          <a:lstStyle>
            <a:lvl1pPr marL="0" indent="0" algn="ctr">
              <a:buNone/>
              <a:defRPr sz="28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Presenter</a:t>
            </a:r>
          </a:p>
          <a:p>
            <a:r>
              <a:rPr lang="en-US" dirty="0"/>
              <a:t>Date</a:t>
            </a:r>
          </a:p>
        </p:txBody>
      </p:sp>
      <p:sp>
        <p:nvSpPr>
          <p:cNvPr id="4" name="Footer Placeholder 6"/>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r>
              <a:rPr lang="en-US" dirty="0"/>
              <a:t>© 2015 by Pro Seniors, Inc.</a:t>
            </a:r>
          </a:p>
        </p:txBody>
      </p:sp>
    </p:spTree>
    <p:extLst>
      <p:ext uri="{BB962C8B-B14F-4D97-AF65-F5344CB8AC3E}">
        <p14:creationId xmlns:p14="http://schemas.microsoft.com/office/powerpoint/2010/main" val="1697383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dirty="0"/>
          </a:p>
        </p:txBody>
      </p:sp>
    </p:spTree>
    <p:extLst>
      <p:ext uri="{BB962C8B-B14F-4D97-AF65-F5344CB8AC3E}">
        <p14:creationId xmlns:p14="http://schemas.microsoft.com/office/powerpoint/2010/main" val="1310134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a:t>Click to edit Master title style</a:t>
            </a:r>
          </a:p>
        </p:txBody>
      </p:sp>
      <p:sp>
        <p:nvSpPr>
          <p:cNvPr id="3" name="Content Placeholder 2"/>
          <p:cNvSpPr>
            <a:spLocks noGrp="1"/>
          </p:cNvSpPr>
          <p:nvPr>
            <p:ph idx="1"/>
          </p:nvPr>
        </p:nvSpPr>
        <p:spPr>
          <a:xfrm>
            <a:off x="609600" y="14478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dirty="0"/>
          </a:p>
        </p:txBody>
      </p:sp>
    </p:spTree>
    <p:extLst>
      <p:ext uri="{BB962C8B-B14F-4D97-AF65-F5344CB8AC3E}">
        <p14:creationId xmlns:p14="http://schemas.microsoft.com/office/powerpoint/2010/main" val="30133913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pPr>
                <a:defRPr/>
              </a:pPr>
              <a:t>‹#›</a:t>
            </a:fld>
            <a:endParaRPr lang="en-US" dirty="0"/>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dirty="0"/>
          </a:p>
        </p:txBody>
      </p:sp>
      <p:sp>
        <p:nvSpPr>
          <p:cNvPr id="9" name="Rectangle 1036"/>
          <p:cNvSpPr>
            <a:spLocks noGrp="1" noChangeArrowheads="1"/>
          </p:cNvSpPr>
          <p:nvPr>
            <p:ph idx="1"/>
          </p:nvPr>
        </p:nvSpPr>
        <p:spPr bwMode="auto">
          <a:xfrm>
            <a:off x="457200" y="1501777"/>
            <a:ext cx="11303000" cy="482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719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a:p>
        </p:txBody>
      </p:sp>
    </p:spTree>
    <p:extLst>
      <p:ext uri="{BB962C8B-B14F-4D97-AF65-F5344CB8AC3E}">
        <p14:creationId xmlns:p14="http://schemas.microsoft.com/office/powerpoint/2010/main" val="1061367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34" b="0" i="0">
                <a:solidFill>
                  <a:srgbClr val="0D2579"/>
                </a:solidFill>
                <a:latin typeface="Book Antiqua"/>
                <a:cs typeface="Book Antiqua"/>
              </a:defRPr>
            </a:lvl1pPr>
          </a:lstStyle>
          <a:p>
            <a:endParaRPr/>
          </a:p>
        </p:txBody>
      </p:sp>
      <p:sp>
        <p:nvSpPr>
          <p:cNvPr id="3" name="Holder 3"/>
          <p:cNvSpPr>
            <a:spLocks noGrp="1"/>
          </p:cNvSpPr>
          <p:nvPr>
            <p:ph type="body" idx="1"/>
          </p:nvPr>
        </p:nvSpPr>
        <p:spPr/>
        <p:txBody>
          <a:bodyPr lIns="0" tIns="0" rIns="0" bIns="0"/>
          <a:lstStyle>
            <a:lvl1pPr>
              <a:defRPr sz="8334" b="1" i="0">
                <a:solidFill>
                  <a:srgbClr val="0D2579"/>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464386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95600"/>
            <a:ext cx="10363200" cy="838200"/>
          </a:xfrm>
          <a:prstGeom prst="rect">
            <a:avLst/>
          </a:prstGeom>
        </p:spPr>
        <p:txBody>
          <a:bodyPr/>
          <a:lstStyle>
            <a:lvl1pPr algn="ctr">
              <a:defRPr b="1" baseline="0">
                <a:solidFill>
                  <a:schemeClr val="bg1">
                    <a:lumMod val="85000"/>
                  </a:schemeClr>
                </a:solidFill>
              </a:defRPr>
            </a:lvl1pPr>
          </a:lstStyle>
          <a:p>
            <a:r>
              <a:rPr lang="en-US" dirty="0"/>
              <a:t>Title of Presentation</a:t>
            </a:r>
          </a:p>
        </p:txBody>
      </p:sp>
      <p:sp>
        <p:nvSpPr>
          <p:cNvPr id="3" name="Subtitle 2"/>
          <p:cNvSpPr>
            <a:spLocks noGrp="1"/>
          </p:cNvSpPr>
          <p:nvPr>
            <p:ph type="subTitle" idx="1" hasCustomPrompt="1"/>
          </p:nvPr>
        </p:nvSpPr>
        <p:spPr>
          <a:xfrm>
            <a:off x="1422400" y="4191000"/>
            <a:ext cx="9448800" cy="1066800"/>
          </a:xfrm>
          <a:prstGeom prst="rect">
            <a:avLst/>
          </a:prstGeom>
        </p:spPr>
        <p:txBody>
          <a:bodyPr>
            <a:normAutofit/>
          </a:bodyPr>
          <a:lstStyle>
            <a:lvl1pPr marL="0" indent="0" algn="ctr">
              <a:buNone/>
              <a:defRPr sz="28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Presenter</a:t>
            </a:r>
          </a:p>
          <a:p>
            <a:r>
              <a:rPr lang="en-US" dirty="0"/>
              <a:t>Date</a:t>
            </a:r>
          </a:p>
        </p:txBody>
      </p:sp>
      <p:sp>
        <p:nvSpPr>
          <p:cNvPr id="4" name="Footer Placeholder 6"/>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r>
              <a:rPr lang="en-US" dirty="0"/>
              <a:t>© 2015 by Pro Seniors, Inc.</a:t>
            </a:r>
          </a:p>
        </p:txBody>
      </p:sp>
    </p:spTree>
    <p:extLst>
      <p:ext uri="{BB962C8B-B14F-4D97-AF65-F5344CB8AC3E}">
        <p14:creationId xmlns:p14="http://schemas.microsoft.com/office/powerpoint/2010/main" val="24062125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3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82"/>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2C9336-A718-4A9C-A61A-5379812194CD}" type="slidenum">
              <a:rPr lang="en-US" smtClean="0"/>
              <a:t>‹#›</a:t>
            </a:fld>
            <a:endParaRPr lang="en-US"/>
          </a:p>
        </p:txBody>
      </p:sp>
    </p:spTree>
    <p:extLst>
      <p:ext uri="{BB962C8B-B14F-4D97-AF65-F5344CB8AC3E}">
        <p14:creationId xmlns:p14="http://schemas.microsoft.com/office/powerpoint/2010/main" val="23059271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3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pPr>
                <a:defRPr/>
              </a:pPr>
              <a:t>‹#›</a:t>
            </a:fld>
            <a:endParaRPr lang="en-US" dirty="0"/>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98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3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82"/>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2C9336-A718-4A9C-A61A-5379812194CD}" type="slidenum">
              <a:rPr lang="en-US" smtClean="0"/>
              <a:t>‹#›</a:t>
            </a:fld>
            <a:endParaRPr lang="en-US"/>
          </a:p>
        </p:txBody>
      </p:sp>
    </p:spTree>
    <p:extLst>
      <p:ext uri="{BB962C8B-B14F-4D97-AF65-F5344CB8AC3E}">
        <p14:creationId xmlns:p14="http://schemas.microsoft.com/office/powerpoint/2010/main" val="48668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07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solidFill>
                <a:prstClr val="black"/>
              </a:solidFill>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solidFill>
                  <a:prstClr val="black"/>
                </a:solidFill>
              </a:rPr>
              <a:pPr>
                <a:defRPr/>
              </a:pPr>
              <a:t>‹#›</a:t>
            </a:fld>
            <a:endParaRPr lang="en-US" dirty="0">
              <a:solidFill>
                <a:prstClr val="black"/>
              </a:solidFill>
            </a:endParaRPr>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a:solidFill>
                <a:prstClr val="black"/>
              </a:solidFill>
            </a:endParaRPr>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141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a:p>
        </p:txBody>
      </p:sp>
    </p:spTree>
    <p:extLst>
      <p:ext uri="{BB962C8B-B14F-4D97-AF65-F5344CB8AC3E}">
        <p14:creationId xmlns:p14="http://schemas.microsoft.com/office/powerpoint/2010/main" val="371870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pPr>
                <a:defRPr/>
              </a:pPr>
              <a:t>‹#›</a:t>
            </a:fld>
            <a:endParaRPr lang="en-US" dirty="0"/>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538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a:p>
        </p:txBody>
      </p:sp>
    </p:spTree>
    <p:extLst>
      <p:ext uri="{BB962C8B-B14F-4D97-AF65-F5344CB8AC3E}">
        <p14:creationId xmlns:p14="http://schemas.microsoft.com/office/powerpoint/2010/main" val="1292290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5.xml"/><Relationship Id="rId7" Type="http://schemas.openxmlformats.org/officeDocument/2006/relationships/tags" Target="../tags/tag11.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10.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oleObject" Target="../embeddings/oleObject1.bin"/><Relationship Id="rId5" Type="http://schemas.openxmlformats.org/officeDocument/2006/relationships/tags" Target="../tags/tag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2.xml"/><Relationship Id="rId7"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ags" Target="../tags/tag5.xml"/><Relationship Id="rId5" Type="http://schemas.openxmlformats.org/officeDocument/2006/relationships/theme" Target="../theme/theme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ags" Target="../tags/tag6.xml"/><Relationship Id="rId5" Type="http://schemas.openxmlformats.org/officeDocument/2006/relationships/theme" Target="../theme/theme5.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0.xml"/><Relationship Id="rId7"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ags" Target="../tags/tag7.xml"/><Relationship Id="rId5" Type="http://schemas.openxmlformats.org/officeDocument/2006/relationships/theme" Target="../theme/theme6.xml"/><Relationship Id="rId4"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8.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26.xml"/><Relationship Id="rId7" Type="http://schemas.openxmlformats.org/officeDocument/2006/relationships/theme" Target="../theme/theme8.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1.emf"/><Relationship Id="rId4" Type="http://schemas.openxmlformats.org/officeDocument/2006/relationships/slideLayout" Target="../slideLayouts/slideLayout27.xml"/><Relationship Id="rId9" Type="http://schemas.openxmlformats.org/officeDocument/2006/relationships/oleObject" Target="../embeddings/oleObject1.bin"/></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1.emf"/><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oleObject" Target="../embeddings/oleObject1.bin"/><Relationship Id="rId5" Type="http://schemas.openxmlformats.org/officeDocument/2006/relationships/tags" Target="../tags/tag10.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extLst>
              <p:ext uri="{D42A27DB-BD31-4B8C-83A1-F6EECF244321}">
                <p14:modId xmlns:p14="http://schemas.microsoft.com/office/powerpoint/2010/main" val="146924251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7" imgW="216" imgH="216" progId="TCLayout.ActiveDocument.1">
                  <p:embed/>
                </p:oleObj>
              </mc:Choice>
              <mc:Fallback>
                <p:oleObj name="think-cell Slide" r:id="rId7" imgW="216" imgH="216" progId="TCLayout.ActiveDocument.1">
                  <p:embed/>
                  <p:pic>
                    <p:nvPicPr>
                      <p:cNvPr id="0" name=""/>
                      <p:cNvPicPr/>
                      <p:nvPr/>
                    </p:nvPicPr>
                    <p:blipFill>
                      <a:blip r:embed="rId8"/>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t>          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pPr/>
              <a:t>‹#›</a:t>
            </a:fld>
            <a:endParaRPr lang="en-US" dirty="0"/>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lumMod val="75000"/>
                </a:schemeClr>
              </a:buClr>
              <a:buSzPct val="100000"/>
              <a:buFont typeface="Wingdings" panose="05000000000000000000" pitchFamily="2" charset="2"/>
              <a:buNone/>
            </a:pPr>
            <a:endParaRPr lang="en-US" sz="3200" dirty="0"/>
          </a:p>
        </p:txBody>
      </p:sp>
    </p:spTree>
    <p:extLst>
      <p:ext uri="{BB962C8B-B14F-4D97-AF65-F5344CB8AC3E}">
        <p14:creationId xmlns:p14="http://schemas.microsoft.com/office/powerpoint/2010/main" val="547819446"/>
      </p:ext>
    </p:extLst>
  </p:cSld>
  <p:clrMap bg1="lt1" tx1="dk1" bg2="lt2" tx2="dk2" accent1="accent1" accent2="accent2" accent3="accent3" accent4="accent4" accent5="accent5" accent6="accent6" hlink="hlink" folHlink="folHlink"/>
  <p:sldLayoutIdLst>
    <p:sldLayoutId id="2147483662" r:id="rId1"/>
    <p:sldLayoutId id="2147483706" r:id="rId2"/>
    <p:sldLayoutId id="2147483707" r:id="rId3"/>
    <p:sldLayoutId id="2147483704" r:id="rId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2"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7"/>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8" imgW="216" imgH="216" progId="TCLayout.ActiveDocument.1">
                  <p:embed/>
                </p:oleObj>
              </mc:Choice>
              <mc:Fallback>
                <p:oleObj name="think-cell Slide" r:id="rId8" imgW="216" imgH="216" progId="TCLayout.ActiveDocument.1">
                  <p:embed/>
                  <p:pic>
                    <p:nvPicPr>
                      <p:cNvPr id="7" name="Object 6" hidden="1"/>
                      <p:cNvPicPr/>
                      <p:nvPr/>
                    </p:nvPicPr>
                    <p:blipFill>
                      <a:blip r:embed="rId9"/>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t>          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pPr/>
              <a:t>‹#›</a:t>
            </a:fld>
            <a:endParaRPr lang="en-US" dirty="0"/>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lumMod val="75000"/>
                </a:schemeClr>
              </a:buClr>
              <a:buSzPct val="100000"/>
              <a:buFont typeface="Wingdings" panose="05000000000000000000" pitchFamily="2" charset="2"/>
              <a:buNone/>
            </a:pPr>
            <a:endParaRPr lang="en-US" sz="3200" dirty="0"/>
          </a:p>
        </p:txBody>
      </p:sp>
    </p:spTree>
    <p:extLst>
      <p:ext uri="{BB962C8B-B14F-4D97-AF65-F5344CB8AC3E}">
        <p14:creationId xmlns:p14="http://schemas.microsoft.com/office/powerpoint/2010/main" val="88766880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4"/>
            </p:custDataLst>
            <p:extLst>
              <p:ext uri="{D42A27DB-BD31-4B8C-83A1-F6EECF244321}">
                <p14:modId xmlns:p14="http://schemas.microsoft.com/office/powerpoint/2010/main" val="257563338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prstClr val="white"/>
                </a:solidFill>
              </a:rPr>
              <a:t>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solidFill>
                  <a:prstClr val="black"/>
                </a:solidFill>
              </a:rPr>
              <a:pPr/>
              <a:t>‹#›</a:t>
            </a:fld>
            <a:endParaRPr lang="en-US" dirty="0">
              <a:solidFill>
                <a:prstClr val="black"/>
              </a:solidFill>
            </a:endParaRPr>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1F497D">
                  <a:lumMod val="75000"/>
                </a:srgbClr>
              </a:buClr>
              <a:buSzPct val="100000"/>
              <a:buFont typeface="Wingdings" panose="05000000000000000000" pitchFamily="2" charset="2"/>
              <a:buNone/>
            </a:pPr>
            <a:endParaRPr lang="en-US" sz="3200" dirty="0">
              <a:solidFill>
                <a:prstClr val="black"/>
              </a:solidFill>
            </a:endParaRPr>
          </a:p>
        </p:txBody>
      </p:sp>
    </p:spTree>
    <p:extLst>
      <p:ext uri="{BB962C8B-B14F-4D97-AF65-F5344CB8AC3E}">
        <p14:creationId xmlns:p14="http://schemas.microsoft.com/office/powerpoint/2010/main" val="2484042388"/>
      </p:ext>
    </p:extLst>
  </p:cSld>
  <p:clrMap bg1="lt1" tx1="dk1" bg2="lt2" tx2="dk2" accent1="accent1" accent2="accent2" accent3="accent3" accent4="accent4" accent5="accent5" accent6="accent6" hlink="hlink" folHlink="folHlink"/>
  <p:sldLayoutIdLst>
    <p:sldLayoutId id="2147483680" r:id="rId1"/>
    <p:sldLayoutId id="2147483681" r:id="rId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5"/>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6" imgW="216" imgH="216" progId="TCLayout.ActiveDocument.1">
                  <p:embed/>
                </p:oleObj>
              </mc:Choice>
              <mc:Fallback>
                <p:oleObj name="think-cell Slide" r:id="rId6" imgW="216" imgH="216" progId="TCLayout.ActiveDocument.1">
                  <p:embed/>
                  <p:pic>
                    <p:nvPicPr>
                      <p:cNvPr id="7" name="Object 6" hidden="1"/>
                      <p:cNvPicPr/>
                      <p:nvPr/>
                    </p:nvPicPr>
                    <p:blipFill>
                      <a:blip r:embed="rId7"/>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t>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pPr/>
              <a:t>‹#›</a:t>
            </a:fld>
            <a:endParaRPr lang="en-US" dirty="0"/>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lumMod val="75000"/>
                </a:schemeClr>
              </a:buClr>
              <a:buSzPct val="100000"/>
              <a:buFont typeface="Wingdings" panose="05000000000000000000" pitchFamily="2" charset="2"/>
              <a:buNone/>
            </a:pPr>
            <a:endParaRPr lang="en-US" sz="3200" dirty="0"/>
          </a:p>
        </p:txBody>
      </p:sp>
    </p:spTree>
    <p:extLst>
      <p:ext uri="{BB962C8B-B14F-4D97-AF65-F5344CB8AC3E}">
        <p14:creationId xmlns:p14="http://schemas.microsoft.com/office/powerpoint/2010/main" val="36680926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extLst>
              <p:ext uri="{D42A27DB-BD31-4B8C-83A1-F6EECF244321}">
                <p14:modId xmlns:p14="http://schemas.microsoft.com/office/powerpoint/2010/main" val="280301197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7" imgW="216" imgH="216" progId="TCLayout.ActiveDocument.1">
                  <p:embed/>
                </p:oleObj>
              </mc:Choice>
              <mc:Fallback>
                <p:oleObj name="think-cell Slide" r:id="rId7" imgW="216" imgH="216" progId="TCLayout.ActiveDocument.1">
                  <p:embed/>
                  <p:pic>
                    <p:nvPicPr>
                      <p:cNvPr id="0" name=""/>
                      <p:cNvPicPr/>
                      <p:nvPr/>
                    </p:nvPicPr>
                    <p:blipFill>
                      <a:blip r:embed="rId8"/>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prstClr val="white"/>
                </a:solidFill>
              </a:rPr>
              <a:t>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solidFill>
                  <a:prstClr val="black"/>
                </a:solidFill>
              </a:rPr>
              <a:pPr/>
              <a:t>‹#›</a:t>
            </a:fld>
            <a:endParaRPr lang="en-US" dirty="0">
              <a:solidFill>
                <a:prstClr val="black"/>
              </a:solidFill>
            </a:endParaRPr>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1F497D">
                  <a:lumMod val="75000"/>
                </a:srgbClr>
              </a:buClr>
              <a:buSzPct val="100000"/>
              <a:buFont typeface="Wingdings" panose="05000000000000000000" pitchFamily="2" charset="2"/>
              <a:buNone/>
            </a:pPr>
            <a:endParaRPr lang="en-US" sz="3200" dirty="0">
              <a:solidFill>
                <a:prstClr val="black"/>
              </a:solidFill>
            </a:endParaRPr>
          </a:p>
        </p:txBody>
      </p:sp>
    </p:spTree>
    <p:extLst>
      <p:ext uri="{BB962C8B-B14F-4D97-AF65-F5344CB8AC3E}">
        <p14:creationId xmlns:p14="http://schemas.microsoft.com/office/powerpoint/2010/main" val="41877764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extLst>
              <p:ext uri="{D42A27DB-BD31-4B8C-83A1-F6EECF244321}">
                <p14:modId xmlns:p14="http://schemas.microsoft.com/office/powerpoint/2010/main" val="317078171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7" imgW="216" imgH="216" progId="TCLayout.ActiveDocument.1">
                  <p:embed/>
                </p:oleObj>
              </mc:Choice>
              <mc:Fallback>
                <p:oleObj name="think-cell Slide" r:id="rId7" imgW="216" imgH="216" progId="TCLayout.ActiveDocument.1">
                  <p:embed/>
                  <p:pic>
                    <p:nvPicPr>
                      <p:cNvPr id="0" name=""/>
                      <p:cNvPicPr/>
                      <p:nvPr/>
                    </p:nvPicPr>
                    <p:blipFill>
                      <a:blip r:embed="rId8"/>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prstClr val="white"/>
                </a:solidFill>
              </a:rPr>
              <a:t>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solidFill>
                  <a:prstClr val="black"/>
                </a:solidFill>
              </a:rPr>
              <a:pPr/>
              <a:t>‹#›</a:t>
            </a:fld>
            <a:endParaRPr lang="en-US" dirty="0">
              <a:solidFill>
                <a:prstClr val="black"/>
              </a:solidFill>
            </a:endParaRPr>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1F497D">
                  <a:lumMod val="75000"/>
                </a:srgbClr>
              </a:buClr>
              <a:buSzPct val="100000"/>
              <a:buFont typeface="Wingdings" panose="05000000000000000000" pitchFamily="2" charset="2"/>
              <a:buNone/>
            </a:pPr>
            <a:endParaRPr lang="en-US" sz="3200" dirty="0">
              <a:solidFill>
                <a:prstClr val="black"/>
              </a:solidFill>
            </a:endParaRPr>
          </a:p>
        </p:txBody>
      </p:sp>
    </p:spTree>
    <p:extLst>
      <p:ext uri="{BB962C8B-B14F-4D97-AF65-F5344CB8AC3E}">
        <p14:creationId xmlns:p14="http://schemas.microsoft.com/office/powerpoint/2010/main" val="224008758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extLst>
              <p:ext uri="{D42A27DB-BD31-4B8C-83A1-F6EECF244321}">
                <p14:modId xmlns:p14="http://schemas.microsoft.com/office/powerpoint/2010/main" val="12489484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7" imgW="216" imgH="216" progId="TCLayout.ActiveDocument.1">
                  <p:embed/>
                </p:oleObj>
              </mc:Choice>
              <mc:Fallback>
                <p:oleObj name="think-cell Slide" r:id="rId7" imgW="216" imgH="216" progId="TCLayout.ActiveDocument.1">
                  <p:embed/>
                  <p:pic>
                    <p:nvPicPr>
                      <p:cNvPr id="0" name=""/>
                      <p:cNvPicPr/>
                      <p:nvPr/>
                    </p:nvPicPr>
                    <p:blipFill>
                      <a:blip r:embed="rId8"/>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prstClr val="white"/>
                </a:solidFill>
              </a:rPr>
              <a:t>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solidFill>
                  <a:prstClr val="black"/>
                </a:solidFill>
              </a:rPr>
              <a:pPr/>
              <a:t>‹#›</a:t>
            </a:fld>
            <a:endParaRPr lang="en-US" dirty="0">
              <a:solidFill>
                <a:prstClr val="black"/>
              </a:solidFill>
            </a:endParaRPr>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1F497D">
                  <a:lumMod val="75000"/>
                </a:srgbClr>
              </a:buClr>
              <a:buSzPct val="100000"/>
              <a:buFont typeface="Wingdings" panose="05000000000000000000" pitchFamily="2" charset="2"/>
              <a:buNone/>
            </a:pPr>
            <a:endParaRPr lang="en-US" sz="3200" dirty="0">
              <a:solidFill>
                <a:prstClr val="black"/>
              </a:solidFill>
            </a:endParaRPr>
          </a:p>
        </p:txBody>
      </p:sp>
    </p:spTree>
    <p:extLst>
      <p:ext uri="{BB962C8B-B14F-4D97-AF65-F5344CB8AC3E}">
        <p14:creationId xmlns:p14="http://schemas.microsoft.com/office/powerpoint/2010/main" val="235959018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4"/>
            </p:custDataLst>
            <p:extLst>
              <p:ext uri="{D42A27DB-BD31-4B8C-83A1-F6EECF244321}">
                <p14:modId xmlns:p14="http://schemas.microsoft.com/office/powerpoint/2010/main" val="146924251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7" name="Object 6"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a:t>          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pPr/>
              <a:t>‹#›</a:t>
            </a:fld>
            <a:endParaRPr lang="en-US"/>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lumMod val="75000"/>
                </a:schemeClr>
              </a:buClr>
              <a:buSzPct val="100000"/>
              <a:buFont typeface="Wingdings" panose="05000000000000000000" pitchFamily="2" charset="2"/>
              <a:buNone/>
            </a:pPr>
            <a:endParaRPr lang="en-US" sz="3200"/>
          </a:p>
        </p:txBody>
      </p:sp>
    </p:spTree>
    <p:extLst>
      <p:ext uri="{BB962C8B-B14F-4D97-AF65-F5344CB8AC3E}">
        <p14:creationId xmlns:p14="http://schemas.microsoft.com/office/powerpoint/2010/main" val="400994914"/>
      </p:ext>
    </p:extLst>
  </p:cSld>
  <p:clrMap bg1="lt1" tx1="dk1" bg2="lt2" tx2="dk2" accent1="accent1" accent2="accent2" accent3="accent3" accent4="accent4" accent5="accent5" accent6="accent6" hlink="hlink" folHlink="folHlink"/>
  <p:sldLayoutIdLst>
    <p:sldLayoutId id="2147483711" r:id="rId1"/>
    <p:sldLayoutId id="2147483713" r:id="rId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8"/>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9" imgW="216" imgH="216" progId="TCLayout.ActiveDocument.1">
                  <p:embed/>
                </p:oleObj>
              </mc:Choice>
              <mc:Fallback>
                <p:oleObj name="think-cell Slide" r:id="rId9" imgW="216" imgH="216" progId="TCLayout.ActiveDocument.1">
                  <p:embed/>
                  <p:pic>
                    <p:nvPicPr>
                      <p:cNvPr id="7" name="Object 6" hidden="1"/>
                      <p:cNvPicPr/>
                      <p:nvPr/>
                    </p:nvPicPr>
                    <p:blipFill>
                      <a:blip r:embed="rId10"/>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prstClr val="white"/>
                </a:solidFill>
              </a:rPr>
              <a:t>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solidFill>
                  <a:prstClr val="black"/>
                </a:solidFill>
              </a:rPr>
              <a:pPr/>
              <a:t>‹#›</a:t>
            </a:fld>
            <a:endParaRPr lang="en-US" dirty="0">
              <a:solidFill>
                <a:prstClr val="black"/>
              </a:solidFill>
            </a:endParaRPr>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1F497D">
                  <a:lumMod val="75000"/>
                </a:srgbClr>
              </a:buClr>
              <a:buSzPct val="100000"/>
              <a:buFont typeface="Wingdings" panose="05000000000000000000" pitchFamily="2" charset="2"/>
              <a:buNone/>
            </a:pPr>
            <a:endParaRPr lang="en-US" sz="3200" dirty="0">
              <a:solidFill>
                <a:prstClr val="black"/>
              </a:solidFill>
            </a:endParaRPr>
          </a:p>
        </p:txBody>
      </p:sp>
    </p:spTree>
    <p:extLst>
      <p:ext uri="{BB962C8B-B14F-4D97-AF65-F5344CB8AC3E}">
        <p14:creationId xmlns:p14="http://schemas.microsoft.com/office/powerpoint/2010/main" val="137596856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5"/>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6" imgW="216" imgH="216" progId="TCLayout.ActiveDocument.1">
                  <p:embed/>
                </p:oleObj>
              </mc:Choice>
              <mc:Fallback>
                <p:oleObj name="think-cell Slide" r:id="rId6" imgW="216" imgH="216" progId="TCLayout.ActiveDocument.1">
                  <p:embed/>
                  <p:pic>
                    <p:nvPicPr>
                      <p:cNvPr id="7" name="Object 6" hidden="1"/>
                      <p:cNvPicPr/>
                      <p:nvPr/>
                    </p:nvPicPr>
                    <p:blipFill>
                      <a:blip r:embed="rId7"/>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t>          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pPr/>
              <a:t>‹#›</a:t>
            </a:fld>
            <a:endParaRPr lang="en-US" dirty="0"/>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lumMod val="75000"/>
                </a:schemeClr>
              </a:buClr>
              <a:buSzPct val="100000"/>
              <a:buFont typeface="Wingdings" panose="05000000000000000000" pitchFamily="2" charset="2"/>
              <a:buNone/>
            </a:pPr>
            <a:endParaRPr lang="en-US" sz="3200" dirty="0"/>
          </a:p>
        </p:txBody>
      </p:sp>
    </p:spTree>
    <p:extLst>
      <p:ext uri="{BB962C8B-B14F-4D97-AF65-F5344CB8AC3E}">
        <p14:creationId xmlns:p14="http://schemas.microsoft.com/office/powerpoint/2010/main" val="312206454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hyperlink" Target="https://www.benefits.va.gov/REPORTS/abr/docs/2023-abr.pdf" TargetMode="External"/><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hyperlink" Target="https://www.va.gov/ogc/accreditation.asp"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hyperlink" Target="https://store.lexisnexis.com/products/veterans-benefits-manual-skuusSku12734" TargetMode="External"/><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hyperlink" Target="https://www.vetadvocates.org/cpages/home"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www.proseniors.org/"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proseniors.or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798" y="1551362"/>
            <a:ext cx="8377813" cy="2258638"/>
          </a:xfrm>
        </p:spPr>
        <p:txBody>
          <a:bodyPr/>
          <a:lstStyle/>
          <a:p>
            <a:r>
              <a:rPr lang="en-US" altLang="en-US" sz="4800" dirty="0">
                <a:solidFill>
                  <a:srgbClr val="2A547F"/>
                </a:solidFill>
                <a:latin typeface="Arial" panose="020B0604020202020204" pitchFamily="34" charset="0"/>
                <a:cs typeface="Arial" panose="020B0604020202020204" pitchFamily="34" charset="0"/>
              </a:rPr>
              <a:t>VA Benefits </a:t>
            </a:r>
            <a:br>
              <a:rPr lang="en-US" altLang="en-US" sz="3600" dirty="0">
                <a:solidFill>
                  <a:srgbClr val="2A547F"/>
                </a:solidFill>
                <a:latin typeface="Arial" panose="020B0604020202020204" pitchFamily="34" charset="0"/>
                <a:cs typeface="Arial" panose="020B0604020202020204" pitchFamily="34" charset="0"/>
              </a:rPr>
            </a:br>
            <a:r>
              <a:rPr lang="en-US" altLang="en-US" sz="2800" dirty="0">
                <a:solidFill>
                  <a:srgbClr val="2A547F"/>
                </a:solidFill>
                <a:latin typeface="Arial" panose="020B0604020202020204" pitchFamily="34" charset="0"/>
                <a:cs typeface="Arial" panose="020B0604020202020204" pitchFamily="34" charset="0"/>
              </a:rPr>
              <a:t>Service-Connected Disability Compensation and Non-Service-Connected Disability Pension</a:t>
            </a:r>
            <a:br>
              <a:rPr lang="en-US" altLang="en-US" sz="2800" dirty="0">
                <a:solidFill>
                  <a:srgbClr val="2A547F"/>
                </a:solidFill>
                <a:latin typeface="Arial" panose="020B0604020202020204" pitchFamily="34" charset="0"/>
                <a:cs typeface="Arial" panose="020B0604020202020204" pitchFamily="34" charset="0"/>
              </a:rPr>
            </a:br>
            <a:br>
              <a:rPr lang="en-US" altLang="en-US" sz="1600" b="0" dirty="0">
                <a:solidFill>
                  <a:srgbClr val="2A547F"/>
                </a:solidFill>
                <a:latin typeface="Arial" panose="020B0604020202020204" pitchFamily="34" charset="0"/>
                <a:cs typeface="Arial" panose="020B0604020202020204" pitchFamily="34" charset="0"/>
              </a:rPr>
            </a:br>
            <a:r>
              <a:rPr lang="en-US" sz="2400" b="0" dirty="0">
                <a:solidFill>
                  <a:schemeClr val="tx1"/>
                </a:solidFill>
                <a:latin typeface="Arial" panose="020B0604020202020204" pitchFamily="34" charset="0"/>
                <a:cs typeface="Arial" panose="020B0604020202020204" pitchFamily="34" charset="0"/>
              </a:rPr>
              <a:t>October 11, 2024</a:t>
            </a:r>
            <a:br>
              <a:rPr lang="en-US" sz="2800" dirty="0">
                <a:solidFill>
                  <a:schemeClr val="tx1"/>
                </a:solidFill>
                <a:latin typeface="Arial" panose="020B0604020202020204" pitchFamily="34" charset="0"/>
                <a:cs typeface="Arial" panose="020B0604020202020204" pitchFamily="34" charset="0"/>
              </a:rPr>
            </a:br>
            <a:endParaRPr lang="en-US" altLang="en-US" sz="2800" dirty="0">
              <a:solidFill>
                <a:srgbClr val="2A547F"/>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503753" y="4238990"/>
            <a:ext cx="3789902" cy="642457"/>
          </a:xfrm>
        </p:spPr>
        <p:txBody>
          <a:bodyPr>
            <a:normAutofit fontScale="85000" lnSpcReduction="20000"/>
          </a:bodyPr>
          <a:lstStyle/>
          <a:p>
            <a:pPr>
              <a:spcBef>
                <a:spcPts val="0"/>
              </a:spcBef>
            </a:pPr>
            <a:r>
              <a:rPr lang="en-US" dirty="0">
                <a:solidFill>
                  <a:schemeClr val="tx1"/>
                </a:solidFill>
                <a:latin typeface="Arial" panose="020B0604020202020204" pitchFamily="34" charset="0"/>
                <a:cs typeface="Arial" panose="020B0604020202020204" pitchFamily="34" charset="0"/>
              </a:rPr>
              <a:t>Matthew Barnes, Esq.</a:t>
            </a:r>
          </a:p>
          <a:p>
            <a:pPr>
              <a:spcBef>
                <a:spcPts val="0"/>
              </a:spcBef>
            </a:pPr>
            <a:r>
              <a:rPr lang="en-US" sz="2400" dirty="0">
                <a:solidFill>
                  <a:schemeClr val="tx1"/>
                </a:solidFill>
                <a:latin typeface="Arial" panose="020B0604020202020204" pitchFamily="34" charset="0"/>
                <a:cs typeface="Arial" panose="020B0604020202020204" pitchFamily="34" charset="0"/>
              </a:rPr>
              <a:t>Staff Attorney</a:t>
            </a:r>
          </a:p>
        </p:txBody>
      </p:sp>
      <p:pic>
        <p:nvPicPr>
          <p:cNvPr id="4" name="Picture 3">
            <a:extLst>
              <a:ext uri="{FF2B5EF4-FFF2-40B4-BE49-F238E27FC236}">
                <a16:creationId xmlns:a16="http://schemas.microsoft.com/office/drawing/2014/main" id="{23C23B01-D3CA-B71A-74A3-D0D1689161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243" y="5051445"/>
            <a:ext cx="1308922" cy="1106437"/>
          </a:xfrm>
          <a:prstGeom prst="rect">
            <a:avLst/>
          </a:prstGeom>
        </p:spPr>
      </p:pic>
      <p:pic>
        <p:nvPicPr>
          <p:cNvPr id="7" name="Picture 6">
            <a:extLst>
              <a:ext uri="{FF2B5EF4-FFF2-40B4-BE49-F238E27FC236}">
                <a16:creationId xmlns:a16="http://schemas.microsoft.com/office/drawing/2014/main" id="{8E950F3A-F1F4-725D-98BC-BA00DCA067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9537" y="5455179"/>
            <a:ext cx="3073719" cy="733502"/>
          </a:xfrm>
          <a:prstGeom prst="rect">
            <a:avLst/>
          </a:prstGeom>
        </p:spPr>
      </p:pic>
      <p:pic>
        <p:nvPicPr>
          <p:cNvPr id="8" name="Picture 7">
            <a:extLst>
              <a:ext uri="{FF2B5EF4-FFF2-40B4-BE49-F238E27FC236}">
                <a16:creationId xmlns:a16="http://schemas.microsoft.com/office/drawing/2014/main" id="{CF31AE5C-234A-C38B-28DB-D4A93F4D7E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2800" y="5432023"/>
            <a:ext cx="1894704" cy="779814"/>
          </a:xfrm>
          <a:prstGeom prst="rect">
            <a:avLst/>
          </a:prstGeom>
        </p:spPr>
      </p:pic>
      <p:pic>
        <p:nvPicPr>
          <p:cNvPr id="9" name="Picture 8">
            <a:extLst>
              <a:ext uri="{FF2B5EF4-FFF2-40B4-BE49-F238E27FC236}">
                <a16:creationId xmlns:a16="http://schemas.microsoft.com/office/drawing/2014/main" id="{33D0DEDB-B5F4-63E7-638F-84C7468569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12218" y="4706164"/>
            <a:ext cx="1300828" cy="1451718"/>
          </a:xfrm>
          <a:prstGeom prst="rect">
            <a:avLst/>
          </a:prstGeom>
        </p:spPr>
      </p:pic>
      <p:pic>
        <p:nvPicPr>
          <p:cNvPr id="10" name="Picture 9">
            <a:extLst>
              <a:ext uri="{FF2B5EF4-FFF2-40B4-BE49-F238E27FC236}">
                <a16:creationId xmlns:a16="http://schemas.microsoft.com/office/drawing/2014/main" id="{E37CD6BB-F1D1-8734-D9E4-5BE1A6072EAD}"/>
              </a:ext>
            </a:extLst>
          </p:cNvPr>
          <p:cNvPicPr>
            <a:picLocks noChangeAspect="1"/>
          </p:cNvPicPr>
          <p:nvPr/>
        </p:nvPicPr>
        <p:blipFill>
          <a:blip r:embed="rId7"/>
          <a:stretch>
            <a:fillRect/>
          </a:stretch>
        </p:blipFill>
        <p:spPr>
          <a:xfrm>
            <a:off x="576221" y="998832"/>
            <a:ext cx="1632740" cy="1632740"/>
          </a:xfrm>
          <a:prstGeom prst="rect">
            <a:avLst/>
          </a:prstGeom>
        </p:spPr>
      </p:pic>
    </p:spTree>
    <p:extLst>
      <p:ext uri="{BB962C8B-B14F-4D97-AF65-F5344CB8AC3E}">
        <p14:creationId xmlns:p14="http://schemas.microsoft.com/office/powerpoint/2010/main" val="2200667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682783" y="970386"/>
            <a:ext cx="4003463" cy="5143459"/>
          </a:xfrm>
          <a:prstGeom prst="rect">
            <a:avLst/>
          </a:prstGeom>
        </p:spPr>
        <p:txBody>
          <a:bodyPr vert="horz" wrap="square" lIns="0" tIns="0" rIns="0" bIns="0" rtlCol="0">
            <a:spAutoFit/>
          </a:bodyPr>
          <a:lstStyle/>
          <a:p>
            <a:pPr marL="270100" marR="265443" algn="ctr" defTabSz="609630">
              <a:lnSpc>
                <a:spcPct val="116300"/>
              </a:lnSpc>
              <a:defRPr/>
            </a:pPr>
            <a:r>
              <a:rPr sz="2867" spc="-53" dirty="0">
                <a:solidFill>
                  <a:srgbClr val="FFFFFF"/>
                </a:solidFill>
                <a:latin typeface="Book Antiqua"/>
                <a:cs typeface="Book Antiqua"/>
              </a:rPr>
              <a:t>P</a:t>
            </a:r>
            <a:r>
              <a:rPr sz="2867" spc="76" dirty="0">
                <a:solidFill>
                  <a:srgbClr val="FFFFFF"/>
                </a:solidFill>
                <a:latin typeface="Book Antiqua"/>
                <a:cs typeface="Book Antiqua"/>
              </a:rPr>
              <a:t>ro</a:t>
            </a:r>
            <a:r>
              <a:rPr sz="2867" spc="-50" dirty="0">
                <a:solidFill>
                  <a:srgbClr val="FFFFFF"/>
                </a:solidFill>
                <a:latin typeface="Book Antiqua"/>
                <a:cs typeface="Book Antiqua"/>
              </a:rPr>
              <a:t> </a:t>
            </a:r>
            <a:r>
              <a:rPr sz="2867" spc="-47" dirty="0">
                <a:solidFill>
                  <a:srgbClr val="FFFFFF"/>
                </a:solidFill>
                <a:latin typeface="Book Antiqua"/>
                <a:cs typeface="Book Antiqua"/>
              </a:rPr>
              <a:t>S</a:t>
            </a:r>
            <a:r>
              <a:rPr sz="2867" spc="80" dirty="0">
                <a:solidFill>
                  <a:srgbClr val="FFFFFF"/>
                </a:solidFill>
                <a:latin typeface="Book Antiqua"/>
                <a:cs typeface="Book Antiqua"/>
              </a:rPr>
              <a:t>e</a:t>
            </a:r>
            <a:r>
              <a:rPr sz="2867" spc="67" dirty="0">
                <a:solidFill>
                  <a:srgbClr val="FFFFFF"/>
                </a:solidFill>
                <a:latin typeface="Book Antiqua"/>
                <a:cs typeface="Book Antiqua"/>
              </a:rPr>
              <a:t>n</a:t>
            </a:r>
            <a:r>
              <a:rPr sz="2867" spc="17" dirty="0">
                <a:solidFill>
                  <a:srgbClr val="FFFFFF"/>
                </a:solidFill>
                <a:latin typeface="Book Antiqua"/>
                <a:cs typeface="Book Antiqua"/>
              </a:rPr>
              <a:t>i</a:t>
            </a:r>
            <a:r>
              <a:rPr sz="2867" dirty="0">
                <a:solidFill>
                  <a:srgbClr val="FFFFFF"/>
                </a:solidFill>
                <a:latin typeface="Book Antiqua"/>
                <a:cs typeface="Book Antiqua"/>
              </a:rPr>
              <a:t>o</a:t>
            </a:r>
            <a:r>
              <a:rPr sz="2867" spc="76" dirty="0">
                <a:solidFill>
                  <a:srgbClr val="FFFFFF"/>
                </a:solidFill>
                <a:latin typeface="Book Antiqua"/>
                <a:cs typeface="Book Antiqua"/>
              </a:rPr>
              <a:t>r</a:t>
            </a:r>
            <a:r>
              <a:rPr sz="2867" spc="23" dirty="0">
                <a:solidFill>
                  <a:srgbClr val="FFFFFF"/>
                </a:solidFill>
                <a:latin typeface="Book Antiqua"/>
                <a:cs typeface="Book Antiqua"/>
              </a:rPr>
              <a:t>s</a:t>
            </a:r>
            <a:r>
              <a:rPr sz="2867" spc="-193" dirty="0">
                <a:solidFill>
                  <a:srgbClr val="FFFFFF"/>
                </a:solidFill>
                <a:latin typeface="Book Antiqua"/>
                <a:cs typeface="Book Antiqua"/>
              </a:rPr>
              <a:t>’</a:t>
            </a:r>
            <a:r>
              <a:rPr sz="2867" spc="-50" dirty="0">
                <a:solidFill>
                  <a:srgbClr val="FFFFFF"/>
                </a:solidFill>
                <a:latin typeface="Book Antiqua"/>
                <a:cs typeface="Book Antiqua"/>
              </a:rPr>
              <a:t> </a:t>
            </a:r>
            <a:r>
              <a:rPr sz="2867" spc="-140" dirty="0">
                <a:solidFill>
                  <a:srgbClr val="FFFFFF"/>
                </a:solidFill>
                <a:latin typeface="Book Antiqua"/>
                <a:cs typeface="Book Antiqua"/>
              </a:rPr>
              <a:t>M</a:t>
            </a:r>
            <a:r>
              <a:rPr sz="2867" dirty="0">
                <a:solidFill>
                  <a:srgbClr val="FFFFFF"/>
                </a:solidFill>
                <a:latin typeface="Book Antiqua"/>
                <a:cs typeface="Book Antiqua"/>
              </a:rPr>
              <a:t>o</a:t>
            </a:r>
            <a:r>
              <a:rPr sz="2867" spc="67" dirty="0">
                <a:solidFill>
                  <a:srgbClr val="FFFFFF"/>
                </a:solidFill>
                <a:latin typeface="Book Antiqua"/>
                <a:cs typeface="Book Antiqua"/>
              </a:rPr>
              <a:t>n</a:t>
            </a:r>
            <a:r>
              <a:rPr sz="2867" dirty="0">
                <a:solidFill>
                  <a:srgbClr val="FFFFFF"/>
                </a:solidFill>
                <a:latin typeface="Book Antiqua"/>
                <a:cs typeface="Book Antiqua"/>
              </a:rPr>
              <a:t>t</a:t>
            </a:r>
            <a:r>
              <a:rPr sz="2867" spc="50" dirty="0">
                <a:solidFill>
                  <a:srgbClr val="FFFFFF"/>
                </a:solidFill>
                <a:latin typeface="Book Antiqua"/>
                <a:cs typeface="Book Antiqua"/>
              </a:rPr>
              <a:t>h</a:t>
            </a:r>
            <a:r>
              <a:rPr sz="2867" spc="17" dirty="0">
                <a:solidFill>
                  <a:srgbClr val="FFFFFF"/>
                </a:solidFill>
                <a:latin typeface="Book Antiqua"/>
                <a:cs typeface="Book Antiqua"/>
              </a:rPr>
              <a:t>l</a:t>
            </a:r>
            <a:r>
              <a:rPr sz="2867" spc="-147" dirty="0">
                <a:solidFill>
                  <a:srgbClr val="FFFFFF"/>
                </a:solidFill>
                <a:latin typeface="Book Antiqua"/>
                <a:cs typeface="Book Antiqua"/>
              </a:rPr>
              <a:t>y</a:t>
            </a:r>
            <a:r>
              <a:rPr sz="2867" spc="-67" dirty="0">
                <a:solidFill>
                  <a:srgbClr val="FFFFFF"/>
                </a:solidFill>
                <a:latin typeface="Book Antiqua"/>
                <a:cs typeface="Book Antiqua"/>
              </a:rPr>
              <a:t> </a:t>
            </a:r>
            <a:r>
              <a:rPr sz="2867" spc="-147" dirty="0">
                <a:solidFill>
                  <a:srgbClr val="FFFFFF"/>
                </a:solidFill>
                <a:latin typeface="Book Antiqua"/>
                <a:cs typeface="Book Antiqua"/>
              </a:rPr>
              <a:t>V</a:t>
            </a:r>
            <a:r>
              <a:rPr sz="2867" spc="80" dirty="0">
                <a:solidFill>
                  <a:srgbClr val="FFFFFF"/>
                </a:solidFill>
                <a:latin typeface="Book Antiqua"/>
                <a:cs typeface="Book Antiqua"/>
              </a:rPr>
              <a:t>e</a:t>
            </a:r>
            <a:r>
              <a:rPr sz="2867" dirty="0">
                <a:solidFill>
                  <a:srgbClr val="FFFFFF"/>
                </a:solidFill>
                <a:latin typeface="Book Antiqua"/>
                <a:cs typeface="Book Antiqua"/>
              </a:rPr>
              <a:t>t</a:t>
            </a:r>
            <a:r>
              <a:rPr sz="2867" spc="80" dirty="0">
                <a:solidFill>
                  <a:srgbClr val="FFFFFF"/>
                </a:solidFill>
                <a:latin typeface="Book Antiqua"/>
                <a:cs typeface="Book Antiqua"/>
              </a:rPr>
              <a:t>e</a:t>
            </a:r>
            <a:r>
              <a:rPr sz="2867" spc="76" dirty="0">
                <a:solidFill>
                  <a:srgbClr val="FFFFFF"/>
                </a:solidFill>
                <a:latin typeface="Book Antiqua"/>
                <a:cs typeface="Book Antiqua"/>
              </a:rPr>
              <a:t>r</a:t>
            </a:r>
            <a:r>
              <a:rPr sz="2867" spc="27" dirty="0">
                <a:solidFill>
                  <a:srgbClr val="FFFFFF"/>
                </a:solidFill>
                <a:latin typeface="Book Antiqua"/>
                <a:cs typeface="Book Antiqua"/>
              </a:rPr>
              <a:t>a</a:t>
            </a:r>
            <a:r>
              <a:rPr sz="2867" spc="67" dirty="0">
                <a:solidFill>
                  <a:srgbClr val="FFFFFF"/>
                </a:solidFill>
                <a:latin typeface="Book Antiqua"/>
                <a:cs typeface="Book Antiqua"/>
              </a:rPr>
              <a:t>n</a:t>
            </a:r>
            <a:r>
              <a:rPr sz="2867" spc="23" dirty="0">
                <a:solidFill>
                  <a:srgbClr val="FFFFFF"/>
                </a:solidFill>
                <a:latin typeface="Book Antiqua"/>
                <a:cs typeface="Book Antiqua"/>
              </a:rPr>
              <a:t>s</a:t>
            </a:r>
            <a:r>
              <a:rPr sz="2867" spc="-50" dirty="0">
                <a:solidFill>
                  <a:srgbClr val="FFFFFF"/>
                </a:solidFill>
                <a:latin typeface="Book Antiqua"/>
                <a:cs typeface="Book Antiqua"/>
              </a:rPr>
              <a:t> </a:t>
            </a:r>
            <a:r>
              <a:rPr sz="2867" spc="-53" dirty="0">
                <a:solidFill>
                  <a:srgbClr val="FFFFFF"/>
                </a:solidFill>
                <a:latin typeface="Book Antiqua"/>
                <a:cs typeface="Book Antiqua"/>
              </a:rPr>
              <a:t>L</a:t>
            </a:r>
            <a:r>
              <a:rPr sz="2867" spc="80" dirty="0">
                <a:solidFill>
                  <a:srgbClr val="FFFFFF"/>
                </a:solidFill>
                <a:latin typeface="Book Antiqua"/>
                <a:cs typeface="Book Antiqua"/>
              </a:rPr>
              <a:t>e</a:t>
            </a:r>
            <a:r>
              <a:rPr sz="2867" spc="-113" dirty="0">
                <a:solidFill>
                  <a:srgbClr val="FFFFFF"/>
                </a:solidFill>
                <a:latin typeface="Book Antiqua"/>
                <a:cs typeface="Book Antiqua"/>
              </a:rPr>
              <a:t>g</a:t>
            </a:r>
            <a:r>
              <a:rPr sz="2867" spc="20" dirty="0">
                <a:solidFill>
                  <a:srgbClr val="FFFFFF"/>
                </a:solidFill>
                <a:latin typeface="Book Antiqua"/>
                <a:cs typeface="Book Antiqua"/>
              </a:rPr>
              <a:t>al</a:t>
            </a:r>
            <a:r>
              <a:rPr sz="2867" spc="-50" dirty="0">
                <a:solidFill>
                  <a:srgbClr val="FFFFFF"/>
                </a:solidFill>
                <a:latin typeface="Book Antiqua"/>
                <a:cs typeface="Book Antiqua"/>
              </a:rPr>
              <a:t> </a:t>
            </a:r>
            <a:r>
              <a:rPr sz="2867" spc="-247" dirty="0">
                <a:solidFill>
                  <a:srgbClr val="FFFFFF"/>
                </a:solidFill>
                <a:latin typeface="Book Antiqua"/>
                <a:cs typeface="Book Antiqua"/>
              </a:rPr>
              <a:t>C</a:t>
            </a:r>
            <a:r>
              <a:rPr sz="2867" spc="17" dirty="0">
                <a:solidFill>
                  <a:srgbClr val="FFFFFF"/>
                </a:solidFill>
                <a:latin typeface="Book Antiqua"/>
                <a:cs typeface="Book Antiqua"/>
              </a:rPr>
              <a:t>li</a:t>
            </a:r>
            <a:r>
              <a:rPr sz="2867" spc="67" dirty="0">
                <a:solidFill>
                  <a:srgbClr val="FFFFFF"/>
                </a:solidFill>
                <a:latin typeface="Book Antiqua"/>
                <a:cs typeface="Book Antiqua"/>
              </a:rPr>
              <a:t>n</a:t>
            </a:r>
            <a:r>
              <a:rPr sz="2867" spc="17" dirty="0">
                <a:solidFill>
                  <a:srgbClr val="FFFFFF"/>
                </a:solidFill>
                <a:latin typeface="Book Antiqua"/>
                <a:cs typeface="Book Antiqua"/>
              </a:rPr>
              <a:t>i</a:t>
            </a:r>
            <a:r>
              <a:rPr sz="2867" spc="113" dirty="0">
                <a:solidFill>
                  <a:srgbClr val="FFFFFF"/>
                </a:solidFill>
                <a:latin typeface="Book Antiqua"/>
                <a:cs typeface="Book Antiqua"/>
              </a:rPr>
              <a:t>c</a:t>
            </a:r>
            <a:endParaRPr sz="2867" dirty="0">
              <a:solidFill>
                <a:prstClr val="black"/>
              </a:solidFill>
              <a:latin typeface="Book Antiqua"/>
              <a:cs typeface="Book Antiqua"/>
            </a:endParaRPr>
          </a:p>
          <a:p>
            <a:pPr algn="ctr" defTabSz="609630">
              <a:spcBef>
                <a:spcPts val="560"/>
              </a:spcBef>
              <a:defRPr/>
            </a:pPr>
            <a:r>
              <a:rPr sz="2867" spc="-227" dirty="0">
                <a:solidFill>
                  <a:srgbClr val="FFFFFF"/>
                </a:solidFill>
                <a:latin typeface="Book Antiqua"/>
                <a:cs typeface="Book Antiqua"/>
              </a:rPr>
              <a:t>+</a:t>
            </a:r>
            <a:endParaRPr sz="2867" dirty="0">
              <a:solidFill>
                <a:prstClr val="black"/>
              </a:solidFill>
              <a:latin typeface="Book Antiqua"/>
              <a:cs typeface="Book Antiqua"/>
            </a:endParaRPr>
          </a:p>
          <a:p>
            <a:pPr marL="172728" marR="167648" algn="ctr" defTabSz="609630">
              <a:lnSpc>
                <a:spcPct val="116300"/>
              </a:lnSpc>
              <a:defRPr/>
            </a:pPr>
            <a:r>
              <a:rPr sz="2867" spc="-37" dirty="0">
                <a:solidFill>
                  <a:srgbClr val="FFFFFF"/>
                </a:solidFill>
                <a:latin typeface="Book Antiqua"/>
                <a:cs typeface="Book Antiqua"/>
              </a:rPr>
              <a:t>T</a:t>
            </a:r>
            <a:r>
              <a:rPr sz="2867" spc="50" dirty="0">
                <a:solidFill>
                  <a:srgbClr val="FFFFFF"/>
                </a:solidFill>
                <a:latin typeface="Book Antiqua"/>
                <a:cs typeface="Book Antiqua"/>
              </a:rPr>
              <a:t>h</a:t>
            </a:r>
            <a:r>
              <a:rPr sz="2867" spc="80" dirty="0">
                <a:solidFill>
                  <a:srgbClr val="FFFFFF"/>
                </a:solidFill>
                <a:latin typeface="Book Antiqua"/>
                <a:cs typeface="Book Antiqua"/>
              </a:rPr>
              <a:t>e</a:t>
            </a:r>
            <a:r>
              <a:rPr sz="2867" spc="-50" dirty="0">
                <a:solidFill>
                  <a:srgbClr val="FFFFFF"/>
                </a:solidFill>
                <a:latin typeface="Book Antiqua"/>
                <a:cs typeface="Book Antiqua"/>
              </a:rPr>
              <a:t> </a:t>
            </a:r>
            <a:r>
              <a:rPr sz="2867" spc="-147" dirty="0">
                <a:solidFill>
                  <a:srgbClr val="FFFFFF"/>
                </a:solidFill>
                <a:latin typeface="Book Antiqua"/>
                <a:cs typeface="Book Antiqua"/>
              </a:rPr>
              <a:t>V</a:t>
            </a:r>
            <a:r>
              <a:rPr sz="2867" spc="80" dirty="0">
                <a:solidFill>
                  <a:srgbClr val="FFFFFF"/>
                </a:solidFill>
                <a:latin typeface="Book Antiqua"/>
                <a:cs typeface="Book Antiqua"/>
              </a:rPr>
              <a:t>e</a:t>
            </a:r>
            <a:r>
              <a:rPr sz="2867" dirty="0">
                <a:solidFill>
                  <a:srgbClr val="FFFFFF"/>
                </a:solidFill>
                <a:latin typeface="Book Antiqua"/>
                <a:cs typeface="Book Antiqua"/>
              </a:rPr>
              <a:t>t</a:t>
            </a:r>
            <a:r>
              <a:rPr sz="2867" spc="80" dirty="0">
                <a:solidFill>
                  <a:srgbClr val="FFFFFF"/>
                </a:solidFill>
                <a:latin typeface="Book Antiqua"/>
                <a:cs typeface="Book Antiqua"/>
              </a:rPr>
              <a:t>e</a:t>
            </a:r>
            <a:r>
              <a:rPr sz="2867" spc="76" dirty="0">
                <a:solidFill>
                  <a:srgbClr val="FFFFFF"/>
                </a:solidFill>
                <a:latin typeface="Book Antiqua"/>
                <a:cs typeface="Book Antiqua"/>
              </a:rPr>
              <a:t>r</a:t>
            </a:r>
            <a:r>
              <a:rPr sz="2867" spc="27" dirty="0">
                <a:solidFill>
                  <a:srgbClr val="FFFFFF"/>
                </a:solidFill>
                <a:latin typeface="Book Antiqua"/>
                <a:cs typeface="Book Antiqua"/>
              </a:rPr>
              <a:t>a</a:t>
            </a:r>
            <a:r>
              <a:rPr sz="2867" spc="67" dirty="0">
                <a:solidFill>
                  <a:srgbClr val="FFFFFF"/>
                </a:solidFill>
                <a:latin typeface="Book Antiqua"/>
                <a:cs typeface="Book Antiqua"/>
              </a:rPr>
              <a:t>n</a:t>
            </a:r>
            <a:r>
              <a:rPr sz="2867" spc="23" dirty="0">
                <a:solidFill>
                  <a:srgbClr val="FFFFFF"/>
                </a:solidFill>
                <a:latin typeface="Book Antiqua"/>
                <a:cs typeface="Book Antiqua"/>
              </a:rPr>
              <a:t>s</a:t>
            </a:r>
            <a:r>
              <a:rPr sz="2867" spc="-50" dirty="0">
                <a:solidFill>
                  <a:srgbClr val="FFFFFF"/>
                </a:solidFill>
                <a:latin typeface="Book Antiqua"/>
                <a:cs typeface="Book Antiqua"/>
              </a:rPr>
              <a:t> </a:t>
            </a:r>
            <a:r>
              <a:rPr sz="2867" spc="113" dirty="0">
                <a:solidFill>
                  <a:srgbClr val="FFFFFF"/>
                </a:solidFill>
                <a:latin typeface="Book Antiqua"/>
                <a:cs typeface="Book Antiqua"/>
              </a:rPr>
              <a:t>J</a:t>
            </a:r>
            <a:r>
              <a:rPr sz="2867" spc="-70" dirty="0">
                <a:solidFill>
                  <a:srgbClr val="FFFFFF"/>
                </a:solidFill>
                <a:latin typeface="Book Antiqua"/>
                <a:cs typeface="Book Antiqua"/>
              </a:rPr>
              <a:t>u</a:t>
            </a:r>
            <a:r>
              <a:rPr sz="2867" spc="23" dirty="0">
                <a:solidFill>
                  <a:srgbClr val="FFFFFF"/>
                </a:solidFill>
                <a:latin typeface="Book Antiqua"/>
                <a:cs typeface="Book Antiqua"/>
              </a:rPr>
              <a:t>s</a:t>
            </a:r>
            <a:r>
              <a:rPr sz="2867" dirty="0">
                <a:solidFill>
                  <a:srgbClr val="FFFFFF"/>
                </a:solidFill>
                <a:latin typeface="Book Antiqua"/>
                <a:cs typeface="Book Antiqua"/>
              </a:rPr>
              <a:t>t</a:t>
            </a:r>
            <a:r>
              <a:rPr sz="2867" spc="17" dirty="0">
                <a:solidFill>
                  <a:srgbClr val="FFFFFF"/>
                </a:solidFill>
                <a:latin typeface="Book Antiqua"/>
                <a:cs typeface="Book Antiqua"/>
              </a:rPr>
              <a:t>i</a:t>
            </a:r>
            <a:r>
              <a:rPr sz="2867" spc="113" dirty="0">
                <a:solidFill>
                  <a:srgbClr val="FFFFFF"/>
                </a:solidFill>
                <a:latin typeface="Book Antiqua"/>
                <a:cs typeface="Book Antiqua"/>
              </a:rPr>
              <a:t>c</a:t>
            </a:r>
            <a:r>
              <a:rPr sz="2867" spc="80" dirty="0">
                <a:solidFill>
                  <a:srgbClr val="FFFFFF"/>
                </a:solidFill>
                <a:latin typeface="Book Antiqua"/>
                <a:cs typeface="Book Antiqua"/>
              </a:rPr>
              <a:t>e</a:t>
            </a:r>
            <a:r>
              <a:rPr sz="2867" spc="40" dirty="0">
                <a:solidFill>
                  <a:srgbClr val="FFFFFF"/>
                </a:solidFill>
                <a:latin typeface="Book Antiqua"/>
                <a:cs typeface="Book Antiqua"/>
              </a:rPr>
              <a:t> </a:t>
            </a:r>
            <a:r>
              <a:rPr sz="2867" spc="-250" dirty="0">
                <a:solidFill>
                  <a:srgbClr val="FFFFFF"/>
                </a:solidFill>
                <a:latin typeface="Book Antiqua"/>
                <a:cs typeface="Book Antiqua"/>
              </a:rPr>
              <a:t>O</a:t>
            </a:r>
            <a:r>
              <a:rPr sz="2867" spc="-70" dirty="0">
                <a:solidFill>
                  <a:srgbClr val="FFFFFF"/>
                </a:solidFill>
                <a:latin typeface="Book Antiqua"/>
                <a:cs typeface="Book Antiqua"/>
              </a:rPr>
              <a:t>u</a:t>
            </a:r>
            <a:r>
              <a:rPr sz="2867" dirty="0">
                <a:solidFill>
                  <a:srgbClr val="FFFFFF"/>
                </a:solidFill>
                <a:latin typeface="Book Antiqua"/>
                <a:cs typeface="Book Antiqua"/>
              </a:rPr>
              <a:t>t</a:t>
            </a:r>
            <a:r>
              <a:rPr sz="2867" spc="76" dirty="0">
                <a:solidFill>
                  <a:srgbClr val="FFFFFF"/>
                </a:solidFill>
                <a:latin typeface="Book Antiqua"/>
                <a:cs typeface="Book Antiqua"/>
              </a:rPr>
              <a:t>r</a:t>
            </a:r>
            <a:r>
              <a:rPr sz="2867" spc="80" dirty="0">
                <a:solidFill>
                  <a:srgbClr val="FFFFFF"/>
                </a:solidFill>
                <a:latin typeface="Book Antiqua"/>
                <a:cs typeface="Book Antiqua"/>
              </a:rPr>
              <a:t>e</a:t>
            </a:r>
            <a:r>
              <a:rPr sz="2867" spc="27" dirty="0">
                <a:solidFill>
                  <a:srgbClr val="FFFFFF"/>
                </a:solidFill>
                <a:latin typeface="Book Antiqua"/>
                <a:cs typeface="Book Antiqua"/>
              </a:rPr>
              <a:t>a</a:t>
            </a:r>
            <a:r>
              <a:rPr sz="2867" spc="113" dirty="0">
                <a:solidFill>
                  <a:srgbClr val="FFFFFF"/>
                </a:solidFill>
                <a:latin typeface="Book Antiqua"/>
                <a:cs typeface="Book Antiqua"/>
              </a:rPr>
              <a:t>c</a:t>
            </a:r>
            <a:r>
              <a:rPr sz="2867" spc="50" dirty="0">
                <a:solidFill>
                  <a:srgbClr val="FFFFFF"/>
                </a:solidFill>
                <a:latin typeface="Book Antiqua"/>
                <a:cs typeface="Book Antiqua"/>
              </a:rPr>
              <a:t>h</a:t>
            </a:r>
            <a:r>
              <a:rPr sz="2867" spc="-50" dirty="0">
                <a:solidFill>
                  <a:srgbClr val="FFFFFF"/>
                </a:solidFill>
                <a:latin typeface="Book Antiqua"/>
                <a:cs typeface="Book Antiqua"/>
              </a:rPr>
              <a:t> </a:t>
            </a:r>
            <a:r>
              <a:rPr sz="2867" spc="-53" dirty="0">
                <a:solidFill>
                  <a:srgbClr val="FFFFFF"/>
                </a:solidFill>
                <a:latin typeface="Book Antiqua"/>
                <a:cs typeface="Book Antiqua"/>
              </a:rPr>
              <a:t>P</a:t>
            </a:r>
            <a:r>
              <a:rPr sz="2867" spc="76" dirty="0">
                <a:solidFill>
                  <a:srgbClr val="FFFFFF"/>
                </a:solidFill>
                <a:latin typeface="Book Antiqua"/>
                <a:cs typeface="Book Antiqua"/>
              </a:rPr>
              <a:t>r</a:t>
            </a:r>
            <a:r>
              <a:rPr sz="2867" dirty="0">
                <a:solidFill>
                  <a:srgbClr val="FFFFFF"/>
                </a:solidFill>
                <a:latin typeface="Book Antiqua"/>
                <a:cs typeface="Book Antiqua"/>
              </a:rPr>
              <a:t>o</a:t>
            </a:r>
            <a:r>
              <a:rPr sz="2867" spc="120" dirty="0">
                <a:solidFill>
                  <a:srgbClr val="FFFFFF"/>
                </a:solidFill>
                <a:latin typeface="Book Antiqua"/>
                <a:cs typeface="Book Antiqua"/>
              </a:rPr>
              <a:t>j</a:t>
            </a:r>
            <a:r>
              <a:rPr sz="2867" spc="80" dirty="0">
                <a:solidFill>
                  <a:srgbClr val="FFFFFF"/>
                </a:solidFill>
                <a:latin typeface="Book Antiqua"/>
                <a:cs typeface="Book Antiqua"/>
              </a:rPr>
              <a:t>e</a:t>
            </a:r>
            <a:r>
              <a:rPr sz="2867" spc="113" dirty="0">
                <a:solidFill>
                  <a:srgbClr val="FFFFFF"/>
                </a:solidFill>
                <a:latin typeface="Book Antiqua"/>
                <a:cs typeface="Book Antiqua"/>
              </a:rPr>
              <a:t>c</a:t>
            </a:r>
            <a:r>
              <a:rPr sz="2867" dirty="0">
                <a:solidFill>
                  <a:srgbClr val="FFFFFF"/>
                </a:solidFill>
                <a:latin typeface="Book Antiqua"/>
                <a:cs typeface="Book Antiqua"/>
              </a:rPr>
              <a:t>t</a:t>
            </a:r>
            <a:r>
              <a:rPr sz="2867" spc="-50" dirty="0">
                <a:solidFill>
                  <a:srgbClr val="FFFFFF"/>
                </a:solidFill>
                <a:latin typeface="Book Antiqua"/>
                <a:cs typeface="Book Antiqua"/>
              </a:rPr>
              <a:t> </a:t>
            </a:r>
            <a:r>
              <a:rPr sz="2867" spc="27" dirty="0">
                <a:solidFill>
                  <a:srgbClr val="FFFFFF"/>
                </a:solidFill>
                <a:latin typeface="Book Antiqua"/>
                <a:cs typeface="Book Antiqua"/>
              </a:rPr>
              <a:t>a</a:t>
            </a:r>
            <a:r>
              <a:rPr sz="2867" dirty="0">
                <a:solidFill>
                  <a:srgbClr val="FFFFFF"/>
                </a:solidFill>
                <a:latin typeface="Book Antiqua"/>
                <a:cs typeface="Book Antiqua"/>
              </a:rPr>
              <a:t>t </a:t>
            </a:r>
            <a:r>
              <a:rPr sz="2867" spc="-247" dirty="0">
                <a:solidFill>
                  <a:srgbClr val="FFFFFF"/>
                </a:solidFill>
                <a:latin typeface="Book Antiqua"/>
                <a:cs typeface="Book Antiqua"/>
              </a:rPr>
              <a:t>C</a:t>
            </a:r>
            <a:r>
              <a:rPr sz="2867" spc="17" dirty="0">
                <a:solidFill>
                  <a:srgbClr val="FFFFFF"/>
                </a:solidFill>
                <a:latin typeface="Book Antiqua"/>
                <a:cs typeface="Book Antiqua"/>
              </a:rPr>
              <a:t>i</a:t>
            </a:r>
            <a:r>
              <a:rPr sz="2867" spc="67" dirty="0">
                <a:solidFill>
                  <a:srgbClr val="FFFFFF"/>
                </a:solidFill>
                <a:latin typeface="Book Antiqua"/>
                <a:cs typeface="Book Antiqua"/>
              </a:rPr>
              <a:t>n</a:t>
            </a:r>
            <a:r>
              <a:rPr sz="2867" spc="113" dirty="0">
                <a:solidFill>
                  <a:srgbClr val="FFFFFF"/>
                </a:solidFill>
                <a:latin typeface="Book Antiqua"/>
                <a:cs typeface="Book Antiqua"/>
              </a:rPr>
              <a:t>c</a:t>
            </a:r>
            <a:r>
              <a:rPr sz="2867" spc="17" dirty="0">
                <a:solidFill>
                  <a:srgbClr val="FFFFFF"/>
                </a:solidFill>
                <a:latin typeface="Book Antiqua"/>
                <a:cs typeface="Book Antiqua"/>
              </a:rPr>
              <a:t>i</a:t>
            </a:r>
            <a:r>
              <a:rPr sz="2867" spc="67" dirty="0">
                <a:solidFill>
                  <a:srgbClr val="FFFFFF"/>
                </a:solidFill>
                <a:latin typeface="Book Antiqua"/>
                <a:cs typeface="Book Antiqua"/>
              </a:rPr>
              <a:t>nn</a:t>
            </a:r>
            <a:r>
              <a:rPr sz="2867" spc="27" dirty="0">
                <a:solidFill>
                  <a:srgbClr val="FFFFFF"/>
                </a:solidFill>
                <a:latin typeface="Book Antiqua"/>
                <a:cs typeface="Book Antiqua"/>
              </a:rPr>
              <a:t>a</a:t>
            </a:r>
            <a:r>
              <a:rPr sz="2867" dirty="0">
                <a:solidFill>
                  <a:srgbClr val="FFFFFF"/>
                </a:solidFill>
                <a:latin typeface="Book Antiqua"/>
                <a:cs typeface="Book Antiqua"/>
              </a:rPr>
              <a:t>t</a:t>
            </a:r>
            <a:r>
              <a:rPr sz="2867" spc="17" dirty="0">
                <a:solidFill>
                  <a:srgbClr val="FFFFFF"/>
                </a:solidFill>
                <a:latin typeface="Book Antiqua"/>
                <a:cs typeface="Book Antiqua"/>
              </a:rPr>
              <a:t>i</a:t>
            </a:r>
            <a:r>
              <a:rPr sz="2867" spc="-50" dirty="0">
                <a:solidFill>
                  <a:srgbClr val="FFFFFF"/>
                </a:solidFill>
                <a:latin typeface="Book Antiqua"/>
                <a:cs typeface="Book Antiqua"/>
              </a:rPr>
              <a:t> </a:t>
            </a:r>
            <a:r>
              <a:rPr sz="2867" spc="-147" dirty="0">
                <a:solidFill>
                  <a:srgbClr val="FFFFFF"/>
                </a:solidFill>
                <a:latin typeface="Book Antiqua"/>
                <a:cs typeface="Book Antiqua"/>
              </a:rPr>
              <a:t>V</a:t>
            </a:r>
            <a:r>
              <a:rPr sz="2867" spc="-337" dirty="0">
                <a:solidFill>
                  <a:srgbClr val="FFFFFF"/>
                </a:solidFill>
                <a:latin typeface="Book Antiqua"/>
                <a:cs typeface="Book Antiqua"/>
              </a:rPr>
              <a:t>A</a:t>
            </a:r>
            <a:r>
              <a:rPr sz="2867" spc="-50" dirty="0">
                <a:solidFill>
                  <a:srgbClr val="FFFFFF"/>
                </a:solidFill>
                <a:latin typeface="Book Antiqua"/>
                <a:cs typeface="Book Antiqua"/>
              </a:rPr>
              <a:t> </a:t>
            </a:r>
            <a:r>
              <a:rPr sz="2867" spc="-140" dirty="0">
                <a:solidFill>
                  <a:srgbClr val="FFFFFF"/>
                </a:solidFill>
                <a:latin typeface="Book Antiqua"/>
                <a:cs typeface="Book Antiqua"/>
              </a:rPr>
              <a:t>M</a:t>
            </a:r>
            <a:r>
              <a:rPr sz="2867" spc="80" dirty="0">
                <a:solidFill>
                  <a:srgbClr val="FFFFFF"/>
                </a:solidFill>
                <a:latin typeface="Book Antiqua"/>
                <a:cs typeface="Book Antiqua"/>
              </a:rPr>
              <a:t>e</a:t>
            </a:r>
            <a:r>
              <a:rPr sz="2867" spc="-143" dirty="0">
                <a:solidFill>
                  <a:srgbClr val="FFFFFF"/>
                </a:solidFill>
                <a:latin typeface="Book Antiqua"/>
                <a:cs typeface="Book Antiqua"/>
              </a:rPr>
              <a:t>d</a:t>
            </a:r>
            <a:r>
              <a:rPr sz="2867" spc="17" dirty="0">
                <a:solidFill>
                  <a:srgbClr val="FFFFFF"/>
                </a:solidFill>
                <a:latin typeface="Book Antiqua"/>
                <a:cs typeface="Book Antiqua"/>
              </a:rPr>
              <a:t>i</a:t>
            </a:r>
            <a:r>
              <a:rPr sz="2867" spc="113" dirty="0">
                <a:solidFill>
                  <a:srgbClr val="FFFFFF"/>
                </a:solidFill>
                <a:latin typeface="Book Antiqua"/>
                <a:cs typeface="Book Antiqua"/>
              </a:rPr>
              <a:t>c</a:t>
            </a:r>
            <a:r>
              <a:rPr sz="2867" spc="20" dirty="0">
                <a:solidFill>
                  <a:srgbClr val="FFFFFF"/>
                </a:solidFill>
                <a:latin typeface="Book Antiqua"/>
                <a:cs typeface="Book Antiqua"/>
              </a:rPr>
              <a:t>al</a:t>
            </a:r>
            <a:r>
              <a:rPr sz="2867" spc="13" dirty="0">
                <a:solidFill>
                  <a:srgbClr val="FFFFFF"/>
                </a:solidFill>
                <a:latin typeface="Book Antiqua"/>
                <a:cs typeface="Book Antiqua"/>
              </a:rPr>
              <a:t> </a:t>
            </a:r>
            <a:r>
              <a:rPr sz="2867" spc="-247" dirty="0">
                <a:solidFill>
                  <a:srgbClr val="FFFFFF"/>
                </a:solidFill>
                <a:latin typeface="Book Antiqua"/>
                <a:cs typeface="Book Antiqua"/>
              </a:rPr>
              <a:t>C</a:t>
            </a:r>
            <a:r>
              <a:rPr sz="2867" spc="80" dirty="0">
                <a:solidFill>
                  <a:srgbClr val="FFFFFF"/>
                </a:solidFill>
                <a:latin typeface="Book Antiqua"/>
                <a:cs typeface="Book Antiqua"/>
              </a:rPr>
              <a:t>e</a:t>
            </a:r>
            <a:r>
              <a:rPr sz="2867" spc="67" dirty="0">
                <a:solidFill>
                  <a:srgbClr val="FFFFFF"/>
                </a:solidFill>
                <a:latin typeface="Book Antiqua"/>
                <a:cs typeface="Book Antiqua"/>
              </a:rPr>
              <a:t>n</a:t>
            </a:r>
            <a:r>
              <a:rPr sz="2867" dirty="0">
                <a:solidFill>
                  <a:srgbClr val="FFFFFF"/>
                </a:solidFill>
                <a:latin typeface="Book Antiqua"/>
                <a:cs typeface="Book Antiqua"/>
              </a:rPr>
              <a:t>t</a:t>
            </a:r>
            <a:r>
              <a:rPr sz="2867" spc="80" dirty="0">
                <a:solidFill>
                  <a:srgbClr val="FFFFFF"/>
                </a:solidFill>
                <a:latin typeface="Book Antiqua"/>
                <a:cs typeface="Book Antiqua"/>
              </a:rPr>
              <a:t>e</a:t>
            </a:r>
            <a:r>
              <a:rPr sz="2867" spc="76" dirty="0">
                <a:solidFill>
                  <a:srgbClr val="FFFFFF"/>
                </a:solidFill>
                <a:latin typeface="Book Antiqua"/>
                <a:cs typeface="Book Antiqua"/>
              </a:rPr>
              <a:t>r</a:t>
            </a:r>
            <a:endParaRPr sz="2867" dirty="0">
              <a:solidFill>
                <a:prstClr val="black"/>
              </a:solidFill>
              <a:latin typeface="Book Antiqua"/>
              <a:cs typeface="Book Antiqua"/>
            </a:endParaRPr>
          </a:p>
          <a:p>
            <a:pPr algn="ctr" defTabSz="609630">
              <a:spcBef>
                <a:spcPts val="560"/>
              </a:spcBef>
              <a:defRPr/>
            </a:pPr>
            <a:r>
              <a:rPr sz="2867" spc="-227" dirty="0">
                <a:solidFill>
                  <a:srgbClr val="FFFFFF"/>
                </a:solidFill>
                <a:latin typeface="Book Antiqua"/>
                <a:cs typeface="Book Antiqua"/>
              </a:rPr>
              <a:t>+</a:t>
            </a:r>
            <a:endParaRPr sz="2867" dirty="0">
              <a:solidFill>
                <a:prstClr val="black"/>
              </a:solidFill>
              <a:latin typeface="Book Antiqua"/>
              <a:cs typeface="Book Antiqua"/>
            </a:endParaRPr>
          </a:p>
          <a:p>
            <a:pPr algn="ctr" defTabSz="609630">
              <a:spcBef>
                <a:spcPts val="560"/>
              </a:spcBef>
              <a:defRPr/>
            </a:pPr>
            <a:r>
              <a:rPr sz="2867" spc="-243" dirty="0">
                <a:solidFill>
                  <a:srgbClr val="FFFFFF"/>
                </a:solidFill>
                <a:latin typeface="Book Antiqua"/>
                <a:cs typeface="Book Antiqua"/>
              </a:rPr>
              <a:t>G</a:t>
            </a:r>
            <a:r>
              <a:rPr sz="2867" spc="76" dirty="0">
                <a:solidFill>
                  <a:srgbClr val="FFFFFF"/>
                </a:solidFill>
                <a:latin typeface="Book Antiqua"/>
                <a:cs typeface="Book Antiqua"/>
              </a:rPr>
              <a:t>r</a:t>
            </a:r>
            <a:r>
              <a:rPr sz="2867" spc="80" dirty="0">
                <a:solidFill>
                  <a:srgbClr val="FFFFFF"/>
                </a:solidFill>
                <a:latin typeface="Book Antiqua"/>
                <a:cs typeface="Book Antiqua"/>
              </a:rPr>
              <a:t>e</a:t>
            </a:r>
            <a:r>
              <a:rPr sz="2867" spc="27" dirty="0">
                <a:solidFill>
                  <a:srgbClr val="FFFFFF"/>
                </a:solidFill>
                <a:latin typeface="Book Antiqua"/>
                <a:cs typeface="Book Antiqua"/>
              </a:rPr>
              <a:t>at</a:t>
            </a:r>
            <a:r>
              <a:rPr sz="2867" spc="80" dirty="0">
                <a:solidFill>
                  <a:srgbClr val="FFFFFF"/>
                </a:solidFill>
                <a:latin typeface="Book Antiqua"/>
                <a:cs typeface="Book Antiqua"/>
              </a:rPr>
              <a:t>e</a:t>
            </a:r>
            <a:r>
              <a:rPr sz="2867" spc="76" dirty="0">
                <a:solidFill>
                  <a:srgbClr val="FFFFFF"/>
                </a:solidFill>
                <a:latin typeface="Book Antiqua"/>
                <a:cs typeface="Book Antiqua"/>
              </a:rPr>
              <a:t>r</a:t>
            </a:r>
            <a:r>
              <a:rPr sz="2867" spc="-50" dirty="0">
                <a:solidFill>
                  <a:srgbClr val="FFFFFF"/>
                </a:solidFill>
                <a:latin typeface="Book Antiqua"/>
                <a:cs typeface="Book Antiqua"/>
              </a:rPr>
              <a:t> </a:t>
            </a:r>
            <a:r>
              <a:rPr sz="2867" spc="-247" dirty="0">
                <a:solidFill>
                  <a:srgbClr val="FFFFFF"/>
                </a:solidFill>
                <a:latin typeface="Book Antiqua"/>
                <a:cs typeface="Book Antiqua"/>
              </a:rPr>
              <a:t>C</a:t>
            </a:r>
            <a:r>
              <a:rPr sz="2867" spc="17" dirty="0">
                <a:solidFill>
                  <a:srgbClr val="FFFFFF"/>
                </a:solidFill>
                <a:latin typeface="Book Antiqua"/>
                <a:cs typeface="Book Antiqua"/>
              </a:rPr>
              <a:t>i</a:t>
            </a:r>
            <a:r>
              <a:rPr sz="2867" spc="67" dirty="0">
                <a:solidFill>
                  <a:srgbClr val="FFFFFF"/>
                </a:solidFill>
                <a:latin typeface="Book Antiqua"/>
                <a:cs typeface="Book Antiqua"/>
              </a:rPr>
              <a:t>n</a:t>
            </a:r>
            <a:r>
              <a:rPr sz="2867" spc="113" dirty="0">
                <a:solidFill>
                  <a:srgbClr val="FFFFFF"/>
                </a:solidFill>
                <a:latin typeface="Book Antiqua"/>
                <a:cs typeface="Book Antiqua"/>
              </a:rPr>
              <a:t>c</a:t>
            </a:r>
            <a:r>
              <a:rPr sz="2867" spc="17" dirty="0">
                <a:solidFill>
                  <a:srgbClr val="FFFFFF"/>
                </a:solidFill>
                <a:latin typeface="Book Antiqua"/>
                <a:cs typeface="Book Antiqua"/>
              </a:rPr>
              <a:t>i</a:t>
            </a:r>
            <a:r>
              <a:rPr sz="2867" spc="67" dirty="0">
                <a:solidFill>
                  <a:srgbClr val="FFFFFF"/>
                </a:solidFill>
                <a:latin typeface="Book Antiqua"/>
                <a:cs typeface="Book Antiqua"/>
              </a:rPr>
              <a:t>nn</a:t>
            </a:r>
            <a:r>
              <a:rPr sz="2867" spc="27" dirty="0">
                <a:solidFill>
                  <a:srgbClr val="FFFFFF"/>
                </a:solidFill>
                <a:latin typeface="Book Antiqua"/>
                <a:cs typeface="Book Antiqua"/>
              </a:rPr>
              <a:t>a</a:t>
            </a:r>
            <a:r>
              <a:rPr sz="2867" dirty="0">
                <a:solidFill>
                  <a:srgbClr val="FFFFFF"/>
                </a:solidFill>
                <a:latin typeface="Book Antiqua"/>
                <a:cs typeface="Book Antiqua"/>
              </a:rPr>
              <a:t>t</a:t>
            </a:r>
            <a:r>
              <a:rPr sz="2867" spc="17" dirty="0">
                <a:solidFill>
                  <a:srgbClr val="FFFFFF"/>
                </a:solidFill>
                <a:latin typeface="Book Antiqua"/>
                <a:cs typeface="Book Antiqua"/>
              </a:rPr>
              <a:t>i</a:t>
            </a:r>
            <a:r>
              <a:rPr sz="2867" spc="-50" dirty="0">
                <a:solidFill>
                  <a:srgbClr val="FFFFFF"/>
                </a:solidFill>
                <a:latin typeface="Book Antiqua"/>
                <a:cs typeface="Book Antiqua"/>
              </a:rPr>
              <a:t> </a:t>
            </a:r>
            <a:r>
              <a:rPr sz="2867" spc="-53" dirty="0">
                <a:solidFill>
                  <a:srgbClr val="FFFFFF"/>
                </a:solidFill>
                <a:latin typeface="Book Antiqua"/>
                <a:cs typeface="Book Antiqua"/>
              </a:rPr>
              <a:t>L</a:t>
            </a:r>
            <a:r>
              <a:rPr sz="2867" spc="80" dirty="0">
                <a:solidFill>
                  <a:srgbClr val="FFFFFF"/>
                </a:solidFill>
                <a:latin typeface="Book Antiqua"/>
                <a:cs typeface="Book Antiqua"/>
              </a:rPr>
              <a:t>e</a:t>
            </a:r>
            <a:r>
              <a:rPr sz="2867" spc="-113" dirty="0">
                <a:solidFill>
                  <a:srgbClr val="FFFFFF"/>
                </a:solidFill>
                <a:latin typeface="Book Antiqua"/>
                <a:cs typeface="Book Antiqua"/>
              </a:rPr>
              <a:t>g</a:t>
            </a:r>
            <a:r>
              <a:rPr sz="2867" spc="20" dirty="0">
                <a:solidFill>
                  <a:srgbClr val="FFFFFF"/>
                </a:solidFill>
                <a:latin typeface="Book Antiqua"/>
                <a:cs typeface="Book Antiqua"/>
              </a:rPr>
              <a:t>al</a:t>
            </a:r>
            <a:endParaRPr sz="2867" dirty="0">
              <a:solidFill>
                <a:prstClr val="black"/>
              </a:solidFill>
              <a:latin typeface="Book Antiqua"/>
              <a:cs typeface="Book Antiqua"/>
            </a:endParaRPr>
          </a:p>
          <a:p>
            <a:pPr marR="79591" algn="ctr" defTabSz="609630">
              <a:spcBef>
                <a:spcPts val="560"/>
              </a:spcBef>
              <a:defRPr/>
            </a:pPr>
            <a:r>
              <a:rPr sz="2867" spc="-337" dirty="0">
                <a:solidFill>
                  <a:srgbClr val="FFFFFF"/>
                </a:solidFill>
                <a:latin typeface="Book Antiqua"/>
                <a:cs typeface="Book Antiqua"/>
              </a:rPr>
              <a:t>A</a:t>
            </a:r>
            <a:r>
              <a:rPr sz="2867" spc="17" dirty="0">
                <a:solidFill>
                  <a:srgbClr val="FFFFFF"/>
                </a:solidFill>
                <a:latin typeface="Book Antiqua"/>
                <a:cs typeface="Book Antiqua"/>
              </a:rPr>
              <a:t>i</a:t>
            </a:r>
            <a:r>
              <a:rPr sz="2867" spc="-143" dirty="0">
                <a:solidFill>
                  <a:srgbClr val="FFFFFF"/>
                </a:solidFill>
                <a:latin typeface="Book Antiqua"/>
                <a:cs typeface="Book Antiqua"/>
              </a:rPr>
              <a:t>d</a:t>
            </a:r>
            <a:endParaRPr sz="2867" dirty="0">
              <a:solidFill>
                <a:prstClr val="black"/>
              </a:solidFill>
              <a:latin typeface="Book Antiqua"/>
              <a:cs typeface="Book Antiqua"/>
            </a:endParaRPr>
          </a:p>
        </p:txBody>
      </p:sp>
      <p:sp>
        <p:nvSpPr>
          <p:cNvPr id="5" name="TextBox 4">
            <a:extLst>
              <a:ext uri="{FF2B5EF4-FFF2-40B4-BE49-F238E27FC236}">
                <a16:creationId xmlns:a16="http://schemas.microsoft.com/office/drawing/2014/main" id="{92C90977-BA4C-1BA8-7777-D71284F46742}"/>
              </a:ext>
            </a:extLst>
          </p:cNvPr>
          <p:cNvSpPr txBox="1"/>
          <p:nvPr/>
        </p:nvSpPr>
        <p:spPr>
          <a:xfrm>
            <a:off x="1143000" y="2667000"/>
            <a:ext cx="9601200" cy="2308324"/>
          </a:xfrm>
          <a:prstGeom prst="rect">
            <a:avLst/>
          </a:prstGeom>
          <a:noFill/>
        </p:spPr>
        <p:txBody>
          <a:bodyPr wrap="square">
            <a:spAutoFit/>
          </a:bodyPr>
          <a:lstStyle/>
          <a:p>
            <a:pPr algn="ctr"/>
            <a:r>
              <a:rPr lang="en-US" sz="8000" b="1" dirty="0">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Veterans Benefits</a:t>
            </a:r>
          </a:p>
          <a:p>
            <a:pPr algn="ctr"/>
            <a:r>
              <a:rPr lang="en-US" altLang="en-US" sz="3200" b="1" dirty="0">
                <a:solidFill>
                  <a:prstClr val="black"/>
                </a:solidFill>
                <a:latin typeface="Arial" panose="020B0604020202020204" pitchFamily="34" charset="0"/>
                <a:ea typeface="+mj-ea"/>
                <a:cs typeface="Arial" panose="020B0604020202020204" pitchFamily="34" charset="0"/>
              </a:rPr>
              <a:t>Service-Connected Disability Compensation and Non-Service-Connected Disability Pension</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1921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87F0-F7E5-AB4A-33C7-26A7F25DB91C}"/>
              </a:ext>
            </a:extLst>
          </p:cNvPr>
          <p:cNvSpPr>
            <a:spLocks noGrp="1"/>
          </p:cNvSpPr>
          <p:nvPr>
            <p:ph type="title"/>
          </p:nvPr>
        </p:nvSpPr>
        <p:spPr/>
        <p:txBody>
          <a:bodyPr/>
          <a:lstStyle/>
          <a:p>
            <a:r>
              <a:rPr lang="en-US"/>
              <a:t>Learning Objectives</a:t>
            </a:r>
            <a:endParaRPr lang="en-US" dirty="0"/>
          </a:p>
        </p:txBody>
      </p:sp>
      <p:sp>
        <p:nvSpPr>
          <p:cNvPr id="3" name="Slide Number Placeholder 2">
            <a:extLst>
              <a:ext uri="{FF2B5EF4-FFF2-40B4-BE49-F238E27FC236}">
                <a16:creationId xmlns:a16="http://schemas.microsoft.com/office/drawing/2014/main" id="{D8E961A1-33EA-71C7-44C6-522D85ACA1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CC5A90F9-7847-D7E4-AFB6-471C0D41BBF1}"/>
              </a:ext>
            </a:extLst>
          </p:cNvPr>
          <p:cNvSpPr>
            <a:spLocks noGrp="1"/>
          </p:cNvSpPr>
          <p:nvPr>
            <p:ph idx="1"/>
          </p:nvPr>
        </p:nvSpPr>
        <p:spPr/>
        <p:txBody>
          <a:bodyPr/>
          <a:lstStyle/>
          <a:p>
            <a:pPr>
              <a:buAutoNum type="arabicPeriod"/>
              <a:defRPr/>
            </a:pPr>
            <a:r>
              <a:rPr lang="en-US" dirty="0">
                <a:latin typeface="Arial" panose="020B0604020202020204" pitchFamily="34" charset="0"/>
                <a:cs typeface="Arial" panose="020B0604020202020204" pitchFamily="34" charset="0"/>
              </a:rPr>
              <a:t>Understand VA accreditation requirements</a:t>
            </a:r>
          </a:p>
          <a:p>
            <a:pPr>
              <a:buAutoNum type="arabicPeriod"/>
              <a:defRPr/>
            </a:pPr>
            <a:r>
              <a:rPr lang="en-US" dirty="0">
                <a:latin typeface="Arial" panose="020B0604020202020204" pitchFamily="34" charset="0"/>
                <a:cs typeface="Arial" panose="020B0604020202020204" pitchFamily="34" charset="0"/>
              </a:rPr>
              <a:t>Understand basic eligibility requirements of veteran status for both pension and compensation benefits</a:t>
            </a:r>
          </a:p>
          <a:p>
            <a:pPr>
              <a:buAutoNum type="arabicPeriod"/>
              <a:defRPr/>
            </a:pPr>
            <a:r>
              <a:rPr lang="en-US" dirty="0">
                <a:latin typeface="Arial" panose="020B0604020202020204" pitchFamily="34" charset="0"/>
                <a:cs typeface="Arial" panose="020B0604020202020204" pitchFamily="34" charset="0"/>
              </a:rPr>
              <a:t>Understand eligibility requirements for veteran’s service-connected disability compensation</a:t>
            </a:r>
          </a:p>
          <a:p>
            <a:pPr>
              <a:buAutoNum type="arabicPeriod"/>
              <a:defRPr/>
            </a:pPr>
            <a:r>
              <a:rPr lang="en-US" dirty="0">
                <a:latin typeface="Arial" panose="020B0604020202020204" pitchFamily="34" charset="0"/>
                <a:cs typeface="Arial" panose="020B0604020202020204" pitchFamily="34" charset="0"/>
              </a:rPr>
              <a:t>Understand eligibility requirements for veteran’s non-service-connected pension</a:t>
            </a:r>
          </a:p>
          <a:p>
            <a:pPr>
              <a:buAutoNum type="arabicPeriod"/>
              <a:defRPr/>
            </a:pPr>
            <a:r>
              <a:rPr lang="en-US" dirty="0">
                <a:latin typeface="Arial" panose="020B0604020202020204" pitchFamily="34" charset="0"/>
                <a:cs typeface="Arial" panose="020B0604020202020204" pitchFamily="34" charset="0"/>
              </a:rPr>
              <a:t>Understand differences between pension and compensation benefits</a:t>
            </a:r>
          </a:p>
          <a:p>
            <a:endParaRPr lang="en-US" dirty="0"/>
          </a:p>
        </p:txBody>
      </p:sp>
    </p:spTree>
    <p:extLst>
      <p:ext uri="{BB962C8B-B14F-4D97-AF65-F5344CB8AC3E}">
        <p14:creationId xmlns:p14="http://schemas.microsoft.com/office/powerpoint/2010/main" val="3549814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Differences Between Compensation and Pension</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0" indent="0">
              <a:buNone/>
            </a:pPr>
            <a:r>
              <a:rPr lang="en-US" sz="2800" dirty="0">
                <a:latin typeface="Arial" panose="020B0604020202020204" pitchFamily="34" charset="0"/>
                <a:cs typeface="Arial" panose="020B0604020202020204" pitchFamily="34" charset="0"/>
              </a:rPr>
              <a:t>Service-Connected Compensation</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Monthly benefits for veterans with current disability linked to incident in military service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Not means-tested</a:t>
            </a:r>
          </a:p>
          <a:p>
            <a:pPr marL="0" indent="0">
              <a:buNone/>
            </a:pPr>
            <a:r>
              <a:rPr lang="en-US" sz="2800" dirty="0">
                <a:latin typeface="Arial" panose="020B0604020202020204" pitchFamily="34" charset="0"/>
                <a:cs typeface="Arial" panose="020B0604020202020204" pitchFamily="34" charset="0"/>
              </a:rPr>
              <a:t>Non-Service-Connected Pension</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Monthly benefit for low-income and low-net worth wartime veterans who are totally and permanently disabled or age 65+</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Means-tested</a:t>
            </a:r>
          </a:p>
          <a:p>
            <a:pPr marL="0" indent="0">
              <a:buNone/>
            </a:pPr>
            <a:r>
              <a:rPr lang="en-US" sz="2800" dirty="0">
                <a:latin typeface="Arial" panose="020B0604020202020204" pitchFamily="34" charset="0"/>
                <a:cs typeface="Arial" panose="020B0604020202020204" pitchFamily="34" charset="0"/>
              </a:rPr>
              <a:t>Veterans cannot receive both at same time, usually will receive whichever provides higher amount. 38 C.F.R. § 3.701</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62359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311A-F0E1-E687-CE63-B8F585D384D9}"/>
              </a:ext>
            </a:extLst>
          </p:cNvPr>
          <p:cNvSpPr>
            <a:spLocks noGrp="1"/>
          </p:cNvSpPr>
          <p:nvPr>
            <p:ph type="title"/>
          </p:nvPr>
        </p:nvSpPr>
        <p:spPr/>
        <p:txBody>
          <a:bodyPr/>
          <a:lstStyle/>
          <a:p>
            <a:r>
              <a:rPr lang="en-US" dirty="0"/>
              <a:t>Veterans Benefits Fiscal Year 2023</a:t>
            </a:r>
          </a:p>
        </p:txBody>
      </p:sp>
      <p:sp>
        <p:nvSpPr>
          <p:cNvPr id="3" name="Slide Number Placeholder 2">
            <a:extLst>
              <a:ext uri="{FF2B5EF4-FFF2-40B4-BE49-F238E27FC236}">
                <a16:creationId xmlns:a16="http://schemas.microsoft.com/office/drawing/2014/main" id="{E07688B1-F9BE-1386-EB25-CA22108D07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5" name="Content Placeholder 4">
            <a:extLst>
              <a:ext uri="{FF2B5EF4-FFF2-40B4-BE49-F238E27FC236}">
                <a16:creationId xmlns:a16="http://schemas.microsoft.com/office/drawing/2014/main" id="{3AE5AA05-CEA8-4A2D-A1CE-CA107157A486}"/>
              </a:ext>
            </a:extLst>
          </p:cNvPr>
          <p:cNvGraphicFramePr>
            <a:graphicFrameLocks noGrp="1"/>
          </p:cNvGraphicFramePr>
          <p:nvPr>
            <p:ph idx="1"/>
            <p:extLst>
              <p:ext uri="{D42A27DB-BD31-4B8C-83A1-F6EECF244321}">
                <p14:modId xmlns:p14="http://schemas.microsoft.com/office/powerpoint/2010/main" val="1365433247"/>
              </p:ext>
            </p:extLst>
          </p:nvPr>
        </p:nvGraphicFramePr>
        <p:xfrm>
          <a:off x="569383" y="1371601"/>
          <a:ext cx="11074401" cy="5322574"/>
        </p:xfrm>
        <a:graphic>
          <a:graphicData uri="http://schemas.openxmlformats.org/drawingml/2006/table">
            <a:tbl>
              <a:tblPr firstRow="1" bandRow="1">
                <a:tableStyleId>{5C22544A-7EE6-4342-B048-85BDC9FD1C3A}</a:tableStyleId>
              </a:tblPr>
              <a:tblGrid>
                <a:gridCol w="3691467">
                  <a:extLst>
                    <a:ext uri="{9D8B030D-6E8A-4147-A177-3AD203B41FA5}">
                      <a16:colId xmlns:a16="http://schemas.microsoft.com/office/drawing/2014/main" val="1105671673"/>
                    </a:ext>
                  </a:extLst>
                </a:gridCol>
                <a:gridCol w="3691467">
                  <a:extLst>
                    <a:ext uri="{9D8B030D-6E8A-4147-A177-3AD203B41FA5}">
                      <a16:colId xmlns:a16="http://schemas.microsoft.com/office/drawing/2014/main" val="2975950113"/>
                    </a:ext>
                  </a:extLst>
                </a:gridCol>
                <a:gridCol w="3691467">
                  <a:extLst>
                    <a:ext uri="{9D8B030D-6E8A-4147-A177-3AD203B41FA5}">
                      <a16:colId xmlns:a16="http://schemas.microsoft.com/office/drawing/2014/main" val="3169124136"/>
                    </a:ext>
                  </a:extLst>
                </a:gridCol>
              </a:tblGrid>
              <a:tr h="1253488">
                <a:tc>
                  <a:txBody>
                    <a:bodyPr/>
                    <a:lstStyle/>
                    <a:p>
                      <a:r>
                        <a:rPr lang="en-US" sz="3200" dirty="0">
                          <a:latin typeface="Arial" panose="020B0604020202020204" pitchFamily="34" charset="0"/>
                          <a:cs typeface="Arial" panose="020B0604020202020204" pitchFamily="34" charset="0"/>
                        </a:rPr>
                        <a:t>Benefit</a:t>
                      </a:r>
                    </a:p>
                  </a:txBody>
                  <a:tcPr/>
                </a:tc>
                <a:tc>
                  <a:txBody>
                    <a:bodyPr/>
                    <a:lstStyle/>
                    <a:p>
                      <a:r>
                        <a:rPr lang="en-US" sz="3200" dirty="0">
                          <a:latin typeface="Arial" panose="020B0604020202020204" pitchFamily="34" charset="0"/>
                          <a:cs typeface="Arial" panose="020B0604020202020204" pitchFamily="34" charset="0"/>
                        </a:rPr>
                        <a:t>Number of Veteran Recipients</a:t>
                      </a:r>
                    </a:p>
                  </a:txBody>
                  <a:tcPr/>
                </a:tc>
                <a:tc>
                  <a:txBody>
                    <a:bodyPr/>
                    <a:lstStyle/>
                    <a:p>
                      <a:r>
                        <a:rPr lang="en-US" sz="3200" dirty="0">
                          <a:latin typeface="Arial" panose="020B0604020202020204" pitchFamily="34" charset="0"/>
                          <a:cs typeface="Arial" panose="020B0604020202020204" pitchFamily="34" charset="0"/>
                        </a:rPr>
                        <a:t>Annual Total Expenditure</a:t>
                      </a:r>
                    </a:p>
                  </a:txBody>
                  <a:tcPr/>
                </a:tc>
                <a:extLst>
                  <a:ext uri="{0D108BD9-81ED-4DB2-BD59-A6C34878D82A}">
                    <a16:rowId xmlns:a16="http://schemas.microsoft.com/office/drawing/2014/main" val="1023805049"/>
                  </a:ext>
                </a:extLst>
              </a:tr>
              <a:tr h="1253488">
                <a:tc>
                  <a:txBody>
                    <a:bodyPr/>
                    <a:lstStyle/>
                    <a:p>
                      <a:r>
                        <a:rPr lang="en-US" sz="3200" dirty="0">
                          <a:latin typeface="Arial" panose="020B0604020202020204" pitchFamily="34" charset="0"/>
                          <a:cs typeface="Arial" panose="020B0604020202020204" pitchFamily="34" charset="0"/>
                        </a:rPr>
                        <a:t>Service-Connected Disability Compensation</a:t>
                      </a:r>
                    </a:p>
                  </a:txBody>
                  <a:tcPr/>
                </a:tc>
                <a:tc>
                  <a:txBody>
                    <a:bodyPr/>
                    <a:lstStyle/>
                    <a:p>
                      <a:r>
                        <a:rPr lang="en-US" sz="3200" dirty="0">
                          <a:latin typeface="Arial" panose="020B0604020202020204" pitchFamily="34" charset="0"/>
                          <a:cs typeface="Arial" panose="020B0604020202020204" pitchFamily="34" charset="0"/>
                        </a:rPr>
                        <a:t>5.6 Million</a:t>
                      </a:r>
                    </a:p>
                  </a:txBody>
                  <a:tcPr/>
                </a:tc>
                <a:tc>
                  <a:txBody>
                    <a:bodyPr/>
                    <a:lstStyle/>
                    <a:p>
                      <a:r>
                        <a:rPr lang="en-US" sz="3200" dirty="0">
                          <a:latin typeface="Arial" panose="020B0604020202020204" pitchFamily="34" charset="0"/>
                          <a:cs typeface="Arial" panose="020B0604020202020204" pitchFamily="34" charset="0"/>
                        </a:rPr>
                        <a:t>$133.09 Billion</a:t>
                      </a:r>
                    </a:p>
                  </a:txBody>
                  <a:tcPr/>
                </a:tc>
                <a:extLst>
                  <a:ext uri="{0D108BD9-81ED-4DB2-BD59-A6C34878D82A}">
                    <a16:rowId xmlns:a16="http://schemas.microsoft.com/office/drawing/2014/main" val="2931510179"/>
                  </a:ext>
                </a:extLst>
              </a:tr>
              <a:tr h="1253488">
                <a:tc>
                  <a:txBody>
                    <a:bodyPr/>
                    <a:lstStyle/>
                    <a:p>
                      <a:r>
                        <a:rPr lang="en-US" sz="3200" dirty="0">
                          <a:latin typeface="Arial" panose="020B0604020202020204" pitchFamily="34" charset="0"/>
                          <a:cs typeface="Arial" panose="020B0604020202020204" pitchFamily="34" charset="0"/>
                        </a:rPr>
                        <a:t>Non-Service Connected Pension</a:t>
                      </a:r>
                    </a:p>
                  </a:txBody>
                  <a:tcPr/>
                </a:tc>
                <a:tc>
                  <a:txBody>
                    <a:bodyPr/>
                    <a:lstStyle/>
                    <a:p>
                      <a:r>
                        <a:rPr lang="en-US" sz="3200" dirty="0">
                          <a:latin typeface="Arial" panose="020B0604020202020204" pitchFamily="34" charset="0"/>
                          <a:cs typeface="Arial" panose="020B0604020202020204" pitchFamily="34" charset="0"/>
                        </a:rPr>
                        <a:t>153,568</a:t>
                      </a:r>
                    </a:p>
                  </a:txBody>
                  <a:tcPr/>
                </a:tc>
                <a:tc>
                  <a:txBody>
                    <a:bodyPr/>
                    <a:lstStyle/>
                    <a:p>
                      <a:r>
                        <a:rPr lang="en-US" sz="3200" dirty="0">
                          <a:latin typeface="Arial" panose="020B0604020202020204" pitchFamily="34" charset="0"/>
                          <a:cs typeface="Arial" panose="020B0604020202020204" pitchFamily="34" charset="0"/>
                        </a:rPr>
                        <a:t>$2.18 Billion</a:t>
                      </a:r>
                    </a:p>
                  </a:txBody>
                  <a:tcPr/>
                </a:tc>
                <a:extLst>
                  <a:ext uri="{0D108BD9-81ED-4DB2-BD59-A6C34878D82A}">
                    <a16:rowId xmlns:a16="http://schemas.microsoft.com/office/drawing/2014/main" val="1793349618"/>
                  </a:ext>
                </a:extLst>
              </a:tr>
              <a:tr h="659134">
                <a:tc gridSpan="3">
                  <a:txBody>
                    <a:bodyPr/>
                    <a:lstStyle/>
                    <a:p>
                      <a:r>
                        <a:rPr lang="en-US" sz="2800" dirty="0">
                          <a:latin typeface="Arial" panose="020B0604020202020204" pitchFamily="34" charset="0"/>
                          <a:cs typeface="Arial" panose="020B0604020202020204" pitchFamily="34" charset="0"/>
                          <a:hlinkClick r:id="rId3"/>
                        </a:rPr>
                        <a:t>https://www.benefits.va.gov/REPORTS/abr/docs/2023-abr.pdf</a:t>
                      </a:r>
                      <a:r>
                        <a:rPr lang="en-US" sz="2800" dirty="0">
                          <a:latin typeface="Arial" panose="020B0604020202020204" pitchFamily="34" charset="0"/>
                          <a:cs typeface="Arial" panose="020B0604020202020204" pitchFamily="34" charset="0"/>
                        </a:rPr>
                        <a:t> </a:t>
                      </a:r>
                    </a:p>
                  </a:txBody>
                  <a:tcPr>
                    <a:solidFill>
                      <a:schemeClr val="bg1"/>
                    </a:solidFill>
                  </a:tcPr>
                </a:tc>
                <a:tc hMerge="1">
                  <a:txBody>
                    <a:bodyPr/>
                    <a:lstStyle/>
                    <a:p>
                      <a:endParaRPr lang="en-US" sz="3200" dirty="0">
                        <a:latin typeface="Arial" panose="020B0604020202020204" pitchFamily="34" charset="0"/>
                        <a:cs typeface="Arial" panose="020B0604020202020204" pitchFamily="34" charset="0"/>
                      </a:endParaRPr>
                    </a:p>
                  </a:txBody>
                  <a:tcPr>
                    <a:solidFill>
                      <a:schemeClr val="bg1"/>
                    </a:solidFill>
                  </a:tcPr>
                </a:tc>
                <a:tc hMerge="1">
                  <a:txBody>
                    <a:bodyPr/>
                    <a:lstStyle/>
                    <a:p>
                      <a:endParaRPr lang="en-US" sz="32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183135825"/>
                  </a:ext>
                </a:extLst>
              </a:tr>
            </a:tbl>
          </a:graphicData>
        </a:graphic>
      </p:graphicFrame>
    </p:spTree>
    <p:extLst>
      <p:ext uri="{BB962C8B-B14F-4D97-AF65-F5344CB8AC3E}">
        <p14:creationId xmlns:p14="http://schemas.microsoft.com/office/powerpoint/2010/main" val="1942854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87F0-F7E5-AB4A-33C7-26A7F25DB91C}"/>
              </a:ext>
            </a:extLst>
          </p:cNvPr>
          <p:cNvSpPr>
            <a:spLocks noGrp="1"/>
          </p:cNvSpPr>
          <p:nvPr>
            <p:ph type="title"/>
          </p:nvPr>
        </p:nvSpPr>
        <p:spPr/>
        <p:txBody>
          <a:bodyPr/>
          <a:lstStyle/>
          <a:p>
            <a:r>
              <a:rPr lang="en-US" dirty="0"/>
              <a:t>Attorney Accreditation Requirements</a:t>
            </a:r>
          </a:p>
        </p:txBody>
      </p:sp>
      <p:sp>
        <p:nvSpPr>
          <p:cNvPr id="3" name="Slide Number Placeholder 2">
            <a:extLst>
              <a:ext uri="{FF2B5EF4-FFF2-40B4-BE49-F238E27FC236}">
                <a16:creationId xmlns:a16="http://schemas.microsoft.com/office/drawing/2014/main" id="{D8E961A1-33EA-71C7-44C6-522D85ACA153}"/>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14</a:t>
            </a:fld>
            <a:endParaRPr lang="en-US" dirty="0">
              <a:solidFill>
                <a:prstClr val="black"/>
              </a:solidFill>
            </a:endParaRPr>
          </a:p>
        </p:txBody>
      </p:sp>
      <p:sp>
        <p:nvSpPr>
          <p:cNvPr id="4" name="Content Placeholder 3">
            <a:extLst>
              <a:ext uri="{FF2B5EF4-FFF2-40B4-BE49-F238E27FC236}">
                <a16:creationId xmlns:a16="http://schemas.microsoft.com/office/drawing/2014/main" id="{CC5A90F9-7847-D7E4-AFB6-471C0D41BBF1}"/>
              </a:ext>
            </a:extLst>
          </p:cNvPr>
          <p:cNvSpPr>
            <a:spLocks noGrp="1"/>
          </p:cNvSpPr>
          <p:nvPr>
            <p:ph idx="1"/>
          </p:nvPr>
        </p:nvSpPr>
        <p:spPr/>
        <p:txBody>
          <a:bodyPr/>
          <a:lstStyle/>
          <a:p>
            <a:pPr marL="457200" indent="-457200">
              <a:buFont typeface="Arial" panose="020B0604020202020204" pitchFamily="34" charset="0"/>
              <a:buChar char="•"/>
              <a:defRPr/>
            </a:pPr>
            <a:r>
              <a:rPr lang="en-US" dirty="0">
                <a:latin typeface="Arial" panose="020B0604020202020204" pitchFamily="34" charset="0"/>
                <a:cs typeface="Arial" panose="020B0604020202020204" pitchFamily="34" charset="0"/>
              </a:rPr>
              <a:t>VA accreditation is for the sole and limited purpose of preparing, presenting, and prosecuting claims before VA.</a:t>
            </a:r>
          </a:p>
          <a:p>
            <a:pPr marL="457200" indent="-457200">
              <a:buFont typeface="Arial" panose="020B0604020202020204" pitchFamily="34" charset="0"/>
              <a:buChar char="•"/>
              <a:defRPr/>
            </a:pPr>
            <a:r>
              <a:rPr lang="en-US" dirty="0">
                <a:latin typeface="Arial" panose="020B0604020202020204" pitchFamily="34" charset="0"/>
                <a:cs typeface="Arial" panose="020B0604020202020204" pitchFamily="34" charset="0"/>
              </a:rPr>
              <a:t>Once accredited, an attorney can begin representing clients on VA benefit claims.  </a:t>
            </a:r>
          </a:p>
          <a:p>
            <a:pPr marL="457200" indent="-457200">
              <a:buFont typeface="Arial" panose="020B0604020202020204" pitchFamily="34" charset="0"/>
              <a:buChar char="•"/>
              <a:defRPr/>
            </a:pPr>
            <a:r>
              <a:rPr lang="en-US" dirty="0">
                <a:latin typeface="Arial" panose="020B0604020202020204" pitchFamily="34" charset="0"/>
                <a:cs typeface="Arial" panose="020B0604020202020204" pitchFamily="34" charset="0"/>
              </a:rPr>
              <a:t>To become accredited, submit VA Form 21a and other necessary documents to the VA Office of General Counsel.</a:t>
            </a:r>
          </a:p>
          <a:p>
            <a:pPr marL="457200" indent="-457200">
              <a:buFont typeface="Arial" panose="020B0604020202020204" pitchFamily="34" charset="0"/>
              <a:buChar char="•"/>
              <a:defRPr/>
            </a:pPr>
            <a:r>
              <a:rPr lang="en-US" dirty="0">
                <a:latin typeface="Arial" panose="020B0604020202020204" pitchFamily="34" charset="0"/>
                <a:cs typeface="Arial" panose="020B0604020202020204" pitchFamily="34" charset="0"/>
              </a:rPr>
              <a:t>For more information, visit </a:t>
            </a:r>
            <a:r>
              <a:rPr lang="en-US" dirty="0">
                <a:latin typeface="Arial" panose="020B0604020202020204" pitchFamily="34" charset="0"/>
                <a:cs typeface="Arial" panose="020B0604020202020204" pitchFamily="34" charset="0"/>
                <a:hlinkClick r:id="rId3"/>
              </a:rPr>
              <a:t>https://www.va.gov/ogc/accreditation.asp</a:t>
            </a:r>
            <a:r>
              <a:rPr lang="en-US" dirty="0">
                <a:latin typeface="Arial" panose="020B0604020202020204" pitchFamily="34" charset="0"/>
                <a:cs typeface="Arial" panose="020B0604020202020204" pitchFamily="34" charset="0"/>
              </a:rPr>
              <a:t> </a:t>
            </a:r>
          </a:p>
          <a:p>
            <a:pPr marL="0" indent="0">
              <a:buNone/>
              <a:defRPr/>
            </a:pPr>
            <a:endParaRPr lang="en-US" dirty="0"/>
          </a:p>
          <a:p>
            <a:endParaRPr lang="en-US" dirty="0"/>
          </a:p>
        </p:txBody>
      </p:sp>
    </p:spTree>
    <p:extLst>
      <p:ext uri="{BB962C8B-B14F-4D97-AF65-F5344CB8AC3E}">
        <p14:creationId xmlns:p14="http://schemas.microsoft.com/office/powerpoint/2010/main" val="2240966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87F0-F7E5-AB4A-33C7-26A7F25DB91C}"/>
              </a:ext>
            </a:extLst>
          </p:cNvPr>
          <p:cNvSpPr>
            <a:spLocks noGrp="1"/>
          </p:cNvSpPr>
          <p:nvPr>
            <p:ph type="title"/>
          </p:nvPr>
        </p:nvSpPr>
        <p:spPr/>
        <p:txBody>
          <a:bodyPr/>
          <a:lstStyle/>
          <a:p>
            <a:r>
              <a:rPr lang="en-US" dirty="0"/>
              <a:t>Attorney Accreditation Maintenance</a:t>
            </a:r>
          </a:p>
        </p:txBody>
      </p:sp>
      <p:sp>
        <p:nvSpPr>
          <p:cNvPr id="3" name="Slide Number Placeholder 2">
            <a:extLst>
              <a:ext uri="{FF2B5EF4-FFF2-40B4-BE49-F238E27FC236}">
                <a16:creationId xmlns:a16="http://schemas.microsoft.com/office/drawing/2014/main" id="{D8E961A1-33EA-71C7-44C6-522D85ACA1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CC5A90F9-7847-D7E4-AFB6-471C0D41BBF1}"/>
              </a:ext>
            </a:extLst>
          </p:cNvPr>
          <p:cNvSpPr>
            <a:spLocks noGrp="1"/>
          </p:cNvSpPr>
          <p:nvPr>
            <p:ph idx="1"/>
          </p:nvPr>
        </p:nvSpPr>
        <p:spPr>
          <a:xfrm>
            <a:off x="685800" y="1398588"/>
            <a:ext cx="11074400" cy="4876800"/>
          </a:xfrm>
        </p:spPr>
        <p:txBody>
          <a:bodyPr/>
          <a:lstStyle/>
          <a:p>
            <a:pPr marL="457200" indent="-457200">
              <a:buFont typeface="Arial" panose="020B0604020202020204" pitchFamily="34" charset="0"/>
              <a:buChar char="•"/>
              <a:defRPr/>
            </a:pPr>
            <a:r>
              <a:rPr lang="en-US" sz="2800" dirty="0">
                <a:latin typeface="Arial" panose="020B0604020202020204" pitchFamily="34" charset="0"/>
                <a:cs typeface="Arial" panose="020B0604020202020204" pitchFamily="34" charset="0"/>
              </a:rPr>
              <a:t>To maintain accreditation, must complete three hours of approved CLE credits within one year of date of initial accreditation.</a:t>
            </a:r>
          </a:p>
          <a:p>
            <a:pPr marL="457200" indent="-457200">
              <a:buFont typeface="Arial" panose="020B0604020202020204" pitchFamily="34" charset="0"/>
              <a:buChar char="•"/>
              <a:defRPr/>
            </a:pPr>
            <a:r>
              <a:rPr lang="en-US" sz="2800" dirty="0">
                <a:latin typeface="Arial" panose="020B0604020202020204" pitchFamily="34" charset="0"/>
                <a:cs typeface="Arial" panose="020B0604020202020204" pitchFamily="34" charset="0"/>
              </a:rPr>
              <a:t>Must complete an additional 3 hours no later than 3 years from the date of your accreditation, and every 2 years thereafter.</a:t>
            </a:r>
          </a:p>
          <a:p>
            <a:pPr marL="457200" indent="-457200">
              <a:buFont typeface="Arial" panose="020B0604020202020204" pitchFamily="34" charset="0"/>
              <a:buChar char="•"/>
              <a:defRPr/>
            </a:pPr>
            <a:r>
              <a:rPr lang="en-US" sz="2800" dirty="0">
                <a:latin typeface="Arial" panose="020B0604020202020204" pitchFamily="34" charset="0"/>
                <a:cs typeface="Arial" panose="020B0604020202020204" pitchFamily="34" charset="0"/>
              </a:rPr>
              <a:t>Provide training certificate showing completion of the qualifying CLE, including the CLE title, date, time, and provider</a:t>
            </a:r>
          </a:p>
          <a:p>
            <a:pPr marL="457200" indent="-457200">
              <a:buFont typeface="Arial" panose="020B0604020202020204" pitchFamily="34" charset="0"/>
              <a:buChar char="•"/>
              <a:defRPr/>
            </a:pPr>
            <a:r>
              <a:rPr lang="en-US" sz="2800" dirty="0">
                <a:latin typeface="Arial" panose="020B0604020202020204" pitchFamily="34" charset="0"/>
                <a:cs typeface="Arial" panose="020B0604020202020204" pitchFamily="34" charset="0"/>
              </a:rPr>
              <a:t>Submit an annual certification of good standing for any court, bar, or Federal or State agency you are admitted to practice.</a:t>
            </a:r>
          </a:p>
          <a:p>
            <a:pPr marL="0" indent="0">
              <a:buNone/>
              <a:defRPr/>
            </a:pPr>
            <a:endParaRPr lang="en-US" dirty="0"/>
          </a:p>
          <a:p>
            <a:endParaRPr lang="en-US" dirty="0"/>
          </a:p>
        </p:txBody>
      </p:sp>
    </p:spTree>
    <p:extLst>
      <p:ext uri="{BB962C8B-B14F-4D97-AF65-F5344CB8AC3E}">
        <p14:creationId xmlns:p14="http://schemas.microsoft.com/office/powerpoint/2010/main" val="2325749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311A-F0E1-E687-CE63-B8F585D384D9}"/>
              </a:ext>
            </a:extLst>
          </p:cNvPr>
          <p:cNvSpPr>
            <a:spLocks noGrp="1"/>
          </p:cNvSpPr>
          <p:nvPr>
            <p:ph type="title"/>
          </p:nvPr>
        </p:nvSpPr>
        <p:spPr/>
        <p:txBody>
          <a:bodyPr/>
          <a:lstStyle/>
          <a:p>
            <a:r>
              <a:rPr lang="en-US" dirty="0"/>
              <a:t>Poll Question # 1</a:t>
            </a:r>
          </a:p>
        </p:txBody>
      </p:sp>
      <p:sp>
        <p:nvSpPr>
          <p:cNvPr id="3" name="Slide Number Placeholder 2">
            <a:extLst>
              <a:ext uri="{FF2B5EF4-FFF2-40B4-BE49-F238E27FC236}">
                <a16:creationId xmlns:a16="http://schemas.microsoft.com/office/drawing/2014/main" id="{E07688B1-F9BE-1386-EB25-CA22108D07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8B55636D-2E48-E2DD-1B2D-BE6838541114}"/>
              </a:ext>
            </a:extLst>
          </p:cNvPr>
          <p:cNvSpPr>
            <a:spLocks noGrp="1"/>
          </p:cNvSpPr>
          <p:nvPr>
            <p:ph idx="1"/>
          </p:nvPr>
        </p:nvSpPr>
        <p:spPr/>
        <p:txBody>
          <a:bodyPr/>
          <a:lstStyle/>
          <a:p>
            <a:pPr marL="457200" lvl="1" indent="0">
              <a:buNone/>
            </a:pPr>
            <a:r>
              <a:rPr lang="en-US" dirty="0">
                <a:latin typeface="Arial" panose="020B0604020202020204" pitchFamily="34" charset="0"/>
                <a:cs typeface="Arial" panose="020B0604020202020204" pitchFamily="34" charset="0"/>
              </a:rPr>
              <a:t>After completing initial VA accreditation requirements and becoming accredited, an attorney does not need to complete further CLE training to maintain accreditation.</a:t>
            </a:r>
          </a:p>
          <a:p>
            <a:pPr marL="457200" lvl="1" indent="0">
              <a:buNone/>
            </a:pPr>
            <a:endParaRPr lang="en-US" dirty="0">
              <a:latin typeface="Arial" panose="020B0604020202020204" pitchFamily="34" charset="0"/>
              <a:cs typeface="Arial" panose="020B0604020202020204" pitchFamily="34" charset="0"/>
            </a:endParaRPr>
          </a:p>
          <a:p>
            <a:pPr lvl="1">
              <a:buAutoNum type="alphaUcPeriod"/>
            </a:pPr>
            <a:r>
              <a:rPr lang="en-US" dirty="0">
                <a:latin typeface="Arial" panose="020B0604020202020204" pitchFamily="34" charset="0"/>
                <a:cs typeface="Arial" panose="020B0604020202020204" pitchFamily="34" charset="0"/>
              </a:rPr>
              <a:t>True</a:t>
            </a:r>
          </a:p>
          <a:p>
            <a:pPr lvl="1">
              <a:buAutoNum type="alphaUcPeriod"/>
            </a:pPr>
            <a:endParaRPr lang="en-US" dirty="0">
              <a:latin typeface="Arial" panose="020B0604020202020204" pitchFamily="34" charset="0"/>
              <a:cs typeface="Arial" panose="020B0604020202020204" pitchFamily="34" charset="0"/>
            </a:endParaRPr>
          </a:p>
          <a:p>
            <a:pPr lvl="1">
              <a:buAutoNum type="alphaUcPeriod"/>
            </a:pPr>
            <a:r>
              <a:rPr lang="en-US" dirty="0">
                <a:latin typeface="Arial" panose="020B0604020202020204" pitchFamily="34" charset="0"/>
                <a:cs typeface="Arial" panose="020B0604020202020204" pitchFamily="34" charset="0"/>
              </a:rPr>
              <a:t>False</a:t>
            </a:r>
          </a:p>
          <a:p>
            <a:pPr marL="457200" lvl="1" indent="0">
              <a:buNone/>
            </a:pPr>
            <a:endParaRPr lang="en-US" sz="2800" dirty="0">
              <a:latin typeface="Arial" panose="020B0604020202020204" pitchFamily="34" charset="0"/>
              <a:cs typeface="Arial" panose="020B0604020202020204" pitchFamily="34" charset="0"/>
            </a:endParaRPr>
          </a:p>
          <a:p>
            <a:pPr marL="457200" lvl="1"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3376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87F0-F7E5-AB4A-33C7-26A7F25DB91C}"/>
              </a:ext>
            </a:extLst>
          </p:cNvPr>
          <p:cNvSpPr>
            <a:spLocks noGrp="1"/>
          </p:cNvSpPr>
          <p:nvPr>
            <p:ph type="title"/>
          </p:nvPr>
        </p:nvSpPr>
        <p:spPr/>
        <p:txBody>
          <a:bodyPr/>
          <a:lstStyle/>
          <a:p>
            <a:r>
              <a:rPr lang="en-US" dirty="0"/>
              <a:t>Law Governing VA Benefits</a:t>
            </a:r>
          </a:p>
        </p:txBody>
      </p:sp>
      <p:sp>
        <p:nvSpPr>
          <p:cNvPr id="3" name="Slide Number Placeholder 2">
            <a:extLst>
              <a:ext uri="{FF2B5EF4-FFF2-40B4-BE49-F238E27FC236}">
                <a16:creationId xmlns:a16="http://schemas.microsoft.com/office/drawing/2014/main" id="{D8E961A1-33EA-71C7-44C6-522D85ACA1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CC5A90F9-7847-D7E4-AFB6-471C0D41BBF1}"/>
              </a:ext>
            </a:extLst>
          </p:cNvPr>
          <p:cNvSpPr>
            <a:spLocks noGrp="1"/>
          </p:cNvSpPr>
          <p:nvPr>
            <p:ph idx="1"/>
          </p:nvPr>
        </p:nvSpPr>
        <p:spPr>
          <a:xfrm>
            <a:off x="685800" y="1398588"/>
            <a:ext cx="11074400" cy="4876800"/>
          </a:xfrm>
        </p:spPr>
        <p:txBody>
          <a:bodyPr/>
          <a:lstStyle/>
          <a:p>
            <a:pPr marL="457200" indent="-457200">
              <a:buFont typeface="Arial" panose="020B0604020202020204" pitchFamily="34" charset="0"/>
              <a:buChar char="•"/>
              <a:defRPr/>
            </a:pPr>
            <a:r>
              <a:rPr lang="en-US" dirty="0">
                <a:latin typeface="Arial" panose="020B0604020202020204" pitchFamily="34" charset="0"/>
                <a:cs typeface="Arial" panose="020B0604020202020204" pitchFamily="34" charset="0"/>
              </a:rPr>
              <a:t>Title 38 U.S.C. and 38 C.F.R.</a:t>
            </a:r>
          </a:p>
          <a:p>
            <a:pPr marL="457200" indent="-457200">
              <a:buFont typeface="Arial" panose="020B0604020202020204" pitchFamily="34" charset="0"/>
              <a:buChar char="•"/>
              <a:defRPr/>
            </a:pPr>
            <a:r>
              <a:rPr lang="en-US" dirty="0">
                <a:latin typeface="Arial" panose="020B0604020202020204" pitchFamily="34" charset="0"/>
                <a:cs typeface="Arial" panose="020B0604020202020204" pitchFamily="34" charset="0"/>
              </a:rPr>
              <a:t>Case Law</a:t>
            </a:r>
          </a:p>
          <a:p>
            <a:pPr marL="914400" lvl="1" indent="-457200">
              <a:buFont typeface="Arial" panose="020B0604020202020204" pitchFamily="34" charset="0"/>
              <a:buChar char="•"/>
              <a:defRPr/>
            </a:pPr>
            <a:r>
              <a:rPr lang="en-US" dirty="0">
                <a:latin typeface="Arial" panose="020B0604020202020204" pitchFamily="34" charset="0"/>
                <a:cs typeface="Arial" panose="020B0604020202020204" pitchFamily="34" charset="0"/>
              </a:rPr>
              <a:t>Federal Circuit</a:t>
            </a:r>
          </a:p>
          <a:p>
            <a:pPr marL="914400" lvl="1" indent="-457200">
              <a:buFont typeface="Arial" panose="020B0604020202020204" pitchFamily="34" charset="0"/>
              <a:buChar char="•"/>
              <a:defRPr/>
            </a:pPr>
            <a:r>
              <a:rPr lang="en-US" dirty="0">
                <a:latin typeface="Arial" panose="020B0604020202020204" pitchFamily="34" charset="0"/>
                <a:cs typeface="Arial" panose="020B0604020202020204" pitchFamily="34" charset="0"/>
              </a:rPr>
              <a:t>Court of Appeals for Veterans Claims</a:t>
            </a:r>
          </a:p>
          <a:p>
            <a:pPr marL="914400" lvl="1" indent="-457200">
              <a:buFont typeface="Arial" panose="020B0604020202020204" pitchFamily="34" charset="0"/>
              <a:buChar char="•"/>
              <a:defRPr/>
            </a:pPr>
            <a:r>
              <a:rPr lang="en-US" dirty="0">
                <a:latin typeface="Arial" panose="020B0604020202020204" pitchFamily="34" charset="0"/>
                <a:cs typeface="Arial" panose="020B0604020202020204" pitchFamily="34" charset="0"/>
              </a:rPr>
              <a:t>Board of Veterans Appeals</a:t>
            </a:r>
          </a:p>
          <a:p>
            <a:pPr marL="1371600" lvl="2" indent="-457200">
              <a:buFont typeface="Arial" panose="020B0604020202020204" pitchFamily="34" charset="0"/>
              <a:buChar char="•"/>
              <a:defRPr/>
            </a:pPr>
            <a:r>
              <a:rPr lang="en-US" dirty="0">
                <a:latin typeface="Arial" panose="020B0604020202020204" pitchFamily="34" charset="0"/>
                <a:cs typeface="Arial" panose="020B0604020202020204" pitchFamily="34" charset="0"/>
              </a:rPr>
              <a:t>Not precedential but can be helpful to review</a:t>
            </a:r>
          </a:p>
          <a:p>
            <a:pPr marL="457200" indent="-457200">
              <a:buFont typeface="Arial" panose="020B0604020202020204" pitchFamily="34" charset="0"/>
              <a:buChar char="•"/>
              <a:defRPr/>
            </a:pPr>
            <a:r>
              <a:rPr lang="en-US" dirty="0">
                <a:latin typeface="Arial" panose="020B0604020202020204" pitchFamily="34" charset="0"/>
                <a:cs typeface="Arial" panose="020B0604020202020204" pitchFamily="34" charset="0"/>
              </a:rPr>
              <a:t>VA Policy</a:t>
            </a:r>
          </a:p>
          <a:p>
            <a:pPr marL="914400" lvl="1" indent="-457200">
              <a:buFont typeface="Arial" panose="020B0604020202020204" pitchFamily="34" charset="0"/>
              <a:buChar char="•"/>
              <a:defRPr/>
            </a:pPr>
            <a:r>
              <a:rPr lang="en-US" dirty="0">
                <a:latin typeface="Arial" panose="020B0604020202020204" pitchFamily="34" charset="0"/>
                <a:cs typeface="Arial" panose="020B0604020202020204" pitchFamily="34" charset="0"/>
              </a:rPr>
              <a:t>M21-1 Benefits Adjudication Manual</a:t>
            </a:r>
          </a:p>
          <a:p>
            <a:pPr marL="914400" lvl="1" indent="-457200">
              <a:buFont typeface="Arial" panose="020B0604020202020204" pitchFamily="34" charset="0"/>
              <a:buChar char="•"/>
              <a:defRPr/>
            </a:pPr>
            <a:r>
              <a:rPr lang="en-US" dirty="0">
                <a:latin typeface="Arial" panose="020B0604020202020204" pitchFamily="34" charset="0"/>
                <a:cs typeface="Arial" panose="020B0604020202020204" pitchFamily="34" charset="0"/>
              </a:rPr>
              <a:t>VA Office of General Counsel Precedent Opinions</a:t>
            </a:r>
          </a:p>
          <a:p>
            <a:endParaRPr lang="en-US" dirty="0"/>
          </a:p>
        </p:txBody>
      </p:sp>
    </p:spTree>
    <p:extLst>
      <p:ext uri="{BB962C8B-B14F-4D97-AF65-F5344CB8AC3E}">
        <p14:creationId xmlns:p14="http://schemas.microsoft.com/office/powerpoint/2010/main" val="973843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87F0-F7E5-AB4A-33C7-26A7F25DB91C}"/>
              </a:ext>
            </a:extLst>
          </p:cNvPr>
          <p:cNvSpPr>
            <a:spLocks noGrp="1"/>
          </p:cNvSpPr>
          <p:nvPr>
            <p:ph type="title"/>
          </p:nvPr>
        </p:nvSpPr>
        <p:spPr/>
        <p:txBody>
          <a:bodyPr/>
          <a:lstStyle/>
          <a:p>
            <a:r>
              <a:rPr lang="en-US" dirty="0"/>
              <a:t>VA Benefits Resources</a:t>
            </a:r>
          </a:p>
        </p:txBody>
      </p:sp>
      <p:sp>
        <p:nvSpPr>
          <p:cNvPr id="3" name="Slide Number Placeholder 2">
            <a:extLst>
              <a:ext uri="{FF2B5EF4-FFF2-40B4-BE49-F238E27FC236}">
                <a16:creationId xmlns:a16="http://schemas.microsoft.com/office/drawing/2014/main" id="{D8E961A1-33EA-71C7-44C6-522D85ACA1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CC5A90F9-7847-D7E4-AFB6-471C0D41BBF1}"/>
              </a:ext>
            </a:extLst>
          </p:cNvPr>
          <p:cNvSpPr>
            <a:spLocks noGrp="1"/>
          </p:cNvSpPr>
          <p:nvPr>
            <p:ph idx="1"/>
          </p:nvPr>
        </p:nvSpPr>
        <p:spPr>
          <a:xfrm>
            <a:off x="685800" y="1398588"/>
            <a:ext cx="11074400" cy="4876800"/>
          </a:xfrm>
        </p:spPr>
        <p:txBody>
          <a:bodyPr/>
          <a:lstStyle/>
          <a:p>
            <a:pPr marL="457200" indent="-457200">
              <a:buFont typeface="Arial" panose="020B0604020202020204" pitchFamily="34" charset="0"/>
              <a:buChar char="•"/>
              <a:defRPr/>
            </a:pPr>
            <a:r>
              <a:rPr lang="en-US" sz="3600" dirty="0">
                <a:latin typeface="Arial" panose="020B0604020202020204" pitchFamily="34" charset="0"/>
                <a:cs typeface="Arial" panose="020B0604020202020204" pitchFamily="34" charset="0"/>
              </a:rPr>
              <a:t>Veterans Benefits Manual</a:t>
            </a:r>
          </a:p>
          <a:p>
            <a:pPr marL="914400" lvl="1" indent="-457200">
              <a:buFont typeface="Arial" panose="020B0604020202020204" pitchFamily="34" charset="0"/>
              <a:buChar char="•"/>
              <a:defRPr/>
            </a:pPr>
            <a:r>
              <a:rPr lang="en-US" sz="3600" dirty="0">
                <a:latin typeface="Arial" panose="020B0604020202020204" pitchFamily="34" charset="0"/>
                <a:cs typeface="Arial" panose="020B0604020202020204" pitchFamily="34" charset="0"/>
              </a:rPr>
              <a:t>Updated annually</a:t>
            </a:r>
          </a:p>
          <a:p>
            <a:pPr marL="914400" lvl="1" indent="-457200">
              <a:buFont typeface="Arial" panose="020B0604020202020204" pitchFamily="34" charset="0"/>
              <a:buChar char="•"/>
              <a:defRPr/>
            </a:pPr>
            <a:r>
              <a:rPr lang="en-US" sz="3600" dirty="0">
                <a:latin typeface="Arial" panose="020B0604020202020204" pitchFamily="34" charset="0"/>
                <a:cs typeface="Arial" panose="020B0604020202020204" pitchFamily="34" charset="0"/>
                <a:hlinkClick r:id="rId3"/>
              </a:rPr>
              <a:t>https://store.lexisnexis.com/products/veterans-benefits-manual-skuusSku12734</a:t>
            </a:r>
            <a:endParaRPr lang="en-US" sz="3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3600" dirty="0">
                <a:latin typeface="Arial" panose="020B0604020202020204" pitchFamily="34" charset="0"/>
                <a:cs typeface="Arial" panose="020B0604020202020204" pitchFamily="34" charset="0"/>
              </a:rPr>
              <a:t>Bar Association</a:t>
            </a:r>
          </a:p>
          <a:p>
            <a:pPr marL="914400" lvl="1" indent="-457200">
              <a:buFont typeface="Arial" panose="020B0604020202020204" pitchFamily="34" charset="0"/>
              <a:buChar char="•"/>
              <a:defRPr/>
            </a:pPr>
            <a:r>
              <a:rPr lang="en-US" sz="3600" dirty="0">
                <a:latin typeface="Arial" panose="020B0604020202020204" pitchFamily="34" charset="0"/>
                <a:cs typeface="Arial" panose="020B0604020202020204" pitchFamily="34" charset="0"/>
              </a:rPr>
              <a:t>National Organization of Veterans’ Advocates</a:t>
            </a:r>
          </a:p>
          <a:p>
            <a:pPr marL="914400" lvl="1" indent="-457200">
              <a:buFont typeface="Arial" panose="020B0604020202020204" pitchFamily="34" charset="0"/>
              <a:buChar char="•"/>
              <a:defRPr/>
            </a:pPr>
            <a:r>
              <a:rPr lang="en-US" sz="3600" dirty="0">
                <a:latin typeface="Arial" panose="020B0604020202020204" pitchFamily="34" charset="0"/>
                <a:cs typeface="Arial" panose="020B0604020202020204" pitchFamily="34" charset="0"/>
                <a:hlinkClick r:id="rId4"/>
              </a:rPr>
              <a:t>https://www.vetadvocates.org/cpages/home</a:t>
            </a:r>
            <a:endParaRPr lang="en-US" sz="3600" dirty="0">
              <a:latin typeface="Arial" panose="020B0604020202020204" pitchFamily="34" charset="0"/>
              <a:cs typeface="Arial" panose="020B0604020202020204" pitchFamily="34" charset="0"/>
            </a:endParaRPr>
          </a:p>
          <a:p>
            <a:pPr marL="457200" lvl="1" indent="0">
              <a:buNone/>
              <a:defRPr/>
            </a:pPr>
            <a:endParaRPr lang="en-US" sz="3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600342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311A-F0E1-E687-CE63-B8F585D384D9}"/>
              </a:ext>
            </a:extLst>
          </p:cNvPr>
          <p:cNvSpPr>
            <a:spLocks noGrp="1"/>
          </p:cNvSpPr>
          <p:nvPr>
            <p:ph type="title"/>
          </p:nvPr>
        </p:nvSpPr>
        <p:spPr/>
        <p:txBody>
          <a:bodyPr/>
          <a:lstStyle/>
          <a:p>
            <a:r>
              <a:rPr lang="en-US" dirty="0"/>
              <a:t>VA Benefits Basic Eligibility</a:t>
            </a:r>
          </a:p>
        </p:txBody>
      </p:sp>
      <p:sp>
        <p:nvSpPr>
          <p:cNvPr id="3" name="Slide Number Placeholder 2">
            <a:extLst>
              <a:ext uri="{FF2B5EF4-FFF2-40B4-BE49-F238E27FC236}">
                <a16:creationId xmlns:a16="http://schemas.microsoft.com/office/drawing/2014/main" id="{E07688B1-F9BE-1386-EB25-CA22108D07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8B55636D-2E48-E2DD-1B2D-BE6838541114}"/>
              </a:ext>
            </a:extLst>
          </p:cNvPr>
          <p:cNvSpPr>
            <a:spLocks noGrp="1"/>
          </p:cNvSpPr>
          <p:nvPr>
            <p:ph idx="1"/>
          </p:nvPr>
        </p:nvSpPr>
        <p:spPr/>
        <p:txBody>
          <a:bodyPr/>
          <a:lstStyle/>
          <a:p>
            <a:pPr marL="457200" indent="-457200">
              <a:buFont typeface="Arial" panose="020B0604020202020204" pitchFamily="34" charset="0"/>
              <a:buChar char="•"/>
            </a:pPr>
            <a:r>
              <a:rPr lang="en-US" sz="4400" dirty="0">
                <a:latin typeface="Arial" panose="020B0604020202020204" pitchFamily="34" charset="0"/>
                <a:cs typeface="Arial" panose="020B0604020202020204" pitchFamily="34" charset="0"/>
              </a:rPr>
              <a:t>Step 1: Who is eligible for VA benefits?</a:t>
            </a:r>
          </a:p>
          <a:p>
            <a:pPr marL="457200" indent="-457200">
              <a:buFont typeface="Arial" panose="020B0604020202020204" pitchFamily="34" charset="0"/>
              <a:buChar char="•"/>
            </a:pPr>
            <a:r>
              <a:rPr lang="en-US" sz="4400" dirty="0">
                <a:latin typeface="Arial" panose="020B0604020202020204" pitchFamily="34" charset="0"/>
                <a:cs typeface="Arial" panose="020B0604020202020204" pitchFamily="34" charset="0"/>
              </a:rPr>
              <a:t>Step 2: Additional criteria for</a:t>
            </a:r>
          </a:p>
          <a:p>
            <a:pPr marL="914400" lvl="1" indent="-457200">
              <a:buFont typeface="Arial" panose="020B0604020202020204" pitchFamily="34" charset="0"/>
              <a:buChar char="•"/>
            </a:pPr>
            <a:r>
              <a:rPr lang="en-US" sz="4400" dirty="0">
                <a:latin typeface="Arial" panose="020B0604020202020204" pitchFamily="34" charset="0"/>
                <a:cs typeface="Arial" panose="020B0604020202020204" pitchFamily="34" charset="0"/>
              </a:rPr>
              <a:t>Service-Connected Disability Compensation</a:t>
            </a:r>
          </a:p>
          <a:p>
            <a:pPr marL="914400" lvl="1" indent="-457200">
              <a:buFont typeface="Arial" panose="020B0604020202020204" pitchFamily="34" charset="0"/>
              <a:buChar char="•"/>
            </a:pPr>
            <a:r>
              <a:rPr lang="en-US" sz="4400" dirty="0">
                <a:latin typeface="Arial" panose="020B0604020202020204" pitchFamily="34" charset="0"/>
                <a:cs typeface="Arial" panose="020B0604020202020204" pitchFamily="34" charset="0"/>
              </a:rPr>
              <a:t>Non-Service Connected Pension</a:t>
            </a:r>
          </a:p>
        </p:txBody>
      </p:sp>
    </p:spTree>
    <p:extLst>
      <p:ext uri="{BB962C8B-B14F-4D97-AF65-F5344CB8AC3E}">
        <p14:creationId xmlns:p14="http://schemas.microsoft.com/office/powerpoint/2010/main" val="3204753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 Seniors’ Mission</a:t>
            </a:r>
          </a:p>
        </p:txBody>
      </p:sp>
      <p:sp>
        <p:nvSpPr>
          <p:cNvPr id="3" name="Slide Number Placeholder 2"/>
          <p:cNvSpPr>
            <a:spLocks noGrp="1"/>
          </p:cNvSpPr>
          <p:nvPr>
            <p:ph type="sldNum" sz="quarter" idx="4"/>
          </p:nvPr>
        </p:nvSpPr>
        <p:spPr/>
        <p:txBody>
          <a:bodyPr/>
          <a:lstStyle/>
          <a:p>
            <a:fld id="{612C9336-A718-4A9C-A61A-5379812194CD}" type="slidenum">
              <a:rPr lang="en-US" smtClean="0">
                <a:solidFill>
                  <a:prstClr val="black">
                    <a:tint val="75000"/>
                  </a:prstClr>
                </a:solidFill>
              </a:rPr>
              <a:pPr/>
              <a:t>2</a:t>
            </a:fld>
            <a:endParaRPr lang="en-US">
              <a:solidFill>
                <a:prstClr val="black">
                  <a:tint val="75000"/>
                </a:prstClr>
              </a:solidFill>
            </a:endParaRPr>
          </a:p>
        </p:txBody>
      </p:sp>
      <p:sp>
        <p:nvSpPr>
          <p:cNvPr id="4" name="Rectangle 3"/>
          <p:cNvSpPr txBox="1">
            <a:spLocks noChangeArrowheads="1"/>
          </p:cNvSpPr>
          <p:nvPr/>
        </p:nvSpPr>
        <p:spPr>
          <a:xfrm>
            <a:off x="990600" y="1372540"/>
            <a:ext cx="10515600" cy="50292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spcAft>
                <a:spcPct val="0"/>
              </a:spcAft>
              <a:buClr>
                <a:srgbClr val="09677B"/>
              </a:buClr>
              <a:buSzPct val="80000"/>
              <a:buNone/>
            </a:pPr>
            <a:r>
              <a:rPr lang="en-US" sz="4800" dirty="0">
                <a:latin typeface="Arial" panose="020B0604020202020204" pitchFamily="34" charset="0"/>
                <a:cs typeface="Arial" panose="020B0604020202020204" pitchFamily="34" charset="0"/>
              </a:rPr>
              <a:t>Our mission is to enhance the independence and quality of life for older adults by empowering them, by protecting their interests and by facilitating their access to resources</a:t>
            </a:r>
            <a:endParaRPr lang="en-US" altLang="en-US" sz="4800" b="1" kern="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311A-F0E1-E687-CE63-B8F585D384D9}"/>
              </a:ext>
            </a:extLst>
          </p:cNvPr>
          <p:cNvSpPr>
            <a:spLocks noGrp="1"/>
          </p:cNvSpPr>
          <p:nvPr>
            <p:ph type="title"/>
          </p:nvPr>
        </p:nvSpPr>
        <p:spPr/>
        <p:txBody>
          <a:bodyPr/>
          <a:lstStyle/>
          <a:p>
            <a:r>
              <a:rPr lang="en-US" dirty="0"/>
              <a:t>Veteran Status</a:t>
            </a:r>
          </a:p>
        </p:txBody>
      </p:sp>
      <p:sp>
        <p:nvSpPr>
          <p:cNvPr id="3" name="Slide Number Placeholder 2">
            <a:extLst>
              <a:ext uri="{FF2B5EF4-FFF2-40B4-BE49-F238E27FC236}">
                <a16:creationId xmlns:a16="http://schemas.microsoft.com/office/drawing/2014/main" id="{E07688B1-F9BE-1386-EB25-CA22108D07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8B55636D-2E48-E2DD-1B2D-BE6838541114}"/>
              </a:ext>
            </a:extLst>
          </p:cNvPr>
          <p:cNvSpPr>
            <a:spLocks noGrp="1"/>
          </p:cNvSpPr>
          <p:nvPr>
            <p:ph idx="1"/>
          </p:nvPr>
        </p:nvSpPr>
        <p:spPr/>
        <p:txBody>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Definition of veteran: a person who served in the active military, naval, air, or space service, and who was discharged or released therefrom under conditions other than dishonorable. 38 USC 101(2).</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Active duty in Army, Navy, Marine Corps, Air Force, Space Force, or Coast Guard</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Reserves – When on active duty</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National Guard – Active duty only stemming from “federal” service</a:t>
            </a:r>
          </a:p>
          <a:p>
            <a:pPr marL="0" indent="0" algn="r">
              <a:buNone/>
            </a:pPr>
            <a:r>
              <a:rPr lang="en-US" sz="2800" dirty="0">
                <a:latin typeface="Arial" panose="020B0604020202020204" pitchFamily="34" charset="0"/>
                <a:cs typeface="Arial" panose="020B0604020202020204" pitchFamily="34" charset="0"/>
              </a:rPr>
              <a:t>38 U.S.C. § 101, 38 C.F.R. § 3.6</a:t>
            </a:r>
          </a:p>
        </p:txBody>
      </p:sp>
    </p:spTree>
    <p:extLst>
      <p:ext uri="{BB962C8B-B14F-4D97-AF65-F5344CB8AC3E}">
        <p14:creationId xmlns:p14="http://schemas.microsoft.com/office/powerpoint/2010/main" val="3018705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pPr algn="r"/>
            <a:r>
              <a:rPr lang="en-US" sz="4000" dirty="0"/>
              <a:t>DD 214</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Content Placeholder 4">
            <a:extLst>
              <a:ext uri="{FF2B5EF4-FFF2-40B4-BE49-F238E27FC236}">
                <a16:creationId xmlns:a16="http://schemas.microsoft.com/office/drawing/2014/main" id="{0FF76FB5-DBCE-4B33-AE8D-B60CFF2EFA6E}"/>
              </a:ext>
            </a:extLst>
          </p:cNvPr>
          <p:cNvPicPr>
            <a:picLocks noGrp="1" noChangeAspect="1"/>
          </p:cNvPicPr>
          <p:nvPr>
            <p:ph idx="1"/>
          </p:nvPr>
        </p:nvPicPr>
        <p:blipFill>
          <a:blip r:embed="rId3"/>
          <a:stretch>
            <a:fillRect/>
          </a:stretch>
        </p:blipFill>
        <p:spPr>
          <a:xfrm>
            <a:off x="3048000" y="-76200"/>
            <a:ext cx="5694100" cy="7010400"/>
          </a:xfrm>
          <a:prstGeom prst="rect">
            <a:avLst/>
          </a:prstGeom>
        </p:spPr>
      </p:pic>
    </p:spTree>
    <p:extLst>
      <p:ext uri="{BB962C8B-B14F-4D97-AF65-F5344CB8AC3E}">
        <p14:creationId xmlns:p14="http://schemas.microsoft.com/office/powerpoint/2010/main" val="1789855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311A-F0E1-E687-CE63-B8F585D384D9}"/>
              </a:ext>
            </a:extLst>
          </p:cNvPr>
          <p:cNvSpPr>
            <a:spLocks noGrp="1"/>
          </p:cNvSpPr>
          <p:nvPr>
            <p:ph type="title"/>
          </p:nvPr>
        </p:nvSpPr>
        <p:spPr/>
        <p:txBody>
          <a:bodyPr/>
          <a:lstStyle/>
          <a:p>
            <a:r>
              <a:rPr lang="en-US" dirty="0"/>
              <a:t>Veteran Status</a:t>
            </a:r>
          </a:p>
        </p:txBody>
      </p:sp>
      <p:sp>
        <p:nvSpPr>
          <p:cNvPr id="3" name="Slide Number Placeholder 2">
            <a:extLst>
              <a:ext uri="{FF2B5EF4-FFF2-40B4-BE49-F238E27FC236}">
                <a16:creationId xmlns:a16="http://schemas.microsoft.com/office/drawing/2014/main" id="{E07688B1-F9BE-1386-EB25-CA22108D07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8B55636D-2E48-E2DD-1B2D-BE6838541114}"/>
              </a:ext>
            </a:extLst>
          </p:cNvPr>
          <p:cNvSpPr>
            <a:spLocks noGrp="1"/>
          </p:cNvSpPr>
          <p:nvPr>
            <p:ph idx="1"/>
          </p:nvPr>
        </p:nvSpPr>
        <p:spPr/>
        <p:txBody>
          <a:bodyPr/>
          <a:lstStyle/>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“Other than dishonorable”</a:t>
            </a:r>
          </a:p>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Not the same as the Armed Forces’ characterization of service</a:t>
            </a:r>
          </a:p>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For VA benefits purposes, either dishonorable or other than dishonorable</a:t>
            </a:r>
          </a:p>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A person is discharged or released under conditions other than dishonorable if no statutory or regulatory bars to VA benefits are present</a:t>
            </a:r>
          </a:p>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Character of discharge determination (COD) may be needed</a:t>
            </a:r>
          </a:p>
        </p:txBody>
      </p:sp>
    </p:spTree>
    <p:extLst>
      <p:ext uri="{BB962C8B-B14F-4D97-AF65-F5344CB8AC3E}">
        <p14:creationId xmlns:p14="http://schemas.microsoft.com/office/powerpoint/2010/main" val="2303751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311A-F0E1-E687-CE63-B8F585D384D9}"/>
              </a:ext>
            </a:extLst>
          </p:cNvPr>
          <p:cNvSpPr>
            <a:spLocks noGrp="1"/>
          </p:cNvSpPr>
          <p:nvPr>
            <p:ph type="title"/>
          </p:nvPr>
        </p:nvSpPr>
        <p:spPr/>
        <p:txBody>
          <a:bodyPr/>
          <a:lstStyle/>
          <a:p>
            <a:r>
              <a:rPr lang="en-US" dirty="0"/>
              <a:t>Statutory Bars 38 U.S.C. § 5303</a:t>
            </a:r>
          </a:p>
        </p:txBody>
      </p:sp>
      <p:sp>
        <p:nvSpPr>
          <p:cNvPr id="3" name="Slide Number Placeholder 2">
            <a:extLst>
              <a:ext uri="{FF2B5EF4-FFF2-40B4-BE49-F238E27FC236}">
                <a16:creationId xmlns:a16="http://schemas.microsoft.com/office/drawing/2014/main" id="{E07688B1-F9BE-1386-EB25-CA22108D07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8B55636D-2E48-E2DD-1B2D-BE6838541114}"/>
              </a:ext>
            </a:extLst>
          </p:cNvPr>
          <p:cNvSpPr>
            <a:spLocks noGrp="1"/>
          </p:cNvSpPr>
          <p:nvPr>
            <p:ph idx="1"/>
          </p:nvPr>
        </p:nvSpPr>
        <p:spPr/>
        <p:txBody>
          <a:bodyPr/>
          <a:lstStyle/>
          <a:p>
            <a:pPr marL="457200" lvl="1" indent="0">
              <a:buNone/>
            </a:pPr>
            <a:r>
              <a:rPr lang="en-US" sz="3200" dirty="0">
                <a:latin typeface="Arial" panose="020B0604020202020204" pitchFamily="34" charset="0"/>
                <a:cs typeface="Arial" panose="020B0604020202020204" pitchFamily="34" charset="0"/>
              </a:rPr>
              <a:t>No benefits (unless insane) if:</a:t>
            </a:r>
          </a:p>
          <a:p>
            <a:pPr lvl="1">
              <a:buFont typeface="+mj-lt"/>
              <a:buAutoNum type="arabicPeriod"/>
            </a:pPr>
            <a:r>
              <a:rPr lang="en-US" sz="3200" dirty="0">
                <a:latin typeface="Arial" panose="020B0604020202020204" pitchFamily="34" charset="0"/>
                <a:cs typeface="Arial" panose="020B0604020202020204" pitchFamily="34" charset="0"/>
              </a:rPr>
              <a:t>Sentence of a general court martial</a:t>
            </a:r>
          </a:p>
          <a:p>
            <a:pPr lvl="1">
              <a:buFont typeface="+mj-lt"/>
              <a:buAutoNum type="arabicPeriod"/>
            </a:pPr>
            <a:r>
              <a:rPr lang="en-US" sz="3200" dirty="0">
                <a:latin typeface="Arial" panose="020B0604020202020204" pitchFamily="34" charset="0"/>
                <a:cs typeface="Arial" panose="020B0604020202020204" pitchFamily="34" charset="0"/>
              </a:rPr>
              <a:t>Conscientious objector</a:t>
            </a:r>
          </a:p>
          <a:p>
            <a:pPr lvl="1">
              <a:buFont typeface="+mj-lt"/>
              <a:buAutoNum type="arabicPeriod"/>
            </a:pPr>
            <a:r>
              <a:rPr lang="en-US" sz="3200" dirty="0">
                <a:latin typeface="Arial" panose="020B0604020202020204" pitchFamily="34" charset="0"/>
                <a:cs typeface="Arial" panose="020B0604020202020204" pitchFamily="34" charset="0"/>
              </a:rPr>
              <a:t>Deserter</a:t>
            </a:r>
          </a:p>
          <a:p>
            <a:pPr lvl="1">
              <a:buFont typeface="+mj-lt"/>
              <a:buAutoNum type="arabicPeriod"/>
            </a:pPr>
            <a:r>
              <a:rPr lang="en-US" sz="3200" dirty="0">
                <a:latin typeface="Arial" panose="020B0604020202020204" pitchFamily="34" charset="0"/>
                <a:cs typeface="Arial" panose="020B0604020202020204" pitchFamily="34" charset="0"/>
              </a:rPr>
              <a:t>Resignation as officer for good of the service</a:t>
            </a:r>
          </a:p>
          <a:p>
            <a:pPr lvl="1">
              <a:buFont typeface="+mj-lt"/>
              <a:buAutoNum type="arabicPeriod"/>
            </a:pPr>
            <a:r>
              <a:rPr lang="en-US" sz="3200" dirty="0">
                <a:latin typeface="Arial" panose="020B0604020202020204" pitchFamily="34" charset="0"/>
                <a:cs typeface="Arial" panose="020B0604020202020204" pitchFamily="34" charset="0"/>
              </a:rPr>
              <a:t>If alien during period of hostilities, if affirmatively shown individual requested release</a:t>
            </a:r>
          </a:p>
        </p:txBody>
      </p:sp>
    </p:spTree>
    <p:extLst>
      <p:ext uri="{BB962C8B-B14F-4D97-AF65-F5344CB8AC3E}">
        <p14:creationId xmlns:p14="http://schemas.microsoft.com/office/powerpoint/2010/main" val="3763458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311A-F0E1-E687-CE63-B8F585D384D9}"/>
              </a:ext>
            </a:extLst>
          </p:cNvPr>
          <p:cNvSpPr>
            <a:spLocks noGrp="1"/>
          </p:cNvSpPr>
          <p:nvPr>
            <p:ph type="title"/>
          </p:nvPr>
        </p:nvSpPr>
        <p:spPr/>
        <p:txBody>
          <a:bodyPr/>
          <a:lstStyle/>
          <a:p>
            <a:r>
              <a:rPr lang="en-US" dirty="0"/>
              <a:t>Statutory Bars 38 U.S.C. § 5303</a:t>
            </a:r>
          </a:p>
        </p:txBody>
      </p:sp>
      <p:sp>
        <p:nvSpPr>
          <p:cNvPr id="3" name="Slide Number Placeholder 2">
            <a:extLst>
              <a:ext uri="{FF2B5EF4-FFF2-40B4-BE49-F238E27FC236}">
                <a16:creationId xmlns:a16="http://schemas.microsoft.com/office/drawing/2014/main" id="{E07688B1-F9BE-1386-EB25-CA22108D07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8B55636D-2E48-E2DD-1B2D-BE6838541114}"/>
              </a:ext>
            </a:extLst>
          </p:cNvPr>
          <p:cNvSpPr>
            <a:spLocks noGrp="1"/>
          </p:cNvSpPr>
          <p:nvPr>
            <p:ph idx="1"/>
          </p:nvPr>
        </p:nvSpPr>
        <p:spPr/>
        <p:txBody>
          <a:bodyPr/>
          <a:lstStyle/>
          <a:p>
            <a:pPr marL="457200" lvl="1" indent="0">
              <a:buNone/>
            </a:pPr>
            <a:r>
              <a:rPr lang="en-US" sz="3200" dirty="0">
                <a:latin typeface="Arial" panose="020B0604020202020204" pitchFamily="34" charset="0"/>
                <a:cs typeface="Arial" panose="020B0604020202020204" pitchFamily="34" charset="0"/>
              </a:rPr>
              <a:t>No benefits (unless insane) if:</a:t>
            </a:r>
          </a:p>
          <a:p>
            <a:pPr lvl="1">
              <a:buFont typeface="+mj-lt"/>
              <a:buAutoNum type="arabicPeriod" startAt="6"/>
            </a:pPr>
            <a:r>
              <a:rPr lang="en-US" sz="3200" dirty="0">
                <a:latin typeface="Arial" panose="020B0604020202020204" pitchFamily="34" charset="0"/>
                <a:cs typeface="Arial" panose="020B0604020202020204" pitchFamily="34" charset="0"/>
              </a:rPr>
              <a:t>Absence without official leave (AWOL) for a continuous period of 180 days unless can demonstrate compelling circumstances like:</a:t>
            </a:r>
          </a:p>
          <a:p>
            <a:pPr marL="1371600" lvl="2"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(1) Length and character of service exclusive of the period of prolonged AWOL or misconduct. Service exclusive of the period of prolonged AWOL or misconduct should generally be of such quality and length that it can be characterized as honest, faithful, and meritorious and of benefit to the Nation.</a:t>
            </a:r>
          </a:p>
          <a:p>
            <a:pPr marL="1371600" lvl="2"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623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311A-F0E1-E687-CE63-B8F585D384D9}"/>
              </a:ext>
            </a:extLst>
          </p:cNvPr>
          <p:cNvSpPr>
            <a:spLocks noGrp="1"/>
          </p:cNvSpPr>
          <p:nvPr>
            <p:ph type="title"/>
          </p:nvPr>
        </p:nvSpPr>
        <p:spPr/>
        <p:txBody>
          <a:bodyPr/>
          <a:lstStyle/>
          <a:p>
            <a:r>
              <a:rPr lang="en-US" dirty="0"/>
              <a:t>Statutory Bars 38 U.S.C. § 5303</a:t>
            </a:r>
          </a:p>
        </p:txBody>
      </p:sp>
      <p:sp>
        <p:nvSpPr>
          <p:cNvPr id="3" name="Slide Number Placeholder 2">
            <a:extLst>
              <a:ext uri="{FF2B5EF4-FFF2-40B4-BE49-F238E27FC236}">
                <a16:creationId xmlns:a16="http://schemas.microsoft.com/office/drawing/2014/main" id="{E07688B1-F9BE-1386-EB25-CA22108D07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8B55636D-2E48-E2DD-1B2D-BE6838541114}"/>
              </a:ext>
            </a:extLst>
          </p:cNvPr>
          <p:cNvSpPr>
            <a:spLocks noGrp="1"/>
          </p:cNvSpPr>
          <p:nvPr>
            <p:ph idx="1"/>
          </p:nvPr>
        </p:nvSpPr>
        <p:spPr/>
        <p:txBody>
          <a:bodyPr/>
          <a:lstStyle/>
          <a:p>
            <a:pPr marL="457200" lvl="1" indent="0">
              <a:buNone/>
            </a:pPr>
            <a:r>
              <a:rPr lang="en-US" sz="3200" dirty="0">
                <a:latin typeface="Arial" panose="020B0604020202020204" pitchFamily="34" charset="0"/>
                <a:cs typeface="Arial" panose="020B0604020202020204" pitchFamily="34" charset="0"/>
              </a:rPr>
              <a:t>Compelling Circumstances continued:</a:t>
            </a:r>
          </a:p>
          <a:p>
            <a:pPr marL="1371600" lvl="2"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(2) Reasons for prolonged AWOL or misconduct. Factors considered are as follows:</a:t>
            </a:r>
          </a:p>
          <a:p>
            <a:pPr marL="1371600" lvl="2"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(i) Mental or cognitive impairment at the time of the prolonged AWOL or misconduct, to include but not limited to a clinical diagnosis of (or evidence that could later be medically determined to demonstrate existence of) posttraumatic stress disorder (PTSD), depression, bipolar disorder, schizophrenia, substance use disorder, attention deficit hyperactivity disorder (ADHD), impulsive behavior, or cognitive disabilities.</a:t>
            </a:r>
          </a:p>
          <a:p>
            <a:pPr marL="1371600" lvl="2"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(ii) Physical health, to include physical trauma and any side effects of medication.</a:t>
            </a:r>
          </a:p>
          <a:p>
            <a:pPr marL="1371600" lvl="2"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(iii) Combat-related or overseas-related hardship.</a:t>
            </a:r>
          </a:p>
          <a:p>
            <a:pPr marL="1371600" lvl="2"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(iv) Sexual abuse/assault.</a:t>
            </a:r>
          </a:p>
          <a:p>
            <a:pPr marL="1371600" lvl="2"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(v) Duress, coercion, or desperation.</a:t>
            </a:r>
          </a:p>
          <a:p>
            <a:pPr marL="1371600" lvl="2"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(vi) Family obligations or comparable obligations to third parties.</a:t>
            </a:r>
          </a:p>
          <a:p>
            <a:pPr marL="1371600" lvl="2"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(vii) Age, education, cultural background, and judgmental maturity.</a:t>
            </a:r>
          </a:p>
          <a:p>
            <a:pPr marL="914400" lvl="2"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401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311A-F0E1-E687-CE63-B8F585D384D9}"/>
              </a:ext>
            </a:extLst>
          </p:cNvPr>
          <p:cNvSpPr>
            <a:spLocks noGrp="1"/>
          </p:cNvSpPr>
          <p:nvPr>
            <p:ph type="title"/>
          </p:nvPr>
        </p:nvSpPr>
        <p:spPr/>
        <p:txBody>
          <a:bodyPr/>
          <a:lstStyle/>
          <a:p>
            <a:r>
              <a:rPr lang="en-US" dirty="0"/>
              <a:t>Statutory Bars 38 U.S.C. § 5303</a:t>
            </a:r>
          </a:p>
        </p:txBody>
      </p:sp>
      <p:sp>
        <p:nvSpPr>
          <p:cNvPr id="3" name="Slide Number Placeholder 2">
            <a:extLst>
              <a:ext uri="{FF2B5EF4-FFF2-40B4-BE49-F238E27FC236}">
                <a16:creationId xmlns:a16="http://schemas.microsoft.com/office/drawing/2014/main" id="{E07688B1-F9BE-1386-EB25-CA22108D07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8B55636D-2E48-E2DD-1B2D-BE6838541114}"/>
              </a:ext>
            </a:extLst>
          </p:cNvPr>
          <p:cNvSpPr>
            <a:spLocks noGrp="1"/>
          </p:cNvSpPr>
          <p:nvPr>
            <p:ph idx="1"/>
          </p:nvPr>
        </p:nvSpPr>
        <p:spPr/>
        <p:txBody>
          <a:bodyPr/>
          <a:lstStyle/>
          <a:p>
            <a:pPr marL="457200" lvl="1" indent="0">
              <a:buNone/>
            </a:pPr>
            <a:r>
              <a:rPr lang="en-US" sz="3200" dirty="0">
                <a:latin typeface="Arial" panose="020B0604020202020204" pitchFamily="34" charset="0"/>
                <a:cs typeface="Arial" panose="020B0604020202020204" pitchFamily="34" charset="0"/>
              </a:rPr>
              <a:t>Compelling Circumstances continued:</a:t>
            </a:r>
          </a:p>
          <a:p>
            <a:pPr marL="1371600" lvl="2"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(3) Whether a valid legal defense would have precluded a conviction for AWOL or misconduct under the Uniform Code of Military Justice. For purposes of this paragraph (e)(3), the defense must go directly to the substantive issue of absence or misconduct rather than to procedures, technicalities, or formalities.</a:t>
            </a:r>
          </a:p>
        </p:txBody>
      </p:sp>
    </p:spTree>
    <p:extLst>
      <p:ext uri="{BB962C8B-B14F-4D97-AF65-F5344CB8AC3E}">
        <p14:creationId xmlns:p14="http://schemas.microsoft.com/office/powerpoint/2010/main" val="1329744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311A-F0E1-E687-CE63-B8F585D384D9}"/>
              </a:ext>
            </a:extLst>
          </p:cNvPr>
          <p:cNvSpPr>
            <a:spLocks noGrp="1"/>
          </p:cNvSpPr>
          <p:nvPr>
            <p:ph type="title"/>
          </p:nvPr>
        </p:nvSpPr>
        <p:spPr/>
        <p:txBody>
          <a:bodyPr/>
          <a:lstStyle/>
          <a:p>
            <a:r>
              <a:rPr lang="en-US" dirty="0"/>
              <a:t>Regulatory Bars 38 C.F.R. § 3.12</a:t>
            </a:r>
          </a:p>
        </p:txBody>
      </p:sp>
      <p:sp>
        <p:nvSpPr>
          <p:cNvPr id="3" name="Slide Number Placeholder 2">
            <a:extLst>
              <a:ext uri="{FF2B5EF4-FFF2-40B4-BE49-F238E27FC236}">
                <a16:creationId xmlns:a16="http://schemas.microsoft.com/office/drawing/2014/main" id="{E07688B1-F9BE-1386-EB25-CA22108D07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8B55636D-2E48-E2DD-1B2D-BE6838541114}"/>
              </a:ext>
            </a:extLst>
          </p:cNvPr>
          <p:cNvSpPr>
            <a:spLocks noGrp="1"/>
          </p:cNvSpPr>
          <p:nvPr>
            <p:ph idx="1"/>
          </p:nvPr>
        </p:nvSpPr>
        <p:spPr/>
        <p:txBody>
          <a:bodyPr/>
          <a:lstStyle/>
          <a:p>
            <a:pPr marL="457200" lvl="1" indent="0">
              <a:buNone/>
            </a:pPr>
            <a:r>
              <a:rPr lang="en-US" sz="3200" dirty="0">
                <a:latin typeface="Arial" panose="020B0604020202020204" pitchFamily="34" charset="0"/>
                <a:cs typeface="Arial" panose="020B0604020202020204" pitchFamily="34" charset="0"/>
              </a:rPr>
              <a:t>Recently updated June 25, 2024.</a:t>
            </a:r>
          </a:p>
          <a:p>
            <a:pPr marL="800100" lvl="1"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Removed homosexual acts involving aggravating circumstances as a bar.</a:t>
            </a:r>
          </a:p>
          <a:p>
            <a:pPr marL="800100" lvl="1"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Expanded when compelling circumstances may be considered.  </a:t>
            </a:r>
          </a:p>
          <a:p>
            <a:pPr marL="800100" lvl="1"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Insanity exception applies to regulatory bars as well </a:t>
            </a:r>
            <a:r>
              <a:rPr lang="da-DK" sz="3200" dirty="0">
                <a:latin typeface="Arial" panose="020B0604020202020204" pitchFamily="34" charset="0"/>
                <a:cs typeface="Arial" panose="020B0604020202020204" pitchFamily="34" charset="0"/>
              </a:rPr>
              <a:t>38 C.F.R. § 3.12(b)</a:t>
            </a:r>
          </a:p>
          <a:p>
            <a:pPr marL="1257300" lvl="2"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No bar to benefits under this section shall be applied if VA determines that the former service member was insane at the time he or she committed the offense(s) leading to the discharge or release under dishonorable conditions. (38 U.S.C. 5303(b)) Insanity is defined in § 3.354.</a:t>
            </a:r>
          </a:p>
          <a:p>
            <a:pPr marL="1371600" lvl="2"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3319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311A-F0E1-E687-CE63-B8F585D384D9}"/>
              </a:ext>
            </a:extLst>
          </p:cNvPr>
          <p:cNvSpPr>
            <a:spLocks noGrp="1"/>
          </p:cNvSpPr>
          <p:nvPr>
            <p:ph type="title"/>
          </p:nvPr>
        </p:nvSpPr>
        <p:spPr/>
        <p:txBody>
          <a:bodyPr/>
          <a:lstStyle/>
          <a:p>
            <a:r>
              <a:rPr lang="en-US" dirty="0"/>
              <a:t>Regulatory Bars 38 C.F.R. § 3.12(d)</a:t>
            </a:r>
          </a:p>
        </p:txBody>
      </p:sp>
      <p:sp>
        <p:nvSpPr>
          <p:cNvPr id="3" name="Slide Number Placeholder 2">
            <a:extLst>
              <a:ext uri="{FF2B5EF4-FFF2-40B4-BE49-F238E27FC236}">
                <a16:creationId xmlns:a16="http://schemas.microsoft.com/office/drawing/2014/main" id="{E07688B1-F9BE-1386-EB25-CA22108D07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8B55636D-2E48-E2DD-1B2D-BE6838541114}"/>
              </a:ext>
            </a:extLst>
          </p:cNvPr>
          <p:cNvSpPr>
            <a:spLocks noGrp="1"/>
          </p:cNvSpPr>
          <p:nvPr>
            <p:ph idx="1"/>
          </p:nvPr>
        </p:nvSpPr>
        <p:spPr/>
        <p:txBody>
          <a:bodyPr/>
          <a:lstStyle/>
          <a:p>
            <a:pPr marL="457200" lvl="1" indent="0">
              <a:buNone/>
            </a:pPr>
            <a:r>
              <a:rPr lang="en-US" sz="3200" dirty="0">
                <a:latin typeface="Arial" panose="020B0604020202020204" pitchFamily="34" charset="0"/>
                <a:cs typeface="Arial" panose="020B0604020202020204" pitchFamily="34" charset="0"/>
              </a:rPr>
              <a:t>A discharge or release for one of the following reasons (no compelling circumstances exception):</a:t>
            </a:r>
          </a:p>
          <a:p>
            <a:pPr lvl="1">
              <a:buFont typeface="+mj-lt"/>
              <a:buAutoNum type="arabicPeriod"/>
            </a:pPr>
            <a:r>
              <a:rPr lang="en-US" sz="3200" dirty="0">
                <a:latin typeface="Arial" panose="020B0604020202020204" pitchFamily="34" charset="0"/>
                <a:cs typeface="Arial" panose="020B0604020202020204" pitchFamily="34" charset="0"/>
              </a:rPr>
              <a:t>Discharge in lieu of trial by general court-martial</a:t>
            </a:r>
          </a:p>
          <a:p>
            <a:pPr lvl="1">
              <a:buFont typeface="+mj-lt"/>
              <a:buAutoNum type="arabicPeriod"/>
            </a:pPr>
            <a:r>
              <a:rPr lang="en-US" sz="3200" dirty="0">
                <a:latin typeface="Arial" panose="020B0604020202020204" pitchFamily="34" charset="0"/>
                <a:cs typeface="Arial" panose="020B0604020202020204" pitchFamily="34" charset="0"/>
              </a:rPr>
              <a:t>Mutiny or spying</a:t>
            </a:r>
          </a:p>
          <a:p>
            <a:pPr marL="914400" lvl="1"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0222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311A-F0E1-E687-CE63-B8F585D384D9}"/>
              </a:ext>
            </a:extLst>
          </p:cNvPr>
          <p:cNvSpPr>
            <a:spLocks noGrp="1"/>
          </p:cNvSpPr>
          <p:nvPr>
            <p:ph type="title"/>
          </p:nvPr>
        </p:nvSpPr>
        <p:spPr/>
        <p:txBody>
          <a:bodyPr/>
          <a:lstStyle/>
          <a:p>
            <a:r>
              <a:rPr lang="en-US" dirty="0"/>
              <a:t>Regulatory Bars 38 C.F.R. § 3.12(d)</a:t>
            </a:r>
          </a:p>
        </p:txBody>
      </p:sp>
      <p:sp>
        <p:nvSpPr>
          <p:cNvPr id="3" name="Slide Number Placeholder 2">
            <a:extLst>
              <a:ext uri="{FF2B5EF4-FFF2-40B4-BE49-F238E27FC236}">
                <a16:creationId xmlns:a16="http://schemas.microsoft.com/office/drawing/2014/main" id="{E07688B1-F9BE-1386-EB25-CA22108D07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8B55636D-2E48-E2DD-1B2D-BE6838541114}"/>
              </a:ext>
            </a:extLst>
          </p:cNvPr>
          <p:cNvSpPr>
            <a:spLocks noGrp="1"/>
          </p:cNvSpPr>
          <p:nvPr>
            <p:ph idx="1"/>
          </p:nvPr>
        </p:nvSpPr>
        <p:spPr/>
        <p:txBody>
          <a:bodyPr/>
          <a:lstStyle/>
          <a:p>
            <a:pPr marL="457200" lvl="1" indent="0">
              <a:buNone/>
            </a:pPr>
            <a:r>
              <a:rPr lang="en-US" sz="3200" dirty="0">
                <a:latin typeface="Arial" panose="020B0604020202020204" pitchFamily="34" charset="0"/>
                <a:cs typeface="Arial" panose="020B0604020202020204" pitchFamily="34" charset="0"/>
              </a:rPr>
              <a:t>A discharge or release for one of the following reasons (compelling circumstances exception applicable):</a:t>
            </a:r>
          </a:p>
          <a:p>
            <a:pPr lvl="1">
              <a:buFont typeface="+mj-lt"/>
              <a:buAutoNum type="arabicPeriod" startAt="3"/>
            </a:pPr>
            <a:r>
              <a:rPr lang="en-US" sz="3200" dirty="0">
                <a:latin typeface="Arial" panose="020B0604020202020204" pitchFamily="34" charset="0"/>
                <a:cs typeface="Arial" panose="020B0604020202020204" pitchFamily="34" charset="0"/>
              </a:rPr>
              <a:t>Moral turpitude, usually involving conviction of a felony</a:t>
            </a:r>
          </a:p>
          <a:p>
            <a:pPr lvl="1">
              <a:buFont typeface="+mj-lt"/>
              <a:buAutoNum type="arabicPeriod" startAt="3"/>
            </a:pPr>
            <a:r>
              <a:rPr lang="en-US" sz="3200" dirty="0">
                <a:latin typeface="Arial" panose="020B0604020202020204" pitchFamily="34" charset="0"/>
                <a:cs typeface="Arial" panose="020B0604020202020204" pitchFamily="34" charset="0"/>
              </a:rPr>
              <a:t>Willful and persistent misconduct</a:t>
            </a:r>
          </a:p>
          <a:p>
            <a:pPr marL="1371600" lvl="2"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For purposes of this section, instances of minor misconduct occurring within two years of each other are persistent; an instance of minor misconduct occurring within two years of more serious misconduct is persistent; and instances of more serious misconduct occurring within five years of each other are persistent. For purposes of this section, minor misconduct is misconduct for which the maximum sentence imposable pursuant to the Manual for Courts–Martial United States would not include a dishonorable discharge or confinement for longer than one year if tried by general court-martial.</a:t>
            </a:r>
          </a:p>
          <a:p>
            <a:pPr marL="1371600" lvl="2"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5825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 Seniors’ Services</a:t>
            </a:r>
          </a:p>
        </p:txBody>
      </p:sp>
      <p:sp>
        <p:nvSpPr>
          <p:cNvPr id="3" name="Slide Number Placeholder 2"/>
          <p:cNvSpPr>
            <a:spLocks noGrp="1"/>
          </p:cNvSpPr>
          <p:nvPr>
            <p:ph type="sldNum" sz="quarter" idx="4"/>
          </p:nvPr>
        </p:nvSpPr>
        <p:spPr/>
        <p:txBody>
          <a:bodyPr/>
          <a:lstStyle/>
          <a:p>
            <a:fld id="{612C9336-A718-4A9C-A61A-5379812194CD}" type="slidenum">
              <a:rPr lang="en-US" smtClean="0">
                <a:solidFill>
                  <a:prstClr val="black">
                    <a:tint val="75000"/>
                  </a:prstClr>
                </a:solidFill>
              </a:rPr>
              <a:pPr/>
              <a:t>3</a:t>
            </a:fld>
            <a:endParaRPr lang="en-US">
              <a:solidFill>
                <a:prstClr val="black">
                  <a:tint val="75000"/>
                </a:prstClr>
              </a:solidFill>
            </a:endParaRPr>
          </a:p>
        </p:txBody>
      </p:sp>
      <p:sp>
        <p:nvSpPr>
          <p:cNvPr id="4" name="Rectangle 3"/>
          <p:cNvSpPr txBox="1">
            <a:spLocks noChangeArrowheads="1"/>
          </p:cNvSpPr>
          <p:nvPr/>
        </p:nvSpPr>
        <p:spPr>
          <a:xfrm>
            <a:off x="1066800" y="1219200"/>
            <a:ext cx="10287000" cy="54102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eaLnBrk="0" fontAlgn="base" hangingPunct="0">
              <a:spcBef>
                <a:spcPts val="500"/>
              </a:spcBef>
              <a:spcAft>
                <a:spcPts val="500"/>
              </a:spcAft>
              <a:buClr>
                <a:srgbClr val="09677B"/>
              </a:buClr>
              <a:buSzPct val="80000"/>
              <a:buNone/>
            </a:pPr>
            <a:r>
              <a:rPr lang="en-US" altLang="en-US" b="1" kern="0" dirty="0">
                <a:solidFill>
                  <a:prstClr val="black"/>
                </a:solidFill>
                <a:latin typeface="Arial"/>
              </a:rPr>
              <a:t>Ohio’s Senior Legal Helpline:</a:t>
            </a:r>
          </a:p>
          <a:p>
            <a:pPr marL="914400" lvl="2" indent="0" eaLnBrk="0" fontAlgn="base" hangingPunct="0">
              <a:spcBef>
                <a:spcPts val="500"/>
              </a:spcBef>
              <a:spcAft>
                <a:spcPts val="500"/>
              </a:spcAft>
              <a:buClr>
                <a:srgbClr val="009900"/>
              </a:buClr>
              <a:buSzPct val="60000"/>
              <a:buNone/>
            </a:pPr>
            <a:r>
              <a:rPr lang="en-US" altLang="en-US" kern="0" dirty="0">
                <a:solidFill>
                  <a:prstClr val="black"/>
                </a:solidFill>
                <a:latin typeface="Arial"/>
              </a:rPr>
              <a:t>Staffed by experienced attorneys</a:t>
            </a:r>
          </a:p>
          <a:p>
            <a:pPr marL="914400" lvl="2" indent="0" eaLnBrk="0" fontAlgn="base" hangingPunct="0">
              <a:spcBef>
                <a:spcPts val="500"/>
              </a:spcBef>
              <a:spcAft>
                <a:spcPts val="500"/>
              </a:spcAft>
              <a:buClr>
                <a:srgbClr val="009900"/>
              </a:buClr>
              <a:buSzPct val="60000"/>
              <a:buNone/>
            </a:pPr>
            <a:r>
              <a:rPr lang="en-US" altLang="en-US" kern="0" dirty="0">
                <a:solidFill>
                  <a:prstClr val="black"/>
                </a:solidFill>
                <a:latin typeface="Arial"/>
              </a:rPr>
              <a:t>Pre-set 30 minute appointments</a:t>
            </a:r>
          </a:p>
          <a:p>
            <a:pPr marL="914400" lvl="2" indent="0" eaLnBrk="0" fontAlgn="base" hangingPunct="0">
              <a:spcBef>
                <a:spcPts val="500"/>
              </a:spcBef>
              <a:spcAft>
                <a:spcPts val="500"/>
              </a:spcAft>
              <a:buClr>
                <a:srgbClr val="009900"/>
              </a:buClr>
              <a:buSzPct val="60000"/>
              <a:buNone/>
            </a:pPr>
            <a:r>
              <a:rPr lang="en-US" altLang="en-US" kern="0" dirty="0">
                <a:solidFill>
                  <a:prstClr val="black"/>
                </a:solidFill>
                <a:latin typeface="Arial"/>
              </a:rPr>
              <a:t>By telephone</a:t>
            </a:r>
          </a:p>
          <a:p>
            <a:pPr marL="914400" lvl="2" indent="0" eaLnBrk="0" fontAlgn="base" hangingPunct="0">
              <a:spcBef>
                <a:spcPts val="500"/>
              </a:spcBef>
              <a:spcAft>
                <a:spcPts val="500"/>
              </a:spcAft>
              <a:buClr>
                <a:srgbClr val="009900"/>
              </a:buClr>
              <a:buSzPct val="60000"/>
              <a:buNone/>
            </a:pPr>
            <a:r>
              <a:rPr lang="en-US" altLang="en-US" kern="0" dirty="0">
                <a:solidFill>
                  <a:prstClr val="black"/>
                </a:solidFill>
                <a:latin typeface="Arial"/>
              </a:rPr>
              <a:t>Free legal advice and counsel</a:t>
            </a:r>
          </a:p>
          <a:p>
            <a:pPr marL="0" indent="0" eaLnBrk="0" fontAlgn="base" hangingPunct="0">
              <a:spcAft>
                <a:spcPct val="0"/>
              </a:spcAft>
              <a:buClr>
                <a:srgbClr val="09677B"/>
              </a:buClr>
              <a:buSzPct val="80000"/>
              <a:buNone/>
            </a:pPr>
            <a:r>
              <a:rPr lang="en-US" altLang="en-US" sz="2800" b="1" kern="0" dirty="0">
                <a:solidFill>
                  <a:prstClr val="black"/>
                </a:solidFill>
                <a:latin typeface="Arial"/>
              </a:rPr>
              <a:t>	Call 1.800.488.6070 or 513.345.4160.</a:t>
            </a:r>
          </a:p>
          <a:p>
            <a:pPr marL="0" indent="0" eaLnBrk="0" fontAlgn="base" hangingPunct="0">
              <a:spcAft>
                <a:spcPct val="0"/>
              </a:spcAft>
              <a:buClr>
                <a:srgbClr val="09677B"/>
              </a:buClr>
              <a:buSzPct val="80000"/>
              <a:buNone/>
            </a:pPr>
            <a:r>
              <a:rPr lang="en-US" altLang="en-US" sz="2800" b="1" kern="0" dirty="0">
                <a:solidFill>
                  <a:prstClr val="black"/>
                </a:solidFill>
                <a:latin typeface="Arial"/>
              </a:rPr>
              <a:t>Mid America Pension Rights Project:</a:t>
            </a:r>
          </a:p>
          <a:p>
            <a:pPr marL="0" indent="0" eaLnBrk="0" fontAlgn="base" hangingPunct="0">
              <a:spcBef>
                <a:spcPts val="600"/>
              </a:spcBef>
              <a:spcAft>
                <a:spcPct val="0"/>
              </a:spcAft>
              <a:buClr>
                <a:srgbClr val="09677B"/>
              </a:buClr>
              <a:buSzPct val="80000"/>
              <a:buNone/>
            </a:pPr>
            <a:r>
              <a:rPr lang="en-US" altLang="en-US" kern="0" dirty="0">
                <a:solidFill>
                  <a:prstClr val="black"/>
                </a:solidFill>
                <a:latin typeface="Arial"/>
              </a:rPr>
              <a:t>	</a:t>
            </a:r>
            <a:r>
              <a:rPr lang="en-US" altLang="en-US" sz="2400" kern="0" dirty="0">
                <a:solidFill>
                  <a:prstClr val="black"/>
                </a:solidFill>
                <a:latin typeface="Arial"/>
              </a:rPr>
              <a:t>Pension attorneys to help with pension issues.</a:t>
            </a:r>
          </a:p>
          <a:p>
            <a:pPr marL="0" lvl="0" indent="0" eaLnBrk="0" fontAlgn="base" hangingPunct="0">
              <a:spcAft>
                <a:spcPct val="0"/>
              </a:spcAft>
              <a:buClr>
                <a:srgbClr val="09677B"/>
              </a:buClr>
              <a:buSzPct val="80000"/>
              <a:buNone/>
            </a:pPr>
            <a:r>
              <a:rPr lang="en-US" altLang="en-US" b="1" kern="0" dirty="0">
                <a:solidFill>
                  <a:prstClr val="black"/>
                </a:solidFill>
                <a:latin typeface="Arial"/>
              </a:rPr>
              <a:t>	Call 1-866-783-5021</a:t>
            </a:r>
            <a:endParaRPr lang="en-US" b="1" kern="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eaLnBrk="0" fontAlgn="base" hangingPunct="0">
              <a:spcBef>
                <a:spcPts val="600"/>
              </a:spcBef>
              <a:spcAft>
                <a:spcPct val="0"/>
              </a:spcAft>
              <a:buClr>
                <a:srgbClr val="09677B"/>
              </a:buClr>
              <a:buSzPct val="80000"/>
              <a:buNone/>
            </a:pPr>
            <a:endParaRPr lang="en-US" altLang="en-US" sz="2400" kern="0" dirty="0">
              <a:solidFill>
                <a:prstClr val="black"/>
              </a:solidFill>
              <a:latin typeface="Arial"/>
            </a:endParaRPr>
          </a:p>
        </p:txBody>
      </p:sp>
      <p:pic>
        <p:nvPicPr>
          <p:cNvPr id="5" name="Picture 7" descr="phone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071100" y="1371600"/>
            <a:ext cx="1600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57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0B798F"/>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subTnLst>
                                    <p:animClr clrSpc="rgb" dir="cw">
                                      <p:cBhvr override="childStyle">
                                        <p:cTn dur="1" fill="hold" display="0" masterRel="nextClick" afterEffect="1"/>
                                        <p:tgtEl>
                                          <p:spTgt spid="4">
                                            <p:txEl>
                                              <p:pRg st="7" end="7"/>
                                            </p:txEl>
                                          </p:spTgt>
                                        </p:tgtEl>
                                        <p:attrNameLst>
                                          <p:attrName>ppt_c</p:attrName>
                                        </p:attrNameLst>
                                      </p:cBhvr>
                                      <p:to>
                                        <a:srgbClr val="0B798F"/>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subTnLst>
                                    <p:animClr clrSpc="rgb" dir="cw">
                                      <p:cBhvr override="childStyle">
                                        <p:cTn dur="1" fill="hold" display="0" masterRel="nextClick" afterEffect="1"/>
                                        <p:tgtEl>
                                          <p:spTgt spid="4">
                                            <p:txEl>
                                              <p:pRg st="8" end="8"/>
                                            </p:txEl>
                                          </p:spTgt>
                                        </p:tgtEl>
                                        <p:attrNameLst>
                                          <p:attrName>ppt_c</p:attrName>
                                        </p:attrNameLst>
                                      </p:cBhvr>
                                      <p:to>
                                        <a:srgbClr val="0B798F"/>
                                      </p:to>
                                    </p:animClr>
                                  </p:subTnLst>
                                </p:cTn>
                              </p:par>
                            </p:childTnLst>
                          </p:cTn>
                        </p:par>
                      </p:childTnLst>
                    </p:cTn>
                  </p:par>
                  <p:par>
                    <p:cTn id="48" fill="hold">
                      <p:stCondLst>
                        <p:cond delay="indefinite"/>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0.09045 -0.00556 L -0.15955 -0.00556 " pathEditMode="relative" rAng="0" ptsTypes="AA">
                                      <p:cBhvr>
                                        <p:cTn id="51" dur="2000" fill="hold"/>
                                        <p:tgtEl>
                                          <p:spTgt spid="5"/>
                                        </p:tgtEl>
                                        <p:attrNameLst>
                                          <p:attrName>ppt_x</p:attrName>
                                          <p:attrName>ppt_y</p:attrName>
                                        </p:attrNameLst>
                                      </p:cBhvr>
                                      <p:rCtr x="-12500" y="0"/>
                                    </p:animMotion>
                                  </p:childTnLst>
                                </p:cTn>
                              </p:par>
                            </p:childTnLst>
                          </p:cTn>
                        </p:par>
                      </p:childTnLst>
                    </p:cTn>
                  </p:par>
                  <p:par>
                    <p:cTn id="52" fill="hold">
                      <p:stCondLst>
                        <p:cond delay="indefinite"/>
                      </p:stCondLst>
                      <p:childTnLst>
                        <p:par>
                          <p:cTn id="53" fill="hold">
                            <p:stCondLst>
                              <p:cond delay="0"/>
                            </p:stCondLst>
                            <p:childTnLst>
                              <p:par>
                                <p:cTn id="54" presetID="35" presetClass="path" presetSubtype="0" accel="50000" decel="50000" fill="hold" nodeType="clickEffect">
                                  <p:stCondLst>
                                    <p:cond delay="0"/>
                                  </p:stCondLst>
                                  <p:childTnLst>
                                    <p:animMotion origin="layout" path="M 0.09878 -0.00556 L -0.15122 -0.00556 " pathEditMode="relative" rAng="0" ptsTypes="AA">
                                      <p:cBhvr>
                                        <p:cTn id="55" dur="2000" fill="hold"/>
                                        <p:tgtEl>
                                          <p:spTgt spid="5"/>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311A-F0E1-E687-CE63-B8F585D384D9}"/>
              </a:ext>
            </a:extLst>
          </p:cNvPr>
          <p:cNvSpPr>
            <a:spLocks noGrp="1"/>
          </p:cNvSpPr>
          <p:nvPr>
            <p:ph type="title"/>
          </p:nvPr>
        </p:nvSpPr>
        <p:spPr/>
        <p:txBody>
          <a:bodyPr/>
          <a:lstStyle/>
          <a:p>
            <a:r>
              <a:rPr lang="en-US" dirty="0"/>
              <a:t>Character of Discharge Determinations</a:t>
            </a:r>
          </a:p>
        </p:txBody>
      </p:sp>
      <p:sp>
        <p:nvSpPr>
          <p:cNvPr id="3" name="Slide Number Placeholder 2">
            <a:extLst>
              <a:ext uri="{FF2B5EF4-FFF2-40B4-BE49-F238E27FC236}">
                <a16:creationId xmlns:a16="http://schemas.microsoft.com/office/drawing/2014/main" id="{E07688B1-F9BE-1386-EB25-CA22108D07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8B55636D-2E48-E2DD-1B2D-BE6838541114}"/>
              </a:ext>
            </a:extLst>
          </p:cNvPr>
          <p:cNvSpPr>
            <a:spLocks noGrp="1"/>
          </p:cNvSpPr>
          <p:nvPr>
            <p:ph idx="1"/>
          </p:nvPr>
        </p:nvSpPr>
        <p:spPr/>
        <p:txBody>
          <a:bodyPr/>
          <a:lstStyle/>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Generally only occurs when veteran applies for benefits, can be initiated by Veterans Health Administration</a:t>
            </a: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Decisions can be appealed or can request prior decisions be reopened</a:t>
            </a: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Can request a hearing</a:t>
            </a: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Want to provide context, including personal statements, lay statements, evidence corroborating mitigation, etc.</a:t>
            </a:r>
          </a:p>
          <a:p>
            <a:pPr marL="914400" lvl="1"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6841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311A-F0E1-E687-CE63-B8F585D384D9}"/>
              </a:ext>
            </a:extLst>
          </p:cNvPr>
          <p:cNvSpPr>
            <a:spLocks noGrp="1"/>
          </p:cNvSpPr>
          <p:nvPr>
            <p:ph type="title"/>
          </p:nvPr>
        </p:nvSpPr>
        <p:spPr/>
        <p:txBody>
          <a:bodyPr/>
          <a:lstStyle/>
          <a:p>
            <a:r>
              <a:rPr lang="en-US" dirty="0"/>
              <a:t>Discharge Characterizations and Character of Discharge</a:t>
            </a:r>
          </a:p>
        </p:txBody>
      </p:sp>
      <p:sp>
        <p:nvSpPr>
          <p:cNvPr id="3" name="Slide Number Placeholder 2">
            <a:extLst>
              <a:ext uri="{FF2B5EF4-FFF2-40B4-BE49-F238E27FC236}">
                <a16:creationId xmlns:a16="http://schemas.microsoft.com/office/drawing/2014/main" id="{E07688B1-F9BE-1386-EB25-CA22108D07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5" name="Content Placeholder 4">
            <a:extLst>
              <a:ext uri="{FF2B5EF4-FFF2-40B4-BE49-F238E27FC236}">
                <a16:creationId xmlns:a16="http://schemas.microsoft.com/office/drawing/2014/main" id="{3AE5AA05-CEA8-4A2D-A1CE-CA107157A486}"/>
              </a:ext>
            </a:extLst>
          </p:cNvPr>
          <p:cNvGraphicFramePr>
            <a:graphicFrameLocks noGrp="1"/>
          </p:cNvGraphicFramePr>
          <p:nvPr>
            <p:ph idx="1"/>
            <p:extLst>
              <p:ext uri="{D42A27DB-BD31-4B8C-83A1-F6EECF244321}">
                <p14:modId xmlns:p14="http://schemas.microsoft.com/office/powerpoint/2010/main" val="2907234767"/>
              </p:ext>
            </p:extLst>
          </p:nvPr>
        </p:nvGraphicFramePr>
        <p:xfrm>
          <a:off x="569383" y="1371601"/>
          <a:ext cx="11074401" cy="4497386"/>
        </p:xfrm>
        <a:graphic>
          <a:graphicData uri="http://schemas.openxmlformats.org/drawingml/2006/table">
            <a:tbl>
              <a:tblPr firstRow="1" bandRow="1">
                <a:tableStyleId>{5C22544A-7EE6-4342-B048-85BDC9FD1C3A}</a:tableStyleId>
              </a:tblPr>
              <a:tblGrid>
                <a:gridCol w="2631017">
                  <a:extLst>
                    <a:ext uri="{9D8B030D-6E8A-4147-A177-3AD203B41FA5}">
                      <a16:colId xmlns:a16="http://schemas.microsoft.com/office/drawing/2014/main" val="1105671673"/>
                    </a:ext>
                  </a:extLst>
                </a:gridCol>
                <a:gridCol w="5486400">
                  <a:extLst>
                    <a:ext uri="{9D8B030D-6E8A-4147-A177-3AD203B41FA5}">
                      <a16:colId xmlns:a16="http://schemas.microsoft.com/office/drawing/2014/main" val="2975950113"/>
                    </a:ext>
                  </a:extLst>
                </a:gridCol>
                <a:gridCol w="2956984">
                  <a:extLst>
                    <a:ext uri="{9D8B030D-6E8A-4147-A177-3AD203B41FA5}">
                      <a16:colId xmlns:a16="http://schemas.microsoft.com/office/drawing/2014/main" val="3169124136"/>
                    </a:ext>
                  </a:extLst>
                </a:gridCol>
              </a:tblGrid>
              <a:tr h="417829">
                <a:tc>
                  <a:txBody>
                    <a:bodyPr/>
                    <a:lstStyle/>
                    <a:p>
                      <a:r>
                        <a:rPr lang="en-US" sz="1800" b="0" dirty="0">
                          <a:solidFill>
                            <a:schemeClr val="tx1"/>
                          </a:solidFill>
                          <a:latin typeface="Arial" panose="020B0604020202020204" pitchFamily="34" charset="0"/>
                          <a:cs typeface="Arial" panose="020B0604020202020204" pitchFamily="34" charset="0"/>
                        </a:rPr>
                        <a:t>Honorable</a:t>
                      </a:r>
                    </a:p>
                  </a:txBody>
                  <a:tcPr>
                    <a:solidFill>
                      <a:schemeClr val="accent3">
                        <a:lumMod val="60000"/>
                        <a:lumOff val="40000"/>
                      </a:schemeClr>
                    </a:solidFill>
                  </a:tcPr>
                </a:tc>
                <a:tc>
                  <a:txBody>
                    <a:bodyPr/>
                    <a:lstStyle/>
                    <a:p>
                      <a:endParaRPr lang="en-US" sz="1800" dirty="0">
                        <a:latin typeface="Arial" panose="020B0604020202020204" pitchFamily="34" charset="0"/>
                        <a:cs typeface="Arial" panose="020B0604020202020204" pitchFamily="34" charset="0"/>
                      </a:endParaRPr>
                    </a:p>
                  </a:txBody>
                  <a:tcPr>
                    <a:solidFill>
                      <a:schemeClr val="accent3">
                        <a:lumMod val="60000"/>
                        <a:lumOff val="40000"/>
                      </a:schemeClr>
                    </a:solidFill>
                  </a:tcPr>
                </a:tc>
                <a:tc rowSpan="3">
                  <a:txBody>
                    <a:bodyPr/>
                    <a:lstStyle/>
                    <a:p>
                      <a:pPr algn="ctr"/>
                      <a:endParaRPr lang="en-US" sz="1800" dirty="0">
                        <a:solidFill>
                          <a:schemeClr val="tx1"/>
                        </a:solidFill>
                        <a:latin typeface="Arial" panose="020B0604020202020204" pitchFamily="34" charset="0"/>
                        <a:cs typeface="Arial" panose="020B0604020202020204" pitchFamily="34" charset="0"/>
                      </a:endParaRPr>
                    </a:p>
                    <a:p>
                      <a:pPr algn="ctr"/>
                      <a:r>
                        <a:rPr lang="en-US" sz="1800" b="0" dirty="0">
                          <a:solidFill>
                            <a:schemeClr val="tx1"/>
                          </a:solidFill>
                          <a:latin typeface="Arial" panose="020B0604020202020204" pitchFamily="34" charset="0"/>
                          <a:cs typeface="Arial" panose="020B0604020202020204" pitchFamily="34" charset="0"/>
                        </a:rPr>
                        <a:t>Generally, no COD determination needed</a:t>
                      </a:r>
                    </a:p>
                  </a:txBody>
                  <a:tcPr>
                    <a:solidFill>
                      <a:schemeClr val="accent3">
                        <a:lumMod val="60000"/>
                        <a:lumOff val="40000"/>
                      </a:schemeClr>
                    </a:solidFill>
                  </a:tcPr>
                </a:tc>
                <a:extLst>
                  <a:ext uri="{0D108BD9-81ED-4DB2-BD59-A6C34878D82A}">
                    <a16:rowId xmlns:a16="http://schemas.microsoft.com/office/drawing/2014/main" val="1023805049"/>
                  </a:ext>
                </a:extLst>
              </a:tr>
              <a:tr h="417830">
                <a:tc>
                  <a:txBody>
                    <a:bodyPr/>
                    <a:lstStyle/>
                    <a:p>
                      <a:r>
                        <a:rPr lang="en-US" sz="1800" dirty="0">
                          <a:latin typeface="Arial" panose="020B0604020202020204" pitchFamily="34" charset="0"/>
                          <a:cs typeface="Arial" panose="020B0604020202020204" pitchFamily="34" charset="0"/>
                        </a:rPr>
                        <a:t>General</a:t>
                      </a:r>
                    </a:p>
                  </a:txBody>
                  <a:tcPr>
                    <a:solidFill>
                      <a:schemeClr val="accent3">
                        <a:lumMod val="60000"/>
                        <a:lumOff val="40000"/>
                      </a:schemeClr>
                    </a:solidFill>
                  </a:tcPr>
                </a:tc>
                <a:tc>
                  <a:txBody>
                    <a:bodyPr/>
                    <a:lstStyle/>
                    <a:p>
                      <a:endParaRPr lang="en-US" sz="1800" dirty="0">
                        <a:latin typeface="Arial" panose="020B0604020202020204" pitchFamily="34" charset="0"/>
                        <a:cs typeface="Arial" panose="020B0604020202020204" pitchFamily="34" charset="0"/>
                      </a:endParaRPr>
                    </a:p>
                  </a:txBody>
                  <a:tcPr>
                    <a:solidFill>
                      <a:schemeClr val="accent3">
                        <a:lumMod val="60000"/>
                        <a:lumOff val="40000"/>
                      </a:schemeClr>
                    </a:solidFill>
                  </a:tcPr>
                </a:tc>
                <a:tc vMerge="1">
                  <a:txBody>
                    <a:bodyPr/>
                    <a:lstStyle/>
                    <a:p>
                      <a:endParaRPr lang="en-US"/>
                    </a:p>
                  </a:txBody>
                  <a:tcPr/>
                </a:tc>
                <a:extLst>
                  <a:ext uri="{0D108BD9-81ED-4DB2-BD59-A6C34878D82A}">
                    <a16:rowId xmlns:a16="http://schemas.microsoft.com/office/drawing/2014/main" val="2218564626"/>
                  </a:ext>
                </a:extLst>
              </a:tr>
              <a:tr h="417829">
                <a:tc>
                  <a:txBody>
                    <a:bodyPr/>
                    <a:lstStyle/>
                    <a:p>
                      <a:r>
                        <a:rPr lang="en-US" sz="1800" dirty="0">
                          <a:latin typeface="Arial" panose="020B0604020202020204" pitchFamily="34" charset="0"/>
                          <a:cs typeface="Arial" panose="020B0604020202020204" pitchFamily="34" charset="0"/>
                        </a:rPr>
                        <a:t>Uncharacterized</a:t>
                      </a:r>
                    </a:p>
                  </a:txBody>
                  <a:tcPr>
                    <a:solidFill>
                      <a:schemeClr val="accent3">
                        <a:lumMod val="60000"/>
                        <a:lumOff val="40000"/>
                      </a:schemeClr>
                    </a:solidFill>
                  </a:tcPr>
                </a:tc>
                <a:tc>
                  <a:txBody>
                    <a:bodyPr/>
                    <a:lstStyle/>
                    <a:p>
                      <a:r>
                        <a:rPr lang="en-US" sz="1800" dirty="0">
                          <a:latin typeface="Arial" panose="020B0604020202020204" pitchFamily="34" charset="0"/>
                          <a:cs typeface="Arial" panose="020B0604020202020204" pitchFamily="34" charset="0"/>
                        </a:rPr>
                        <a:t>Due to Entry Level Separation</a:t>
                      </a:r>
                    </a:p>
                  </a:txBody>
                  <a:tcPr>
                    <a:solidFill>
                      <a:schemeClr val="accent3">
                        <a:lumMod val="60000"/>
                        <a:lumOff val="40000"/>
                      </a:schemeClr>
                    </a:solidFill>
                  </a:tcPr>
                </a:tc>
                <a:tc vMerge="1">
                  <a:txBody>
                    <a:bodyPr/>
                    <a:lstStyle/>
                    <a:p>
                      <a:endParaRPr lang="en-US"/>
                    </a:p>
                  </a:txBody>
                  <a:tcPr/>
                </a:tc>
                <a:extLst>
                  <a:ext uri="{0D108BD9-81ED-4DB2-BD59-A6C34878D82A}">
                    <a16:rowId xmlns:a16="http://schemas.microsoft.com/office/drawing/2014/main" val="3794529385"/>
                  </a:ext>
                </a:extLst>
              </a:tr>
              <a:tr h="417829">
                <a:tc>
                  <a:txBody>
                    <a:bodyPr/>
                    <a:lstStyle/>
                    <a:p>
                      <a:r>
                        <a:rPr lang="en-US" sz="1800" dirty="0">
                          <a:latin typeface="Arial" panose="020B0604020202020204" pitchFamily="34" charset="0"/>
                          <a:cs typeface="Arial" panose="020B0604020202020204" pitchFamily="34" charset="0"/>
                        </a:rPr>
                        <a:t>Uncharacterized</a:t>
                      </a:r>
                    </a:p>
                  </a:txBody>
                  <a:tcPr>
                    <a:solidFill>
                      <a:schemeClr val="bg1">
                        <a:lumMod val="85000"/>
                      </a:schemeClr>
                    </a:solidFill>
                  </a:tcPr>
                </a:tc>
                <a:tc>
                  <a:txBody>
                    <a:bodyPr/>
                    <a:lstStyle/>
                    <a:p>
                      <a:r>
                        <a:rPr lang="en-US" sz="1800" dirty="0">
                          <a:latin typeface="Arial" panose="020B0604020202020204" pitchFamily="34" charset="0"/>
                          <a:cs typeface="Arial" panose="020B0604020202020204" pitchFamily="34" charset="0"/>
                        </a:rPr>
                        <a:t>Due to Void Enlistment/Dropped from Rolls</a:t>
                      </a:r>
                    </a:p>
                  </a:txBody>
                  <a:tcPr>
                    <a:solidFill>
                      <a:schemeClr val="bg1">
                        <a:lumMod val="85000"/>
                      </a:schemeClr>
                    </a:solidFill>
                  </a:tcPr>
                </a:tc>
                <a:tc rowSpan="3">
                  <a:txBody>
                    <a:bodyPr/>
                    <a:lstStyle/>
                    <a:p>
                      <a:pPr algn="ctr"/>
                      <a:endParaRPr lang="en-US" sz="1800" dirty="0">
                        <a:latin typeface="Arial" panose="020B0604020202020204" pitchFamily="34" charset="0"/>
                        <a:cs typeface="Arial" panose="020B0604020202020204" pitchFamily="34" charset="0"/>
                      </a:endParaRPr>
                    </a:p>
                    <a:p>
                      <a:pPr algn="ctr"/>
                      <a:r>
                        <a:rPr lang="en-US" sz="1800" dirty="0">
                          <a:latin typeface="Arial" panose="020B0604020202020204" pitchFamily="34" charset="0"/>
                          <a:cs typeface="Arial" panose="020B0604020202020204" pitchFamily="34" charset="0"/>
                        </a:rPr>
                        <a:t>Require a COD determination</a:t>
                      </a:r>
                    </a:p>
                  </a:txBody>
                  <a:tcPr>
                    <a:solidFill>
                      <a:schemeClr val="bg1">
                        <a:lumMod val="85000"/>
                      </a:schemeClr>
                    </a:solidFill>
                  </a:tcPr>
                </a:tc>
                <a:extLst>
                  <a:ext uri="{0D108BD9-81ED-4DB2-BD59-A6C34878D82A}">
                    <a16:rowId xmlns:a16="http://schemas.microsoft.com/office/drawing/2014/main" val="2931510179"/>
                  </a:ext>
                </a:extLst>
              </a:tr>
              <a:tr h="417830">
                <a:tc>
                  <a:txBody>
                    <a:bodyPr/>
                    <a:lstStyle/>
                    <a:p>
                      <a:r>
                        <a:rPr lang="en-US" sz="1800" dirty="0">
                          <a:latin typeface="Arial" panose="020B0604020202020204" pitchFamily="34" charset="0"/>
                          <a:cs typeface="Arial" panose="020B0604020202020204" pitchFamily="34" charset="0"/>
                        </a:rPr>
                        <a:t>Other Than Honorable</a:t>
                      </a:r>
                    </a:p>
                  </a:txBody>
                  <a:tcPr>
                    <a:solidFill>
                      <a:schemeClr val="bg1">
                        <a:lumMod val="85000"/>
                      </a:schemeClr>
                    </a:solidFill>
                  </a:tcPr>
                </a:tc>
                <a:tc>
                  <a:txBody>
                    <a:bodyPr/>
                    <a:lstStyle/>
                    <a:p>
                      <a:endParaRPr lang="en-US" sz="1800" dirty="0">
                        <a:latin typeface="Arial" panose="020B0604020202020204" pitchFamily="34" charset="0"/>
                        <a:cs typeface="Arial" panose="020B0604020202020204" pitchFamily="34" charset="0"/>
                      </a:endParaRPr>
                    </a:p>
                  </a:txBody>
                  <a:tcPr>
                    <a:solidFill>
                      <a:schemeClr val="bg1">
                        <a:lumMod val="85000"/>
                      </a:schemeClr>
                    </a:solidFill>
                  </a:tcPr>
                </a:tc>
                <a:tc vMerge="1">
                  <a:txBody>
                    <a:bodyPr/>
                    <a:lstStyle/>
                    <a:p>
                      <a:endParaRPr lang="en-US"/>
                    </a:p>
                  </a:txBody>
                  <a:tcPr/>
                </a:tc>
                <a:extLst>
                  <a:ext uri="{0D108BD9-81ED-4DB2-BD59-A6C34878D82A}">
                    <a16:rowId xmlns:a16="http://schemas.microsoft.com/office/drawing/2014/main" val="3824882406"/>
                  </a:ext>
                </a:extLst>
              </a:tr>
              <a:tr h="417829">
                <a:tc>
                  <a:txBody>
                    <a:bodyPr/>
                    <a:lstStyle/>
                    <a:p>
                      <a:r>
                        <a:rPr lang="en-US" sz="1800" dirty="0">
                          <a:latin typeface="Arial" panose="020B0604020202020204" pitchFamily="34" charset="0"/>
                          <a:cs typeface="Arial" panose="020B0604020202020204" pitchFamily="34" charset="0"/>
                        </a:rPr>
                        <a:t>Bad Conduct Discharge</a:t>
                      </a:r>
                    </a:p>
                  </a:txBody>
                  <a:tcPr>
                    <a:solidFill>
                      <a:schemeClr val="bg1">
                        <a:lumMod val="85000"/>
                      </a:schemeClr>
                    </a:solidFill>
                  </a:tcPr>
                </a:tc>
                <a:tc>
                  <a:txBody>
                    <a:bodyPr/>
                    <a:lstStyle/>
                    <a:p>
                      <a:r>
                        <a:rPr lang="en-US" sz="1800" dirty="0">
                          <a:latin typeface="Arial" panose="020B0604020202020204" pitchFamily="34" charset="0"/>
                          <a:cs typeface="Arial" panose="020B0604020202020204" pitchFamily="34" charset="0"/>
                        </a:rPr>
                        <a:t>Without general court-martial conviction</a:t>
                      </a:r>
                    </a:p>
                  </a:txBody>
                  <a:tcPr>
                    <a:solidFill>
                      <a:schemeClr val="bg1">
                        <a:lumMod val="85000"/>
                      </a:schemeClr>
                    </a:solidFill>
                  </a:tcPr>
                </a:tc>
                <a:tc vMerge="1">
                  <a:txBody>
                    <a:bodyPr/>
                    <a:lstStyle/>
                    <a:p>
                      <a:endParaRPr lang="en-US"/>
                    </a:p>
                  </a:txBody>
                  <a:tcPr/>
                </a:tc>
                <a:extLst>
                  <a:ext uri="{0D108BD9-81ED-4DB2-BD59-A6C34878D82A}">
                    <a16:rowId xmlns:a16="http://schemas.microsoft.com/office/drawing/2014/main" val="2044957552"/>
                  </a:ext>
                </a:extLst>
              </a:tr>
              <a:tr h="704532">
                <a:tc>
                  <a:txBody>
                    <a:bodyPr/>
                    <a:lstStyle/>
                    <a:p>
                      <a:r>
                        <a:rPr lang="en-US" sz="1800" dirty="0">
                          <a:latin typeface="Arial" panose="020B0604020202020204" pitchFamily="34" charset="0"/>
                          <a:cs typeface="Arial" panose="020B0604020202020204" pitchFamily="34" charset="0"/>
                        </a:rPr>
                        <a:t>Bad Conduct Discharge</a:t>
                      </a:r>
                    </a:p>
                  </a:txBody>
                  <a:tcPr>
                    <a:solidFill>
                      <a:schemeClr val="accent2">
                        <a:lumMod val="60000"/>
                        <a:lumOff val="40000"/>
                      </a:schemeClr>
                    </a:solidFill>
                  </a:tcPr>
                </a:tc>
                <a:tc>
                  <a:txBody>
                    <a:bodyPr/>
                    <a:lstStyle/>
                    <a:p>
                      <a:r>
                        <a:rPr lang="en-US" sz="1800" dirty="0">
                          <a:latin typeface="Arial" panose="020B0604020202020204" pitchFamily="34" charset="0"/>
                          <a:cs typeface="Arial" panose="020B0604020202020204" pitchFamily="34" charset="0"/>
                        </a:rPr>
                        <a:t>With general court-martial conviction</a:t>
                      </a:r>
                    </a:p>
                  </a:txBody>
                  <a:tcPr>
                    <a:solidFill>
                      <a:schemeClr val="accent2">
                        <a:lumMod val="60000"/>
                        <a:lumOff val="40000"/>
                      </a:schemeClr>
                    </a:solidFill>
                  </a:tcPr>
                </a:tc>
                <a:tc rowSpan="2">
                  <a:txBody>
                    <a:bodyPr/>
                    <a:lstStyle/>
                    <a:p>
                      <a:pPr algn="ctr"/>
                      <a:endParaRPr lang="en-US" sz="1800" dirty="0">
                        <a:latin typeface="Arial" panose="020B0604020202020204" pitchFamily="34" charset="0"/>
                        <a:cs typeface="Arial" panose="020B0604020202020204" pitchFamily="34" charset="0"/>
                      </a:endParaRPr>
                    </a:p>
                    <a:p>
                      <a:pPr algn="ctr"/>
                      <a:r>
                        <a:rPr lang="en-US" sz="1800" dirty="0">
                          <a:latin typeface="Arial" panose="020B0604020202020204" pitchFamily="34" charset="0"/>
                          <a:cs typeface="Arial" panose="020B0604020202020204" pitchFamily="34" charset="0"/>
                        </a:rPr>
                        <a:t>COD needed, but likely to be barred from VA benefits</a:t>
                      </a:r>
                    </a:p>
                  </a:txBody>
                  <a:tcPr>
                    <a:solidFill>
                      <a:schemeClr val="accent2">
                        <a:lumMod val="60000"/>
                        <a:lumOff val="40000"/>
                      </a:schemeClr>
                    </a:solidFill>
                  </a:tcPr>
                </a:tc>
                <a:extLst>
                  <a:ext uri="{0D108BD9-81ED-4DB2-BD59-A6C34878D82A}">
                    <a16:rowId xmlns:a16="http://schemas.microsoft.com/office/drawing/2014/main" val="1793349618"/>
                  </a:ext>
                </a:extLst>
              </a:tr>
              <a:tr h="626744">
                <a:tc>
                  <a:txBody>
                    <a:bodyPr/>
                    <a:lstStyle/>
                    <a:p>
                      <a:r>
                        <a:rPr lang="en-US" sz="1800" dirty="0">
                          <a:latin typeface="Arial" panose="020B0604020202020204" pitchFamily="34" charset="0"/>
                          <a:cs typeface="Arial" panose="020B0604020202020204" pitchFamily="34" charset="0"/>
                        </a:rPr>
                        <a:t>Dishonorable</a:t>
                      </a:r>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vMerge="1">
                  <a:txBody>
                    <a:bodyPr/>
                    <a:lstStyle/>
                    <a:p>
                      <a:endParaRPr lang="en-US"/>
                    </a:p>
                  </a:txBody>
                  <a:tcPr/>
                </a:tc>
                <a:extLst>
                  <a:ext uri="{0D108BD9-81ED-4DB2-BD59-A6C34878D82A}">
                    <a16:rowId xmlns:a16="http://schemas.microsoft.com/office/drawing/2014/main" val="929208514"/>
                  </a:ext>
                </a:extLst>
              </a:tr>
              <a:tr h="659134">
                <a:tc gridSpan="3">
                  <a:txBody>
                    <a:bodyPr/>
                    <a:lstStyle/>
                    <a:p>
                      <a:r>
                        <a:rPr lang="en-US" sz="1800" dirty="0">
                          <a:latin typeface="Arial" panose="020B0604020202020204" pitchFamily="34" charset="0"/>
                          <a:cs typeface="Arial" panose="020B0604020202020204" pitchFamily="34" charset="0"/>
                        </a:rPr>
                        <a:t>M21-1, Part X, Subpart iv, Chapter 1, Section A - Character of Discharge (COD) and Bars to Benefits</a:t>
                      </a:r>
                    </a:p>
                  </a:txBody>
                  <a:tcPr>
                    <a:solidFill>
                      <a:schemeClr val="bg1"/>
                    </a:solidFill>
                  </a:tcPr>
                </a:tc>
                <a:tc hMerge="1">
                  <a:txBody>
                    <a:bodyPr/>
                    <a:lstStyle/>
                    <a:p>
                      <a:endParaRPr lang="en-US" sz="3200" dirty="0">
                        <a:latin typeface="Arial" panose="020B0604020202020204" pitchFamily="34" charset="0"/>
                        <a:cs typeface="Arial" panose="020B0604020202020204" pitchFamily="34" charset="0"/>
                      </a:endParaRPr>
                    </a:p>
                  </a:txBody>
                  <a:tcPr>
                    <a:solidFill>
                      <a:schemeClr val="bg1"/>
                    </a:solidFill>
                  </a:tcPr>
                </a:tc>
                <a:tc hMerge="1">
                  <a:txBody>
                    <a:bodyPr/>
                    <a:lstStyle/>
                    <a:p>
                      <a:endParaRPr lang="en-US" sz="32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183135825"/>
                  </a:ext>
                </a:extLst>
              </a:tr>
            </a:tbl>
          </a:graphicData>
        </a:graphic>
      </p:graphicFrame>
    </p:spTree>
    <p:extLst>
      <p:ext uri="{BB962C8B-B14F-4D97-AF65-F5344CB8AC3E}">
        <p14:creationId xmlns:p14="http://schemas.microsoft.com/office/powerpoint/2010/main" val="783165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311A-F0E1-E687-CE63-B8F585D384D9}"/>
              </a:ext>
            </a:extLst>
          </p:cNvPr>
          <p:cNvSpPr>
            <a:spLocks noGrp="1"/>
          </p:cNvSpPr>
          <p:nvPr>
            <p:ph type="title"/>
          </p:nvPr>
        </p:nvSpPr>
        <p:spPr/>
        <p:txBody>
          <a:bodyPr/>
          <a:lstStyle/>
          <a:p>
            <a:r>
              <a:rPr lang="en-US" dirty="0"/>
              <a:t>Poll Question # 2</a:t>
            </a:r>
          </a:p>
        </p:txBody>
      </p:sp>
      <p:sp>
        <p:nvSpPr>
          <p:cNvPr id="3" name="Slide Number Placeholder 2">
            <a:extLst>
              <a:ext uri="{FF2B5EF4-FFF2-40B4-BE49-F238E27FC236}">
                <a16:creationId xmlns:a16="http://schemas.microsoft.com/office/drawing/2014/main" id="{E07688B1-F9BE-1386-EB25-CA22108D07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8B55636D-2E48-E2DD-1B2D-BE6838541114}"/>
              </a:ext>
            </a:extLst>
          </p:cNvPr>
          <p:cNvSpPr>
            <a:spLocks noGrp="1"/>
          </p:cNvSpPr>
          <p:nvPr>
            <p:ph idx="1"/>
          </p:nvPr>
        </p:nvSpPr>
        <p:spPr/>
        <p:txBody>
          <a:bodyPr/>
          <a:lstStyle/>
          <a:p>
            <a:pPr marL="457200" lvl="1" indent="0">
              <a:buNone/>
            </a:pPr>
            <a:r>
              <a:rPr lang="en-US" dirty="0">
                <a:latin typeface="Arial" panose="020B0604020202020204" pitchFamily="34" charset="0"/>
                <a:cs typeface="Arial" panose="020B0604020202020204" pitchFamily="34" charset="0"/>
              </a:rPr>
              <a:t>Assuming otherwise eligible, i</a:t>
            </a:r>
            <a:r>
              <a:rPr lang="en-US" sz="2800" dirty="0">
                <a:latin typeface="Arial" panose="020B0604020202020204" pitchFamily="34" charset="0"/>
                <a:cs typeface="Arial" panose="020B0604020202020204" pitchFamily="34" charset="0"/>
              </a:rPr>
              <a:t>f a client has an “Other than honorable” discharge characterization on DD-214, is he eligible for compensation or pension benefits?</a:t>
            </a:r>
          </a:p>
          <a:p>
            <a:pPr lvl="1">
              <a:buAutoNum type="alphaUcPeriod"/>
            </a:pPr>
            <a:r>
              <a:rPr lang="en-US" dirty="0">
                <a:latin typeface="Arial" panose="020B0604020202020204" pitchFamily="34" charset="0"/>
                <a:cs typeface="Arial" panose="020B0604020202020204" pitchFamily="34" charset="0"/>
              </a:rPr>
              <a:t>Yes</a:t>
            </a:r>
          </a:p>
          <a:p>
            <a:pPr lvl="1">
              <a:buAutoNum type="alphaUcPeriod"/>
            </a:pPr>
            <a:r>
              <a:rPr lang="en-US" dirty="0">
                <a:latin typeface="Arial" panose="020B0604020202020204" pitchFamily="34" charset="0"/>
                <a:cs typeface="Arial" panose="020B0604020202020204" pitchFamily="34" charset="0"/>
              </a:rPr>
              <a:t>No</a:t>
            </a:r>
          </a:p>
          <a:p>
            <a:pPr lvl="1">
              <a:buAutoNum type="alphaUcPeriod"/>
            </a:pPr>
            <a:r>
              <a:rPr lang="en-US" sz="2800" dirty="0">
                <a:latin typeface="Arial" panose="020B0604020202020204" pitchFamily="34" charset="0"/>
                <a:cs typeface="Arial" panose="020B0604020202020204" pitchFamily="34" charset="0"/>
              </a:rPr>
              <a:t>Depends on character of discharge determination</a:t>
            </a:r>
          </a:p>
        </p:txBody>
      </p:sp>
    </p:spTree>
    <p:extLst>
      <p:ext uri="{BB962C8B-B14F-4D97-AF65-F5344CB8AC3E}">
        <p14:creationId xmlns:p14="http://schemas.microsoft.com/office/powerpoint/2010/main" val="3208371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682783" y="970386"/>
            <a:ext cx="4003463" cy="5143459"/>
          </a:xfrm>
          <a:prstGeom prst="rect">
            <a:avLst/>
          </a:prstGeom>
        </p:spPr>
        <p:txBody>
          <a:bodyPr vert="horz" wrap="square" lIns="0" tIns="0" rIns="0" bIns="0" rtlCol="0">
            <a:spAutoFit/>
          </a:bodyPr>
          <a:lstStyle/>
          <a:p>
            <a:pPr marL="270100" marR="265443" lvl="0" indent="0" algn="ctr" defTabSz="609630" rtl="0" eaLnBrk="1" fontAlgn="auto" latinLnBrk="0" hangingPunct="1">
              <a:lnSpc>
                <a:spcPct val="116300"/>
              </a:lnSpc>
              <a:spcBef>
                <a:spcPts val="0"/>
              </a:spcBef>
              <a:spcAft>
                <a:spcPts val="0"/>
              </a:spcAft>
              <a:buClrTx/>
              <a:buSzTx/>
              <a:buFontTx/>
              <a:buNone/>
              <a:tabLst/>
              <a:defRPr/>
            </a:pPr>
            <a:r>
              <a:rPr kumimoji="0" sz="2867" b="0" i="0" u="none" strike="noStrike" kern="1200" cap="none" spc="-53" normalizeH="0" baseline="0" noProof="0" dirty="0">
                <a:ln>
                  <a:noFill/>
                </a:ln>
                <a:solidFill>
                  <a:srgbClr val="FFFFFF"/>
                </a:solidFill>
                <a:effectLst/>
                <a:uLnTx/>
                <a:uFillTx/>
                <a:latin typeface="Book Antiqua"/>
                <a:ea typeface="+mn-ea"/>
                <a:cs typeface="Book Antiqua"/>
              </a:rPr>
              <a:t>P</a:t>
            </a:r>
            <a:r>
              <a:rPr kumimoji="0" sz="2867" b="0" i="0" u="none" strike="noStrike" kern="1200" cap="none" spc="76" normalizeH="0" baseline="0" noProof="0" dirty="0">
                <a:ln>
                  <a:noFill/>
                </a:ln>
                <a:solidFill>
                  <a:srgbClr val="FFFFFF"/>
                </a:solidFill>
                <a:effectLst/>
                <a:uLnTx/>
                <a:uFillTx/>
                <a:latin typeface="Book Antiqua"/>
                <a:ea typeface="+mn-ea"/>
                <a:cs typeface="Book Antiqua"/>
              </a:rPr>
              <a:t>ro</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 </a:t>
            </a:r>
            <a:r>
              <a:rPr kumimoji="0" sz="2867" b="0" i="0" u="none" strike="noStrike" kern="1200" cap="none" spc="-47" normalizeH="0" baseline="0" noProof="0" dirty="0">
                <a:ln>
                  <a:noFill/>
                </a:ln>
                <a:solidFill>
                  <a:srgbClr val="FFFFFF"/>
                </a:solidFill>
                <a:effectLst/>
                <a:uLnTx/>
                <a:uFillTx/>
                <a:latin typeface="Book Antiqua"/>
                <a:ea typeface="+mn-ea"/>
                <a:cs typeface="Book Antiqua"/>
              </a:rPr>
              <a:t>S</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67" normalizeH="0" baseline="0" noProof="0" dirty="0">
                <a:ln>
                  <a:noFill/>
                </a:ln>
                <a:solidFill>
                  <a:srgbClr val="FFFFFF"/>
                </a:solidFill>
                <a:effectLst/>
                <a:uLnTx/>
                <a:uFillTx/>
                <a:latin typeface="Book Antiqua"/>
                <a:ea typeface="+mn-ea"/>
                <a:cs typeface="Book Antiqua"/>
              </a:rPr>
              <a:t>n</a:t>
            </a:r>
            <a:r>
              <a:rPr kumimoji="0" sz="2867" b="0" i="0" u="none" strike="noStrike" kern="1200" cap="none" spc="17" normalizeH="0" baseline="0" noProof="0" dirty="0">
                <a:ln>
                  <a:noFill/>
                </a:ln>
                <a:solidFill>
                  <a:srgbClr val="FFFFFF"/>
                </a:solidFill>
                <a:effectLst/>
                <a:uLnTx/>
                <a:uFillTx/>
                <a:latin typeface="Book Antiqua"/>
                <a:ea typeface="+mn-ea"/>
                <a:cs typeface="Book Antiqua"/>
              </a:rPr>
              <a:t>i</a:t>
            </a:r>
            <a:r>
              <a:rPr kumimoji="0" sz="2867" b="0" i="0" u="none" strike="noStrike" kern="1200" cap="none" spc="0" normalizeH="0" baseline="0" noProof="0" dirty="0">
                <a:ln>
                  <a:noFill/>
                </a:ln>
                <a:solidFill>
                  <a:srgbClr val="FFFFFF"/>
                </a:solidFill>
                <a:effectLst/>
                <a:uLnTx/>
                <a:uFillTx/>
                <a:latin typeface="Book Antiqua"/>
                <a:ea typeface="+mn-ea"/>
                <a:cs typeface="Book Antiqua"/>
              </a:rPr>
              <a:t>o</a:t>
            </a:r>
            <a:r>
              <a:rPr kumimoji="0" sz="2867" b="0" i="0" u="none" strike="noStrike" kern="1200" cap="none" spc="76" normalizeH="0" baseline="0" noProof="0" dirty="0">
                <a:ln>
                  <a:noFill/>
                </a:ln>
                <a:solidFill>
                  <a:srgbClr val="FFFFFF"/>
                </a:solidFill>
                <a:effectLst/>
                <a:uLnTx/>
                <a:uFillTx/>
                <a:latin typeface="Book Antiqua"/>
                <a:ea typeface="+mn-ea"/>
                <a:cs typeface="Book Antiqua"/>
              </a:rPr>
              <a:t>r</a:t>
            </a:r>
            <a:r>
              <a:rPr kumimoji="0" sz="2867" b="0" i="0" u="none" strike="noStrike" kern="1200" cap="none" spc="23" normalizeH="0" baseline="0" noProof="0" dirty="0">
                <a:ln>
                  <a:noFill/>
                </a:ln>
                <a:solidFill>
                  <a:srgbClr val="FFFFFF"/>
                </a:solidFill>
                <a:effectLst/>
                <a:uLnTx/>
                <a:uFillTx/>
                <a:latin typeface="Book Antiqua"/>
                <a:ea typeface="+mn-ea"/>
                <a:cs typeface="Book Antiqua"/>
              </a:rPr>
              <a:t>s</a:t>
            </a:r>
            <a:r>
              <a:rPr kumimoji="0" sz="2867" b="0" i="0" u="none" strike="noStrike" kern="1200" cap="none" spc="-193" normalizeH="0" baseline="0" noProof="0" dirty="0">
                <a:ln>
                  <a:noFill/>
                </a:ln>
                <a:solidFill>
                  <a:srgbClr val="FFFFFF"/>
                </a:solidFill>
                <a:effectLst/>
                <a:uLnTx/>
                <a:uFillTx/>
                <a:latin typeface="Book Antiqua"/>
                <a:ea typeface="+mn-ea"/>
                <a:cs typeface="Book Antiqua"/>
              </a:rPr>
              <a:t>’</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 </a:t>
            </a:r>
            <a:r>
              <a:rPr kumimoji="0" sz="2867" b="0" i="0" u="none" strike="noStrike" kern="1200" cap="none" spc="-140" normalizeH="0" baseline="0" noProof="0" dirty="0">
                <a:ln>
                  <a:noFill/>
                </a:ln>
                <a:solidFill>
                  <a:srgbClr val="FFFFFF"/>
                </a:solidFill>
                <a:effectLst/>
                <a:uLnTx/>
                <a:uFillTx/>
                <a:latin typeface="Book Antiqua"/>
                <a:ea typeface="+mn-ea"/>
                <a:cs typeface="Book Antiqua"/>
              </a:rPr>
              <a:t>M</a:t>
            </a:r>
            <a:r>
              <a:rPr kumimoji="0" sz="2867" b="0" i="0" u="none" strike="noStrike" kern="1200" cap="none" spc="0" normalizeH="0" baseline="0" noProof="0" dirty="0">
                <a:ln>
                  <a:noFill/>
                </a:ln>
                <a:solidFill>
                  <a:srgbClr val="FFFFFF"/>
                </a:solidFill>
                <a:effectLst/>
                <a:uLnTx/>
                <a:uFillTx/>
                <a:latin typeface="Book Antiqua"/>
                <a:ea typeface="+mn-ea"/>
                <a:cs typeface="Book Antiqua"/>
              </a:rPr>
              <a:t>o</a:t>
            </a:r>
            <a:r>
              <a:rPr kumimoji="0" sz="2867" b="0" i="0" u="none" strike="noStrike" kern="1200" cap="none" spc="67" normalizeH="0" baseline="0" noProof="0" dirty="0">
                <a:ln>
                  <a:noFill/>
                </a:ln>
                <a:solidFill>
                  <a:srgbClr val="FFFFFF"/>
                </a:solidFill>
                <a:effectLst/>
                <a:uLnTx/>
                <a:uFillTx/>
                <a:latin typeface="Book Antiqua"/>
                <a:ea typeface="+mn-ea"/>
                <a:cs typeface="Book Antiqua"/>
              </a:rPr>
              <a:t>n</a:t>
            </a:r>
            <a:r>
              <a:rPr kumimoji="0" sz="2867" b="0" i="0" u="none" strike="noStrike" kern="1200" cap="none" spc="0" normalizeH="0" baseline="0" noProof="0" dirty="0">
                <a:ln>
                  <a:noFill/>
                </a:ln>
                <a:solidFill>
                  <a:srgbClr val="FFFFFF"/>
                </a:solidFill>
                <a:effectLst/>
                <a:uLnTx/>
                <a:uFillTx/>
                <a:latin typeface="Book Antiqua"/>
                <a:ea typeface="+mn-ea"/>
                <a:cs typeface="Book Antiqua"/>
              </a:rPr>
              <a:t>t</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h</a:t>
            </a:r>
            <a:r>
              <a:rPr kumimoji="0" sz="2867" b="0" i="0" u="none" strike="noStrike" kern="1200" cap="none" spc="17" normalizeH="0" baseline="0" noProof="0" dirty="0">
                <a:ln>
                  <a:noFill/>
                </a:ln>
                <a:solidFill>
                  <a:srgbClr val="FFFFFF"/>
                </a:solidFill>
                <a:effectLst/>
                <a:uLnTx/>
                <a:uFillTx/>
                <a:latin typeface="Book Antiqua"/>
                <a:ea typeface="+mn-ea"/>
                <a:cs typeface="Book Antiqua"/>
              </a:rPr>
              <a:t>l</a:t>
            </a:r>
            <a:r>
              <a:rPr kumimoji="0" sz="2867" b="0" i="0" u="none" strike="noStrike" kern="1200" cap="none" spc="-147" normalizeH="0" baseline="0" noProof="0" dirty="0">
                <a:ln>
                  <a:noFill/>
                </a:ln>
                <a:solidFill>
                  <a:srgbClr val="FFFFFF"/>
                </a:solidFill>
                <a:effectLst/>
                <a:uLnTx/>
                <a:uFillTx/>
                <a:latin typeface="Book Antiqua"/>
                <a:ea typeface="+mn-ea"/>
                <a:cs typeface="Book Antiqua"/>
              </a:rPr>
              <a:t>y</a:t>
            </a:r>
            <a:r>
              <a:rPr kumimoji="0" sz="2867" b="0" i="0" u="none" strike="noStrike" kern="1200" cap="none" spc="-67" normalizeH="0" baseline="0" noProof="0" dirty="0">
                <a:ln>
                  <a:noFill/>
                </a:ln>
                <a:solidFill>
                  <a:srgbClr val="FFFFFF"/>
                </a:solidFill>
                <a:effectLst/>
                <a:uLnTx/>
                <a:uFillTx/>
                <a:latin typeface="Book Antiqua"/>
                <a:ea typeface="+mn-ea"/>
                <a:cs typeface="Book Antiqua"/>
              </a:rPr>
              <a:t> </a:t>
            </a:r>
            <a:r>
              <a:rPr kumimoji="0" sz="2867" b="0" i="0" u="none" strike="noStrike" kern="1200" cap="none" spc="-147" normalizeH="0" baseline="0" noProof="0" dirty="0">
                <a:ln>
                  <a:noFill/>
                </a:ln>
                <a:solidFill>
                  <a:srgbClr val="FFFFFF"/>
                </a:solidFill>
                <a:effectLst/>
                <a:uLnTx/>
                <a:uFillTx/>
                <a:latin typeface="Book Antiqua"/>
                <a:ea typeface="+mn-ea"/>
                <a:cs typeface="Book Antiqua"/>
              </a:rPr>
              <a:t>V</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0" normalizeH="0" baseline="0" noProof="0" dirty="0">
                <a:ln>
                  <a:noFill/>
                </a:ln>
                <a:solidFill>
                  <a:srgbClr val="FFFFFF"/>
                </a:solidFill>
                <a:effectLst/>
                <a:uLnTx/>
                <a:uFillTx/>
                <a:latin typeface="Book Antiqua"/>
                <a:ea typeface="+mn-ea"/>
                <a:cs typeface="Book Antiqua"/>
              </a:rPr>
              <a:t>t</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76" normalizeH="0" baseline="0" noProof="0" dirty="0">
                <a:ln>
                  <a:noFill/>
                </a:ln>
                <a:solidFill>
                  <a:srgbClr val="FFFFFF"/>
                </a:solidFill>
                <a:effectLst/>
                <a:uLnTx/>
                <a:uFillTx/>
                <a:latin typeface="Book Antiqua"/>
                <a:ea typeface="+mn-ea"/>
                <a:cs typeface="Book Antiqua"/>
              </a:rPr>
              <a:t>r</a:t>
            </a:r>
            <a:r>
              <a:rPr kumimoji="0" sz="2867" b="0" i="0" u="none" strike="noStrike" kern="1200" cap="none" spc="27" normalizeH="0" baseline="0" noProof="0" dirty="0">
                <a:ln>
                  <a:noFill/>
                </a:ln>
                <a:solidFill>
                  <a:srgbClr val="FFFFFF"/>
                </a:solidFill>
                <a:effectLst/>
                <a:uLnTx/>
                <a:uFillTx/>
                <a:latin typeface="Book Antiqua"/>
                <a:ea typeface="+mn-ea"/>
                <a:cs typeface="Book Antiqua"/>
              </a:rPr>
              <a:t>a</a:t>
            </a:r>
            <a:r>
              <a:rPr kumimoji="0" sz="2867" b="0" i="0" u="none" strike="noStrike" kern="1200" cap="none" spc="67" normalizeH="0" baseline="0" noProof="0" dirty="0">
                <a:ln>
                  <a:noFill/>
                </a:ln>
                <a:solidFill>
                  <a:srgbClr val="FFFFFF"/>
                </a:solidFill>
                <a:effectLst/>
                <a:uLnTx/>
                <a:uFillTx/>
                <a:latin typeface="Book Antiqua"/>
                <a:ea typeface="+mn-ea"/>
                <a:cs typeface="Book Antiqua"/>
              </a:rPr>
              <a:t>n</a:t>
            </a:r>
            <a:r>
              <a:rPr kumimoji="0" sz="2867" b="0" i="0" u="none" strike="noStrike" kern="1200" cap="none" spc="23" normalizeH="0" baseline="0" noProof="0" dirty="0">
                <a:ln>
                  <a:noFill/>
                </a:ln>
                <a:solidFill>
                  <a:srgbClr val="FFFFFF"/>
                </a:solidFill>
                <a:effectLst/>
                <a:uLnTx/>
                <a:uFillTx/>
                <a:latin typeface="Book Antiqua"/>
                <a:ea typeface="+mn-ea"/>
                <a:cs typeface="Book Antiqua"/>
              </a:rPr>
              <a:t>s</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 </a:t>
            </a:r>
            <a:r>
              <a:rPr kumimoji="0" sz="2867" b="0" i="0" u="none" strike="noStrike" kern="1200" cap="none" spc="-53" normalizeH="0" baseline="0" noProof="0" dirty="0">
                <a:ln>
                  <a:noFill/>
                </a:ln>
                <a:solidFill>
                  <a:srgbClr val="FFFFFF"/>
                </a:solidFill>
                <a:effectLst/>
                <a:uLnTx/>
                <a:uFillTx/>
                <a:latin typeface="Book Antiqua"/>
                <a:ea typeface="+mn-ea"/>
                <a:cs typeface="Book Antiqua"/>
              </a:rPr>
              <a:t>L</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113" normalizeH="0" baseline="0" noProof="0" dirty="0">
                <a:ln>
                  <a:noFill/>
                </a:ln>
                <a:solidFill>
                  <a:srgbClr val="FFFFFF"/>
                </a:solidFill>
                <a:effectLst/>
                <a:uLnTx/>
                <a:uFillTx/>
                <a:latin typeface="Book Antiqua"/>
                <a:ea typeface="+mn-ea"/>
                <a:cs typeface="Book Antiqua"/>
              </a:rPr>
              <a:t>g</a:t>
            </a:r>
            <a:r>
              <a:rPr kumimoji="0" sz="2867" b="0" i="0" u="none" strike="noStrike" kern="1200" cap="none" spc="20" normalizeH="0" baseline="0" noProof="0" dirty="0">
                <a:ln>
                  <a:noFill/>
                </a:ln>
                <a:solidFill>
                  <a:srgbClr val="FFFFFF"/>
                </a:solidFill>
                <a:effectLst/>
                <a:uLnTx/>
                <a:uFillTx/>
                <a:latin typeface="Book Antiqua"/>
                <a:ea typeface="+mn-ea"/>
                <a:cs typeface="Book Antiqua"/>
              </a:rPr>
              <a:t>al</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 </a:t>
            </a:r>
            <a:r>
              <a:rPr kumimoji="0" sz="2867" b="0" i="0" u="none" strike="noStrike" kern="1200" cap="none" spc="-247" normalizeH="0" baseline="0" noProof="0" dirty="0">
                <a:ln>
                  <a:noFill/>
                </a:ln>
                <a:solidFill>
                  <a:srgbClr val="FFFFFF"/>
                </a:solidFill>
                <a:effectLst/>
                <a:uLnTx/>
                <a:uFillTx/>
                <a:latin typeface="Book Antiqua"/>
                <a:ea typeface="+mn-ea"/>
                <a:cs typeface="Book Antiqua"/>
              </a:rPr>
              <a:t>C</a:t>
            </a:r>
            <a:r>
              <a:rPr kumimoji="0" sz="2867" b="0" i="0" u="none" strike="noStrike" kern="1200" cap="none" spc="17" normalizeH="0" baseline="0" noProof="0" dirty="0">
                <a:ln>
                  <a:noFill/>
                </a:ln>
                <a:solidFill>
                  <a:srgbClr val="FFFFFF"/>
                </a:solidFill>
                <a:effectLst/>
                <a:uLnTx/>
                <a:uFillTx/>
                <a:latin typeface="Book Antiqua"/>
                <a:ea typeface="+mn-ea"/>
                <a:cs typeface="Book Antiqua"/>
              </a:rPr>
              <a:t>li</a:t>
            </a:r>
            <a:r>
              <a:rPr kumimoji="0" sz="2867" b="0" i="0" u="none" strike="noStrike" kern="1200" cap="none" spc="67" normalizeH="0" baseline="0" noProof="0" dirty="0">
                <a:ln>
                  <a:noFill/>
                </a:ln>
                <a:solidFill>
                  <a:srgbClr val="FFFFFF"/>
                </a:solidFill>
                <a:effectLst/>
                <a:uLnTx/>
                <a:uFillTx/>
                <a:latin typeface="Book Antiqua"/>
                <a:ea typeface="+mn-ea"/>
                <a:cs typeface="Book Antiqua"/>
              </a:rPr>
              <a:t>n</a:t>
            </a:r>
            <a:r>
              <a:rPr kumimoji="0" sz="2867" b="0" i="0" u="none" strike="noStrike" kern="1200" cap="none" spc="17" normalizeH="0" baseline="0" noProof="0" dirty="0">
                <a:ln>
                  <a:noFill/>
                </a:ln>
                <a:solidFill>
                  <a:srgbClr val="FFFFFF"/>
                </a:solidFill>
                <a:effectLst/>
                <a:uLnTx/>
                <a:uFillTx/>
                <a:latin typeface="Book Antiqua"/>
                <a:ea typeface="+mn-ea"/>
                <a:cs typeface="Book Antiqua"/>
              </a:rPr>
              <a:t>i</a:t>
            </a:r>
            <a:r>
              <a:rPr kumimoji="0" sz="2867" b="0" i="0" u="none" strike="noStrike" kern="1200" cap="none" spc="113" normalizeH="0" baseline="0" noProof="0" dirty="0">
                <a:ln>
                  <a:noFill/>
                </a:ln>
                <a:solidFill>
                  <a:srgbClr val="FFFFFF"/>
                </a:solidFill>
                <a:effectLst/>
                <a:uLnTx/>
                <a:uFillTx/>
                <a:latin typeface="Book Antiqua"/>
                <a:ea typeface="+mn-ea"/>
                <a:cs typeface="Book Antiqua"/>
              </a:rPr>
              <a:t>c</a:t>
            </a:r>
            <a:endParaRPr kumimoji="0" sz="2867" b="0" i="0" u="none" strike="noStrike" kern="1200" cap="none" spc="0" normalizeH="0" baseline="0" noProof="0" dirty="0">
              <a:ln>
                <a:noFill/>
              </a:ln>
              <a:solidFill>
                <a:prstClr val="black"/>
              </a:solidFill>
              <a:effectLst/>
              <a:uLnTx/>
              <a:uFillTx/>
              <a:latin typeface="Book Antiqua"/>
              <a:ea typeface="+mn-ea"/>
              <a:cs typeface="Book Antiqua"/>
            </a:endParaRPr>
          </a:p>
          <a:p>
            <a:pPr marL="0" marR="0" lvl="0" indent="0" algn="ctr" defTabSz="609630" rtl="0" eaLnBrk="1" fontAlgn="auto" latinLnBrk="0" hangingPunct="1">
              <a:lnSpc>
                <a:spcPct val="100000"/>
              </a:lnSpc>
              <a:spcBef>
                <a:spcPts val="560"/>
              </a:spcBef>
              <a:spcAft>
                <a:spcPts val="0"/>
              </a:spcAft>
              <a:buClrTx/>
              <a:buSzTx/>
              <a:buFontTx/>
              <a:buNone/>
              <a:tabLst/>
              <a:defRPr/>
            </a:pPr>
            <a:r>
              <a:rPr kumimoji="0" sz="2867" b="0" i="0" u="none" strike="noStrike" kern="1200" cap="none" spc="-227" normalizeH="0" baseline="0" noProof="0" dirty="0">
                <a:ln>
                  <a:noFill/>
                </a:ln>
                <a:solidFill>
                  <a:srgbClr val="FFFFFF"/>
                </a:solidFill>
                <a:effectLst/>
                <a:uLnTx/>
                <a:uFillTx/>
                <a:latin typeface="Book Antiqua"/>
                <a:ea typeface="+mn-ea"/>
                <a:cs typeface="Book Antiqua"/>
              </a:rPr>
              <a:t>+</a:t>
            </a:r>
            <a:endParaRPr kumimoji="0" sz="2867" b="0" i="0" u="none" strike="noStrike" kern="1200" cap="none" spc="0" normalizeH="0" baseline="0" noProof="0" dirty="0">
              <a:ln>
                <a:noFill/>
              </a:ln>
              <a:solidFill>
                <a:prstClr val="black"/>
              </a:solidFill>
              <a:effectLst/>
              <a:uLnTx/>
              <a:uFillTx/>
              <a:latin typeface="Book Antiqua"/>
              <a:ea typeface="+mn-ea"/>
              <a:cs typeface="Book Antiqua"/>
            </a:endParaRPr>
          </a:p>
          <a:p>
            <a:pPr marL="172728" marR="167648" lvl="0" indent="0" algn="ctr" defTabSz="609630" rtl="0" eaLnBrk="1" fontAlgn="auto" latinLnBrk="0" hangingPunct="1">
              <a:lnSpc>
                <a:spcPct val="116300"/>
              </a:lnSpc>
              <a:spcBef>
                <a:spcPts val="0"/>
              </a:spcBef>
              <a:spcAft>
                <a:spcPts val="0"/>
              </a:spcAft>
              <a:buClrTx/>
              <a:buSzTx/>
              <a:buFontTx/>
              <a:buNone/>
              <a:tabLst/>
              <a:defRPr/>
            </a:pPr>
            <a:r>
              <a:rPr kumimoji="0" sz="2867" b="0" i="0" u="none" strike="noStrike" kern="1200" cap="none" spc="-37" normalizeH="0" baseline="0" noProof="0" dirty="0">
                <a:ln>
                  <a:noFill/>
                </a:ln>
                <a:solidFill>
                  <a:srgbClr val="FFFFFF"/>
                </a:solidFill>
                <a:effectLst/>
                <a:uLnTx/>
                <a:uFillTx/>
                <a:latin typeface="Book Antiqua"/>
                <a:ea typeface="+mn-ea"/>
                <a:cs typeface="Book Antiqua"/>
              </a:rPr>
              <a:t>T</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h</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 </a:t>
            </a:r>
            <a:r>
              <a:rPr kumimoji="0" sz="2867" b="0" i="0" u="none" strike="noStrike" kern="1200" cap="none" spc="-147" normalizeH="0" baseline="0" noProof="0" dirty="0">
                <a:ln>
                  <a:noFill/>
                </a:ln>
                <a:solidFill>
                  <a:srgbClr val="FFFFFF"/>
                </a:solidFill>
                <a:effectLst/>
                <a:uLnTx/>
                <a:uFillTx/>
                <a:latin typeface="Book Antiqua"/>
                <a:ea typeface="+mn-ea"/>
                <a:cs typeface="Book Antiqua"/>
              </a:rPr>
              <a:t>V</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0" normalizeH="0" baseline="0" noProof="0" dirty="0">
                <a:ln>
                  <a:noFill/>
                </a:ln>
                <a:solidFill>
                  <a:srgbClr val="FFFFFF"/>
                </a:solidFill>
                <a:effectLst/>
                <a:uLnTx/>
                <a:uFillTx/>
                <a:latin typeface="Book Antiqua"/>
                <a:ea typeface="+mn-ea"/>
                <a:cs typeface="Book Antiqua"/>
              </a:rPr>
              <a:t>t</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76" normalizeH="0" baseline="0" noProof="0" dirty="0">
                <a:ln>
                  <a:noFill/>
                </a:ln>
                <a:solidFill>
                  <a:srgbClr val="FFFFFF"/>
                </a:solidFill>
                <a:effectLst/>
                <a:uLnTx/>
                <a:uFillTx/>
                <a:latin typeface="Book Antiqua"/>
                <a:ea typeface="+mn-ea"/>
                <a:cs typeface="Book Antiqua"/>
              </a:rPr>
              <a:t>r</a:t>
            </a:r>
            <a:r>
              <a:rPr kumimoji="0" sz="2867" b="0" i="0" u="none" strike="noStrike" kern="1200" cap="none" spc="27" normalizeH="0" baseline="0" noProof="0" dirty="0">
                <a:ln>
                  <a:noFill/>
                </a:ln>
                <a:solidFill>
                  <a:srgbClr val="FFFFFF"/>
                </a:solidFill>
                <a:effectLst/>
                <a:uLnTx/>
                <a:uFillTx/>
                <a:latin typeface="Book Antiqua"/>
                <a:ea typeface="+mn-ea"/>
                <a:cs typeface="Book Antiqua"/>
              </a:rPr>
              <a:t>a</a:t>
            </a:r>
            <a:r>
              <a:rPr kumimoji="0" sz="2867" b="0" i="0" u="none" strike="noStrike" kern="1200" cap="none" spc="67" normalizeH="0" baseline="0" noProof="0" dirty="0">
                <a:ln>
                  <a:noFill/>
                </a:ln>
                <a:solidFill>
                  <a:srgbClr val="FFFFFF"/>
                </a:solidFill>
                <a:effectLst/>
                <a:uLnTx/>
                <a:uFillTx/>
                <a:latin typeface="Book Antiqua"/>
                <a:ea typeface="+mn-ea"/>
                <a:cs typeface="Book Antiqua"/>
              </a:rPr>
              <a:t>n</a:t>
            </a:r>
            <a:r>
              <a:rPr kumimoji="0" sz="2867" b="0" i="0" u="none" strike="noStrike" kern="1200" cap="none" spc="23" normalizeH="0" baseline="0" noProof="0" dirty="0">
                <a:ln>
                  <a:noFill/>
                </a:ln>
                <a:solidFill>
                  <a:srgbClr val="FFFFFF"/>
                </a:solidFill>
                <a:effectLst/>
                <a:uLnTx/>
                <a:uFillTx/>
                <a:latin typeface="Book Antiqua"/>
                <a:ea typeface="+mn-ea"/>
                <a:cs typeface="Book Antiqua"/>
              </a:rPr>
              <a:t>s</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 </a:t>
            </a:r>
            <a:r>
              <a:rPr kumimoji="0" sz="2867" b="0" i="0" u="none" strike="noStrike" kern="1200" cap="none" spc="113" normalizeH="0" baseline="0" noProof="0" dirty="0">
                <a:ln>
                  <a:noFill/>
                </a:ln>
                <a:solidFill>
                  <a:srgbClr val="FFFFFF"/>
                </a:solidFill>
                <a:effectLst/>
                <a:uLnTx/>
                <a:uFillTx/>
                <a:latin typeface="Book Antiqua"/>
                <a:ea typeface="+mn-ea"/>
                <a:cs typeface="Book Antiqua"/>
              </a:rPr>
              <a:t>J</a:t>
            </a:r>
            <a:r>
              <a:rPr kumimoji="0" sz="2867" b="0" i="0" u="none" strike="noStrike" kern="1200" cap="none" spc="-70" normalizeH="0" baseline="0" noProof="0" dirty="0">
                <a:ln>
                  <a:noFill/>
                </a:ln>
                <a:solidFill>
                  <a:srgbClr val="FFFFFF"/>
                </a:solidFill>
                <a:effectLst/>
                <a:uLnTx/>
                <a:uFillTx/>
                <a:latin typeface="Book Antiqua"/>
                <a:ea typeface="+mn-ea"/>
                <a:cs typeface="Book Antiqua"/>
              </a:rPr>
              <a:t>u</a:t>
            </a:r>
            <a:r>
              <a:rPr kumimoji="0" sz="2867" b="0" i="0" u="none" strike="noStrike" kern="1200" cap="none" spc="23" normalizeH="0" baseline="0" noProof="0" dirty="0">
                <a:ln>
                  <a:noFill/>
                </a:ln>
                <a:solidFill>
                  <a:srgbClr val="FFFFFF"/>
                </a:solidFill>
                <a:effectLst/>
                <a:uLnTx/>
                <a:uFillTx/>
                <a:latin typeface="Book Antiqua"/>
                <a:ea typeface="+mn-ea"/>
                <a:cs typeface="Book Antiqua"/>
              </a:rPr>
              <a:t>s</a:t>
            </a:r>
            <a:r>
              <a:rPr kumimoji="0" sz="2867" b="0" i="0" u="none" strike="noStrike" kern="1200" cap="none" spc="0" normalizeH="0" baseline="0" noProof="0" dirty="0">
                <a:ln>
                  <a:noFill/>
                </a:ln>
                <a:solidFill>
                  <a:srgbClr val="FFFFFF"/>
                </a:solidFill>
                <a:effectLst/>
                <a:uLnTx/>
                <a:uFillTx/>
                <a:latin typeface="Book Antiqua"/>
                <a:ea typeface="+mn-ea"/>
                <a:cs typeface="Book Antiqua"/>
              </a:rPr>
              <a:t>t</a:t>
            </a:r>
            <a:r>
              <a:rPr kumimoji="0" sz="2867" b="0" i="0" u="none" strike="noStrike" kern="1200" cap="none" spc="17" normalizeH="0" baseline="0" noProof="0" dirty="0">
                <a:ln>
                  <a:noFill/>
                </a:ln>
                <a:solidFill>
                  <a:srgbClr val="FFFFFF"/>
                </a:solidFill>
                <a:effectLst/>
                <a:uLnTx/>
                <a:uFillTx/>
                <a:latin typeface="Book Antiqua"/>
                <a:ea typeface="+mn-ea"/>
                <a:cs typeface="Book Antiqua"/>
              </a:rPr>
              <a:t>i</a:t>
            </a:r>
            <a:r>
              <a:rPr kumimoji="0" sz="2867" b="0" i="0" u="none" strike="noStrike" kern="1200" cap="none" spc="113" normalizeH="0" baseline="0" noProof="0" dirty="0">
                <a:ln>
                  <a:noFill/>
                </a:ln>
                <a:solidFill>
                  <a:srgbClr val="FFFFFF"/>
                </a:solidFill>
                <a:effectLst/>
                <a:uLnTx/>
                <a:uFillTx/>
                <a:latin typeface="Book Antiqua"/>
                <a:ea typeface="+mn-ea"/>
                <a:cs typeface="Book Antiqua"/>
              </a:rPr>
              <a:t>c</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40" normalizeH="0" baseline="0" noProof="0" dirty="0">
                <a:ln>
                  <a:noFill/>
                </a:ln>
                <a:solidFill>
                  <a:srgbClr val="FFFFFF"/>
                </a:solidFill>
                <a:effectLst/>
                <a:uLnTx/>
                <a:uFillTx/>
                <a:latin typeface="Book Antiqua"/>
                <a:ea typeface="+mn-ea"/>
                <a:cs typeface="Book Antiqua"/>
              </a:rPr>
              <a:t> </a:t>
            </a:r>
            <a:r>
              <a:rPr kumimoji="0" sz="2867" b="0" i="0" u="none" strike="noStrike" kern="1200" cap="none" spc="-250" normalizeH="0" baseline="0" noProof="0" dirty="0">
                <a:ln>
                  <a:noFill/>
                </a:ln>
                <a:solidFill>
                  <a:srgbClr val="FFFFFF"/>
                </a:solidFill>
                <a:effectLst/>
                <a:uLnTx/>
                <a:uFillTx/>
                <a:latin typeface="Book Antiqua"/>
                <a:ea typeface="+mn-ea"/>
                <a:cs typeface="Book Antiqua"/>
              </a:rPr>
              <a:t>O</a:t>
            </a:r>
            <a:r>
              <a:rPr kumimoji="0" sz="2867" b="0" i="0" u="none" strike="noStrike" kern="1200" cap="none" spc="-70" normalizeH="0" baseline="0" noProof="0" dirty="0">
                <a:ln>
                  <a:noFill/>
                </a:ln>
                <a:solidFill>
                  <a:srgbClr val="FFFFFF"/>
                </a:solidFill>
                <a:effectLst/>
                <a:uLnTx/>
                <a:uFillTx/>
                <a:latin typeface="Book Antiqua"/>
                <a:ea typeface="+mn-ea"/>
                <a:cs typeface="Book Antiqua"/>
              </a:rPr>
              <a:t>u</a:t>
            </a:r>
            <a:r>
              <a:rPr kumimoji="0" sz="2867" b="0" i="0" u="none" strike="noStrike" kern="1200" cap="none" spc="0" normalizeH="0" baseline="0" noProof="0" dirty="0">
                <a:ln>
                  <a:noFill/>
                </a:ln>
                <a:solidFill>
                  <a:srgbClr val="FFFFFF"/>
                </a:solidFill>
                <a:effectLst/>
                <a:uLnTx/>
                <a:uFillTx/>
                <a:latin typeface="Book Antiqua"/>
                <a:ea typeface="+mn-ea"/>
                <a:cs typeface="Book Antiqua"/>
              </a:rPr>
              <a:t>t</a:t>
            </a:r>
            <a:r>
              <a:rPr kumimoji="0" sz="2867" b="0" i="0" u="none" strike="noStrike" kern="1200" cap="none" spc="76" normalizeH="0" baseline="0" noProof="0" dirty="0">
                <a:ln>
                  <a:noFill/>
                </a:ln>
                <a:solidFill>
                  <a:srgbClr val="FFFFFF"/>
                </a:solidFill>
                <a:effectLst/>
                <a:uLnTx/>
                <a:uFillTx/>
                <a:latin typeface="Book Antiqua"/>
                <a:ea typeface="+mn-ea"/>
                <a:cs typeface="Book Antiqua"/>
              </a:rPr>
              <a:t>r</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27" normalizeH="0" baseline="0" noProof="0" dirty="0">
                <a:ln>
                  <a:noFill/>
                </a:ln>
                <a:solidFill>
                  <a:srgbClr val="FFFFFF"/>
                </a:solidFill>
                <a:effectLst/>
                <a:uLnTx/>
                <a:uFillTx/>
                <a:latin typeface="Book Antiqua"/>
                <a:ea typeface="+mn-ea"/>
                <a:cs typeface="Book Antiqua"/>
              </a:rPr>
              <a:t>a</a:t>
            </a:r>
            <a:r>
              <a:rPr kumimoji="0" sz="2867" b="0" i="0" u="none" strike="noStrike" kern="1200" cap="none" spc="113" normalizeH="0" baseline="0" noProof="0" dirty="0">
                <a:ln>
                  <a:noFill/>
                </a:ln>
                <a:solidFill>
                  <a:srgbClr val="FFFFFF"/>
                </a:solidFill>
                <a:effectLst/>
                <a:uLnTx/>
                <a:uFillTx/>
                <a:latin typeface="Book Antiqua"/>
                <a:ea typeface="+mn-ea"/>
                <a:cs typeface="Book Antiqua"/>
              </a:rPr>
              <a:t>c</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h</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 </a:t>
            </a:r>
            <a:r>
              <a:rPr kumimoji="0" sz="2867" b="0" i="0" u="none" strike="noStrike" kern="1200" cap="none" spc="-53" normalizeH="0" baseline="0" noProof="0" dirty="0">
                <a:ln>
                  <a:noFill/>
                </a:ln>
                <a:solidFill>
                  <a:srgbClr val="FFFFFF"/>
                </a:solidFill>
                <a:effectLst/>
                <a:uLnTx/>
                <a:uFillTx/>
                <a:latin typeface="Book Antiqua"/>
                <a:ea typeface="+mn-ea"/>
                <a:cs typeface="Book Antiqua"/>
              </a:rPr>
              <a:t>P</a:t>
            </a:r>
            <a:r>
              <a:rPr kumimoji="0" sz="2867" b="0" i="0" u="none" strike="noStrike" kern="1200" cap="none" spc="76" normalizeH="0" baseline="0" noProof="0" dirty="0">
                <a:ln>
                  <a:noFill/>
                </a:ln>
                <a:solidFill>
                  <a:srgbClr val="FFFFFF"/>
                </a:solidFill>
                <a:effectLst/>
                <a:uLnTx/>
                <a:uFillTx/>
                <a:latin typeface="Book Antiqua"/>
                <a:ea typeface="+mn-ea"/>
                <a:cs typeface="Book Antiqua"/>
              </a:rPr>
              <a:t>r</a:t>
            </a:r>
            <a:r>
              <a:rPr kumimoji="0" sz="2867" b="0" i="0" u="none" strike="noStrike" kern="1200" cap="none" spc="0" normalizeH="0" baseline="0" noProof="0" dirty="0">
                <a:ln>
                  <a:noFill/>
                </a:ln>
                <a:solidFill>
                  <a:srgbClr val="FFFFFF"/>
                </a:solidFill>
                <a:effectLst/>
                <a:uLnTx/>
                <a:uFillTx/>
                <a:latin typeface="Book Antiqua"/>
                <a:ea typeface="+mn-ea"/>
                <a:cs typeface="Book Antiqua"/>
              </a:rPr>
              <a:t>o</a:t>
            </a:r>
            <a:r>
              <a:rPr kumimoji="0" sz="2867" b="0" i="0" u="none" strike="noStrike" kern="1200" cap="none" spc="120" normalizeH="0" baseline="0" noProof="0" dirty="0">
                <a:ln>
                  <a:noFill/>
                </a:ln>
                <a:solidFill>
                  <a:srgbClr val="FFFFFF"/>
                </a:solidFill>
                <a:effectLst/>
                <a:uLnTx/>
                <a:uFillTx/>
                <a:latin typeface="Book Antiqua"/>
                <a:ea typeface="+mn-ea"/>
                <a:cs typeface="Book Antiqua"/>
              </a:rPr>
              <a:t>j</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113" normalizeH="0" baseline="0" noProof="0" dirty="0">
                <a:ln>
                  <a:noFill/>
                </a:ln>
                <a:solidFill>
                  <a:srgbClr val="FFFFFF"/>
                </a:solidFill>
                <a:effectLst/>
                <a:uLnTx/>
                <a:uFillTx/>
                <a:latin typeface="Book Antiqua"/>
                <a:ea typeface="+mn-ea"/>
                <a:cs typeface="Book Antiqua"/>
              </a:rPr>
              <a:t>c</a:t>
            </a:r>
            <a:r>
              <a:rPr kumimoji="0" sz="2867" b="0" i="0" u="none" strike="noStrike" kern="1200" cap="none" spc="0" normalizeH="0" baseline="0" noProof="0" dirty="0">
                <a:ln>
                  <a:noFill/>
                </a:ln>
                <a:solidFill>
                  <a:srgbClr val="FFFFFF"/>
                </a:solidFill>
                <a:effectLst/>
                <a:uLnTx/>
                <a:uFillTx/>
                <a:latin typeface="Book Antiqua"/>
                <a:ea typeface="+mn-ea"/>
                <a:cs typeface="Book Antiqua"/>
              </a:rPr>
              <a:t>t</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 </a:t>
            </a:r>
            <a:r>
              <a:rPr kumimoji="0" sz="2867" b="0" i="0" u="none" strike="noStrike" kern="1200" cap="none" spc="27" normalizeH="0" baseline="0" noProof="0" dirty="0">
                <a:ln>
                  <a:noFill/>
                </a:ln>
                <a:solidFill>
                  <a:srgbClr val="FFFFFF"/>
                </a:solidFill>
                <a:effectLst/>
                <a:uLnTx/>
                <a:uFillTx/>
                <a:latin typeface="Book Antiqua"/>
                <a:ea typeface="+mn-ea"/>
                <a:cs typeface="Book Antiqua"/>
              </a:rPr>
              <a:t>a</a:t>
            </a:r>
            <a:r>
              <a:rPr kumimoji="0" sz="2867" b="0" i="0" u="none" strike="noStrike" kern="1200" cap="none" spc="0" normalizeH="0" baseline="0" noProof="0" dirty="0">
                <a:ln>
                  <a:noFill/>
                </a:ln>
                <a:solidFill>
                  <a:srgbClr val="FFFFFF"/>
                </a:solidFill>
                <a:effectLst/>
                <a:uLnTx/>
                <a:uFillTx/>
                <a:latin typeface="Book Antiqua"/>
                <a:ea typeface="+mn-ea"/>
                <a:cs typeface="Book Antiqua"/>
              </a:rPr>
              <a:t>t </a:t>
            </a:r>
            <a:r>
              <a:rPr kumimoji="0" sz="2867" b="0" i="0" u="none" strike="noStrike" kern="1200" cap="none" spc="-247" normalizeH="0" baseline="0" noProof="0" dirty="0">
                <a:ln>
                  <a:noFill/>
                </a:ln>
                <a:solidFill>
                  <a:srgbClr val="FFFFFF"/>
                </a:solidFill>
                <a:effectLst/>
                <a:uLnTx/>
                <a:uFillTx/>
                <a:latin typeface="Book Antiqua"/>
                <a:ea typeface="+mn-ea"/>
                <a:cs typeface="Book Antiqua"/>
              </a:rPr>
              <a:t>C</a:t>
            </a:r>
            <a:r>
              <a:rPr kumimoji="0" sz="2867" b="0" i="0" u="none" strike="noStrike" kern="1200" cap="none" spc="17" normalizeH="0" baseline="0" noProof="0" dirty="0">
                <a:ln>
                  <a:noFill/>
                </a:ln>
                <a:solidFill>
                  <a:srgbClr val="FFFFFF"/>
                </a:solidFill>
                <a:effectLst/>
                <a:uLnTx/>
                <a:uFillTx/>
                <a:latin typeface="Book Antiqua"/>
                <a:ea typeface="+mn-ea"/>
                <a:cs typeface="Book Antiqua"/>
              </a:rPr>
              <a:t>i</a:t>
            </a:r>
            <a:r>
              <a:rPr kumimoji="0" sz="2867" b="0" i="0" u="none" strike="noStrike" kern="1200" cap="none" spc="67" normalizeH="0" baseline="0" noProof="0" dirty="0">
                <a:ln>
                  <a:noFill/>
                </a:ln>
                <a:solidFill>
                  <a:srgbClr val="FFFFFF"/>
                </a:solidFill>
                <a:effectLst/>
                <a:uLnTx/>
                <a:uFillTx/>
                <a:latin typeface="Book Antiqua"/>
                <a:ea typeface="+mn-ea"/>
                <a:cs typeface="Book Antiqua"/>
              </a:rPr>
              <a:t>n</a:t>
            </a:r>
            <a:r>
              <a:rPr kumimoji="0" sz="2867" b="0" i="0" u="none" strike="noStrike" kern="1200" cap="none" spc="113" normalizeH="0" baseline="0" noProof="0" dirty="0">
                <a:ln>
                  <a:noFill/>
                </a:ln>
                <a:solidFill>
                  <a:srgbClr val="FFFFFF"/>
                </a:solidFill>
                <a:effectLst/>
                <a:uLnTx/>
                <a:uFillTx/>
                <a:latin typeface="Book Antiqua"/>
                <a:ea typeface="+mn-ea"/>
                <a:cs typeface="Book Antiqua"/>
              </a:rPr>
              <a:t>c</a:t>
            </a:r>
            <a:r>
              <a:rPr kumimoji="0" sz="2867" b="0" i="0" u="none" strike="noStrike" kern="1200" cap="none" spc="17" normalizeH="0" baseline="0" noProof="0" dirty="0">
                <a:ln>
                  <a:noFill/>
                </a:ln>
                <a:solidFill>
                  <a:srgbClr val="FFFFFF"/>
                </a:solidFill>
                <a:effectLst/>
                <a:uLnTx/>
                <a:uFillTx/>
                <a:latin typeface="Book Antiqua"/>
                <a:ea typeface="+mn-ea"/>
                <a:cs typeface="Book Antiqua"/>
              </a:rPr>
              <a:t>i</a:t>
            </a:r>
            <a:r>
              <a:rPr kumimoji="0" sz="2867" b="0" i="0" u="none" strike="noStrike" kern="1200" cap="none" spc="67" normalizeH="0" baseline="0" noProof="0" dirty="0">
                <a:ln>
                  <a:noFill/>
                </a:ln>
                <a:solidFill>
                  <a:srgbClr val="FFFFFF"/>
                </a:solidFill>
                <a:effectLst/>
                <a:uLnTx/>
                <a:uFillTx/>
                <a:latin typeface="Book Antiqua"/>
                <a:ea typeface="+mn-ea"/>
                <a:cs typeface="Book Antiqua"/>
              </a:rPr>
              <a:t>nn</a:t>
            </a:r>
            <a:r>
              <a:rPr kumimoji="0" sz="2867" b="0" i="0" u="none" strike="noStrike" kern="1200" cap="none" spc="27" normalizeH="0" baseline="0" noProof="0" dirty="0">
                <a:ln>
                  <a:noFill/>
                </a:ln>
                <a:solidFill>
                  <a:srgbClr val="FFFFFF"/>
                </a:solidFill>
                <a:effectLst/>
                <a:uLnTx/>
                <a:uFillTx/>
                <a:latin typeface="Book Antiqua"/>
                <a:ea typeface="+mn-ea"/>
                <a:cs typeface="Book Antiqua"/>
              </a:rPr>
              <a:t>a</a:t>
            </a:r>
            <a:r>
              <a:rPr kumimoji="0" sz="2867" b="0" i="0" u="none" strike="noStrike" kern="1200" cap="none" spc="0" normalizeH="0" baseline="0" noProof="0" dirty="0">
                <a:ln>
                  <a:noFill/>
                </a:ln>
                <a:solidFill>
                  <a:srgbClr val="FFFFFF"/>
                </a:solidFill>
                <a:effectLst/>
                <a:uLnTx/>
                <a:uFillTx/>
                <a:latin typeface="Book Antiqua"/>
                <a:ea typeface="+mn-ea"/>
                <a:cs typeface="Book Antiqua"/>
              </a:rPr>
              <a:t>t</a:t>
            </a:r>
            <a:r>
              <a:rPr kumimoji="0" sz="2867" b="0" i="0" u="none" strike="noStrike" kern="1200" cap="none" spc="17" normalizeH="0" baseline="0" noProof="0" dirty="0">
                <a:ln>
                  <a:noFill/>
                </a:ln>
                <a:solidFill>
                  <a:srgbClr val="FFFFFF"/>
                </a:solidFill>
                <a:effectLst/>
                <a:uLnTx/>
                <a:uFillTx/>
                <a:latin typeface="Book Antiqua"/>
                <a:ea typeface="+mn-ea"/>
                <a:cs typeface="Book Antiqua"/>
              </a:rPr>
              <a:t>i</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 </a:t>
            </a:r>
            <a:r>
              <a:rPr kumimoji="0" sz="2867" b="0" i="0" u="none" strike="noStrike" kern="1200" cap="none" spc="-147" normalizeH="0" baseline="0" noProof="0" dirty="0">
                <a:ln>
                  <a:noFill/>
                </a:ln>
                <a:solidFill>
                  <a:srgbClr val="FFFFFF"/>
                </a:solidFill>
                <a:effectLst/>
                <a:uLnTx/>
                <a:uFillTx/>
                <a:latin typeface="Book Antiqua"/>
                <a:ea typeface="+mn-ea"/>
                <a:cs typeface="Book Antiqua"/>
              </a:rPr>
              <a:t>V</a:t>
            </a:r>
            <a:r>
              <a:rPr kumimoji="0" sz="2867" b="0" i="0" u="none" strike="noStrike" kern="1200" cap="none" spc="-337" normalizeH="0" baseline="0" noProof="0" dirty="0">
                <a:ln>
                  <a:noFill/>
                </a:ln>
                <a:solidFill>
                  <a:srgbClr val="FFFFFF"/>
                </a:solidFill>
                <a:effectLst/>
                <a:uLnTx/>
                <a:uFillTx/>
                <a:latin typeface="Book Antiqua"/>
                <a:ea typeface="+mn-ea"/>
                <a:cs typeface="Book Antiqua"/>
              </a:rPr>
              <a:t>A</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 </a:t>
            </a:r>
            <a:r>
              <a:rPr kumimoji="0" sz="2867" b="0" i="0" u="none" strike="noStrike" kern="1200" cap="none" spc="-140" normalizeH="0" baseline="0" noProof="0" dirty="0">
                <a:ln>
                  <a:noFill/>
                </a:ln>
                <a:solidFill>
                  <a:srgbClr val="FFFFFF"/>
                </a:solidFill>
                <a:effectLst/>
                <a:uLnTx/>
                <a:uFillTx/>
                <a:latin typeface="Book Antiqua"/>
                <a:ea typeface="+mn-ea"/>
                <a:cs typeface="Book Antiqua"/>
              </a:rPr>
              <a:t>M</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143" normalizeH="0" baseline="0" noProof="0" dirty="0">
                <a:ln>
                  <a:noFill/>
                </a:ln>
                <a:solidFill>
                  <a:srgbClr val="FFFFFF"/>
                </a:solidFill>
                <a:effectLst/>
                <a:uLnTx/>
                <a:uFillTx/>
                <a:latin typeface="Book Antiqua"/>
                <a:ea typeface="+mn-ea"/>
                <a:cs typeface="Book Antiqua"/>
              </a:rPr>
              <a:t>d</a:t>
            </a:r>
            <a:r>
              <a:rPr kumimoji="0" sz="2867" b="0" i="0" u="none" strike="noStrike" kern="1200" cap="none" spc="17" normalizeH="0" baseline="0" noProof="0" dirty="0">
                <a:ln>
                  <a:noFill/>
                </a:ln>
                <a:solidFill>
                  <a:srgbClr val="FFFFFF"/>
                </a:solidFill>
                <a:effectLst/>
                <a:uLnTx/>
                <a:uFillTx/>
                <a:latin typeface="Book Antiqua"/>
                <a:ea typeface="+mn-ea"/>
                <a:cs typeface="Book Antiqua"/>
              </a:rPr>
              <a:t>i</a:t>
            </a:r>
            <a:r>
              <a:rPr kumimoji="0" sz="2867" b="0" i="0" u="none" strike="noStrike" kern="1200" cap="none" spc="113" normalizeH="0" baseline="0" noProof="0" dirty="0">
                <a:ln>
                  <a:noFill/>
                </a:ln>
                <a:solidFill>
                  <a:srgbClr val="FFFFFF"/>
                </a:solidFill>
                <a:effectLst/>
                <a:uLnTx/>
                <a:uFillTx/>
                <a:latin typeface="Book Antiqua"/>
                <a:ea typeface="+mn-ea"/>
                <a:cs typeface="Book Antiqua"/>
              </a:rPr>
              <a:t>c</a:t>
            </a:r>
            <a:r>
              <a:rPr kumimoji="0" sz="2867" b="0" i="0" u="none" strike="noStrike" kern="1200" cap="none" spc="20" normalizeH="0" baseline="0" noProof="0" dirty="0">
                <a:ln>
                  <a:noFill/>
                </a:ln>
                <a:solidFill>
                  <a:srgbClr val="FFFFFF"/>
                </a:solidFill>
                <a:effectLst/>
                <a:uLnTx/>
                <a:uFillTx/>
                <a:latin typeface="Book Antiqua"/>
                <a:ea typeface="+mn-ea"/>
                <a:cs typeface="Book Antiqua"/>
              </a:rPr>
              <a:t>al</a:t>
            </a:r>
            <a:r>
              <a:rPr kumimoji="0" sz="2867" b="0" i="0" u="none" strike="noStrike" kern="1200" cap="none" spc="13" normalizeH="0" baseline="0" noProof="0" dirty="0">
                <a:ln>
                  <a:noFill/>
                </a:ln>
                <a:solidFill>
                  <a:srgbClr val="FFFFFF"/>
                </a:solidFill>
                <a:effectLst/>
                <a:uLnTx/>
                <a:uFillTx/>
                <a:latin typeface="Book Antiqua"/>
                <a:ea typeface="+mn-ea"/>
                <a:cs typeface="Book Antiqua"/>
              </a:rPr>
              <a:t> </a:t>
            </a:r>
            <a:r>
              <a:rPr kumimoji="0" sz="2867" b="0" i="0" u="none" strike="noStrike" kern="1200" cap="none" spc="-247" normalizeH="0" baseline="0" noProof="0" dirty="0">
                <a:ln>
                  <a:noFill/>
                </a:ln>
                <a:solidFill>
                  <a:srgbClr val="FFFFFF"/>
                </a:solidFill>
                <a:effectLst/>
                <a:uLnTx/>
                <a:uFillTx/>
                <a:latin typeface="Book Antiqua"/>
                <a:ea typeface="+mn-ea"/>
                <a:cs typeface="Book Antiqua"/>
              </a:rPr>
              <a:t>C</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67" normalizeH="0" baseline="0" noProof="0" dirty="0">
                <a:ln>
                  <a:noFill/>
                </a:ln>
                <a:solidFill>
                  <a:srgbClr val="FFFFFF"/>
                </a:solidFill>
                <a:effectLst/>
                <a:uLnTx/>
                <a:uFillTx/>
                <a:latin typeface="Book Antiqua"/>
                <a:ea typeface="+mn-ea"/>
                <a:cs typeface="Book Antiqua"/>
              </a:rPr>
              <a:t>n</a:t>
            </a:r>
            <a:r>
              <a:rPr kumimoji="0" sz="2867" b="0" i="0" u="none" strike="noStrike" kern="1200" cap="none" spc="0" normalizeH="0" baseline="0" noProof="0" dirty="0">
                <a:ln>
                  <a:noFill/>
                </a:ln>
                <a:solidFill>
                  <a:srgbClr val="FFFFFF"/>
                </a:solidFill>
                <a:effectLst/>
                <a:uLnTx/>
                <a:uFillTx/>
                <a:latin typeface="Book Antiqua"/>
                <a:ea typeface="+mn-ea"/>
                <a:cs typeface="Book Antiqua"/>
              </a:rPr>
              <a:t>t</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76" normalizeH="0" baseline="0" noProof="0" dirty="0">
                <a:ln>
                  <a:noFill/>
                </a:ln>
                <a:solidFill>
                  <a:srgbClr val="FFFFFF"/>
                </a:solidFill>
                <a:effectLst/>
                <a:uLnTx/>
                <a:uFillTx/>
                <a:latin typeface="Book Antiqua"/>
                <a:ea typeface="+mn-ea"/>
                <a:cs typeface="Book Antiqua"/>
              </a:rPr>
              <a:t>r</a:t>
            </a:r>
            <a:endParaRPr kumimoji="0" sz="2867" b="0" i="0" u="none" strike="noStrike" kern="1200" cap="none" spc="0" normalizeH="0" baseline="0" noProof="0" dirty="0">
              <a:ln>
                <a:noFill/>
              </a:ln>
              <a:solidFill>
                <a:prstClr val="black"/>
              </a:solidFill>
              <a:effectLst/>
              <a:uLnTx/>
              <a:uFillTx/>
              <a:latin typeface="Book Antiqua"/>
              <a:ea typeface="+mn-ea"/>
              <a:cs typeface="Book Antiqua"/>
            </a:endParaRPr>
          </a:p>
          <a:p>
            <a:pPr marL="0" marR="0" lvl="0" indent="0" algn="ctr" defTabSz="609630" rtl="0" eaLnBrk="1" fontAlgn="auto" latinLnBrk="0" hangingPunct="1">
              <a:lnSpc>
                <a:spcPct val="100000"/>
              </a:lnSpc>
              <a:spcBef>
                <a:spcPts val="560"/>
              </a:spcBef>
              <a:spcAft>
                <a:spcPts val="0"/>
              </a:spcAft>
              <a:buClrTx/>
              <a:buSzTx/>
              <a:buFontTx/>
              <a:buNone/>
              <a:tabLst/>
              <a:defRPr/>
            </a:pPr>
            <a:r>
              <a:rPr kumimoji="0" sz="2867" b="0" i="0" u="none" strike="noStrike" kern="1200" cap="none" spc="-227" normalizeH="0" baseline="0" noProof="0" dirty="0">
                <a:ln>
                  <a:noFill/>
                </a:ln>
                <a:solidFill>
                  <a:srgbClr val="FFFFFF"/>
                </a:solidFill>
                <a:effectLst/>
                <a:uLnTx/>
                <a:uFillTx/>
                <a:latin typeface="Book Antiqua"/>
                <a:ea typeface="+mn-ea"/>
                <a:cs typeface="Book Antiqua"/>
              </a:rPr>
              <a:t>+</a:t>
            </a:r>
            <a:endParaRPr kumimoji="0" sz="2867" b="0" i="0" u="none" strike="noStrike" kern="1200" cap="none" spc="0" normalizeH="0" baseline="0" noProof="0" dirty="0">
              <a:ln>
                <a:noFill/>
              </a:ln>
              <a:solidFill>
                <a:prstClr val="black"/>
              </a:solidFill>
              <a:effectLst/>
              <a:uLnTx/>
              <a:uFillTx/>
              <a:latin typeface="Book Antiqua"/>
              <a:ea typeface="+mn-ea"/>
              <a:cs typeface="Book Antiqua"/>
            </a:endParaRPr>
          </a:p>
          <a:p>
            <a:pPr marL="0" marR="0" lvl="0" indent="0" algn="ctr" defTabSz="609630" rtl="0" eaLnBrk="1" fontAlgn="auto" latinLnBrk="0" hangingPunct="1">
              <a:lnSpc>
                <a:spcPct val="100000"/>
              </a:lnSpc>
              <a:spcBef>
                <a:spcPts val="560"/>
              </a:spcBef>
              <a:spcAft>
                <a:spcPts val="0"/>
              </a:spcAft>
              <a:buClrTx/>
              <a:buSzTx/>
              <a:buFontTx/>
              <a:buNone/>
              <a:tabLst/>
              <a:defRPr/>
            </a:pPr>
            <a:r>
              <a:rPr kumimoji="0" sz="2867" b="0" i="0" u="none" strike="noStrike" kern="1200" cap="none" spc="-243" normalizeH="0" baseline="0" noProof="0" dirty="0">
                <a:ln>
                  <a:noFill/>
                </a:ln>
                <a:solidFill>
                  <a:srgbClr val="FFFFFF"/>
                </a:solidFill>
                <a:effectLst/>
                <a:uLnTx/>
                <a:uFillTx/>
                <a:latin typeface="Book Antiqua"/>
                <a:ea typeface="+mn-ea"/>
                <a:cs typeface="Book Antiqua"/>
              </a:rPr>
              <a:t>G</a:t>
            </a:r>
            <a:r>
              <a:rPr kumimoji="0" sz="2867" b="0" i="0" u="none" strike="noStrike" kern="1200" cap="none" spc="76" normalizeH="0" baseline="0" noProof="0" dirty="0">
                <a:ln>
                  <a:noFill/>
                </a:ln>
                <a:solidFill>
                  <a:srgbClr val="FFFFFF"/>
                </a:solidFill>
                <a:effectLst/>
                <a:uLnTx/>
                <a:uFillTx/>
                <a:latin typeface="Book Antiqua"/>
                <a:ea typeface="+mn-ea"/>
                <a:cs typeface="Book Antiqua"/>
              </a:rPr>
              <a:t>r</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27" normalizeH="0" baseline="0" noProof="0" dirty="0">
                <a:ln>
                  <a:noFill/>
                </a:ln>
                <a:solidFill>
                  <a:srgbClr val="FFFFFF"/>
                </a:solidFill>
                <a:effectLst/>
                <a:uLnTx/>
                <a:uFillTx/>
                <a:latin typeface="Book Antiqua"/>
                <a:ea typeface="+mn-ea"/>
                <a:cs typeface="Book Antiqua"/>
              </a:rPr>
              <a:t>at</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76" normalizeH="0" baseline="0" noProof="0" dirty="0">
                <a:ln>
                  <a:noFill/>
                </a:ln>
                <a:solidFill>
                  <a:srgbClr val="FFFFFF"/>
                </a:solidFill>
                <a:effectLst/>
                <a:uLnTx/>
                <a:uFillTx/>
                <a:latin typeface="Book Antiqua"/>
                <a:ea typeface="+mn-ea"/>
                <a:cs typeface="Book Antiqua"/>
              </a:rPr>
              <a:t>r</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 </a:t>
            </a:r>
            <a:r>
              <a:rPr kumimoji="0" sz="2867" b="0" i="0" u="none" strike="noStrike" kern="1200" cap="none" spc="-247" normalizeH="0" baseline="0" noProof="0" dirty="0">
                <a:ln>
                  <a:noFill/>
                </a:ln>
                <a:solidFill>
                  <a:srgbClr val="FFFFFF"/>
                </a:solidFill>
                <a:effectLst/>
                <a:uLnTx/>
                <a:uFillTx/>
                <a:latin typeface="Book Antiqua"/>
                <a:ea typeface="+mn-ea"/>
                <a:cs typeface="Book Antiqua"/>
              </a:rPr>
              <a:t>C</a:t>
            </a:r>
            <a:r>
              <a:rPr kumimoji="0" sz="2867" b="0" i="0" u="none" strike="noStrike" kern="1200" cap="none" spc="17" normalizeH="0" baseline="0" noProof="0" dirty="0">
                <a:ln>
                  <a:noFill/>
                </a:ln>
                <a:solidFill>
                  <a:srgbClr val="FFFFFF"/>
                </a:solidFill>
                <a:effectLst/>
                <a:uLnTx/>
                <a:uFillTx/>
                <a:latin typeface="Book Antiqua"/>
                <a:ea typeface="+mn-ea"/>
                <a:cs typeface="Book Antiqua"/>
              </a:rPr>
              <a:t>i</a:t>
            </a:r>
            <a:r>
              <a:rPr kumimoji="0" sz="2867" b="0" i="0" u="none" strike="noStrike" kern="1200" cap="none" spc="67" normalizeH="0" baseline="0" noProof="0" dirty="0">
                <a:ln>
                  <a:noFill/>
                </a:ln>
                <a:solidFill>
                  <a:srgbClr val="FFFFFF"/>
                </a:solidFill>
                <a:effectLst/>
                <a:uLnTx/>
                <a:uFillTx/>
                <a:latin typeface="Book Antiqua"/>
                <a:ea typeface="+mn-ea"/>
                <a:cs typeface="Book Antiqua"/>
              </a:rPr>
              <a:t>n</a:t>
            </a:r>
            <a:r>
              <a:rPr kumimoji="0" sz="2867" b="0" i="0" u="none" strike="noStrike" kern="1200" cap="none" spc="113" normalizeH="0" baseline="0" noProof="0" dirty="0">
                <a:ln>
                  <a:noFill/>
                </a:ln>
                <a:solidFill>
                  <a:srgbClr val="FFFFFF"/>
                </a:solidFill>
                <a:effectLst/>
                <a:uLnTx/>
                <a:uFillTx/>
                <a:latin typeface="Book Antiqua"/>
                <a:ea typeface="+mn-ea"/>
                <a:cs typeface="Book Antiqua"/>
              </a:rPr>
              <a:t>c</a:t>
            </a:r>
            <a:r>
              <a:rPr kumimoji="0" sz="2867" b="0" i="0" u="none" strike="noStrike" kern="1200" cap="none" spc="17" normalizeH="0" baseline="0" noProof="0" dirty="0">
                <a:ln>
                  <a:noFill/>
                </a:ln>
                <a:solidFill>
                  <a:srgbClr val="FFFFFF"/>
                </a:solidFill>
                <a:effectLst/>
                <a:uLnTx/>
                <a:uFillTx/>
                <a:latin typeface="Book Antiqua"/>
                <a:ea typeface="+mn-ea"/>
                <a:cs typeface="Book Antiqua"/>
              </a:rPr>
              <a:t>i</a:t>
            </a:r>
            <a:r>
              <a:rPr kumimoji="0" sz="2867" b="0" i="0" u="none" strike="noStrike" kern="1200" cap="none" spc="67" normalizeH="0" baseline="0" noProof="0" dirty="0">
                <a:ln>
                  <a:noFill/>
                </a:ln>
                <a:solidFill>
                  <a:srgbClr val="FFFFFF"/>
                </a:solidFill>
                <a:effectLst/>
                <a:uLnTx/>
                <a:uFillTx/>
                <a:latin typeface="Book Antiqua"/>
                <a:ea typeface="+mn-ea"/>
                <a:cs typeface="Book Antiqua"/>
              </a:rPr>
              <a:t>nn</a:t>
            </a:r>
            <a:r>
              <a:rPr kumimoji="0" sz="2867" b="0" i="0" u="none" strike="noStrike" kern="1200" cap="none" spc="27" normalizeH="0" baseline="0" noProof="0" dirty="0">
                <a:ln>
                  <a:noFill/>
                </a:ln>
                <a:solidFill>
                  <a:srgbClr val="FFFFFF"/>
                </a:solidFill>
                <a:effectLst/>
                <a:uLnTx/>
                <a:uFillTx/>
                <a:latin typeface="Book Antiqua"/>
                <a:ea typeface="+mn-ea"/>
                <a:cs typeface="Book Antiqua"/>
              </a:rPr>
              <a:t>a</a:t>
            </a:r>
            <a:r>
              <a:rPr kumimoji="0" sz="2867" b="0" i="0" u="none" strike="noStrike" kern="1200" cap="none" spc="0" normalizeH="0" baseline="0" noProof="0" dirty="0">
                <a:ln>
                  <a:noFill/>
                </a:ln>
                <a:solidFill>
                  <a:srgbClr val="FFFFFF"/>
                </a:solidFill>
                <a:effectLst/>
                <a:uLnTx/>
                <a:uFillTx/>
                <a:latin typeface="Book Antiqua"/>
                <a:ea typeface="+mn-ea"/>
                <a:cs typeface="Book Antiqua"/>
              </a:rPr>
              <a:t>t</a:t>
            </a:r>
            <a:r>
              <a:rPr kumimoji="0" sz="2867" b="0" i="0" u="none" strike="noStrike" kern="1200" cap="none" spc="17" normalizeH="0" baseline="0" noProof="0" dirty="0">
                <a:ln>
                  <a:noFill/>
                </a:ln>
                <a:solidFill>
                  <a:srgbClr val="FFFFFF"/>
                </a:solidFill>
                <a:effectLst/>
                <a:uLnTx/>
                <a:uFillTx/>
                <a:latin typeface="Book Antiqua"/>
                <a:ea typeface="+mn-ea"/>
                <a:cs typeface="Book Antiqua"/>
              </a:rPr>
              <a:t>i</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 </a:t>
            </a:r>
            <a:r>
              <a:rPr kumimoji="0" sz="2867" b="0" i="0" u="none" strike="noStrike" kern="1200" cap="none" spc="-53" normalizeH="0" baseline="0" noProof="0" dirty="0">
                <a:ln>
                  <a:noFill/>
                </a:ln>
                <a:solidFill>
                  <a:srgbClr val="FFFFFF"/>
                </a:solidFill>
                <a:effectLst/>
                <a:uLnTx/>
                <a:uFillTx/>
                <a:latin typeface="Book Antiqua"/>
                <a:ea typeface="+mn-ea"/>
                <a:cs typeface="Book Antiqua"/>
              </a:rPr>
              <a:t>L</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113" normalizeH="0" baseline="0" noProof="0" dirty="0">
                <a:ln>
                  <a:noFill/>
                </a:ln>
                <a:solidFill>
                  <a:srgbClr val="FFFFFF"/>
                </a:solidFill>
                <a:effectLst/>
                <a:uLnTx/>
                <a:uFillTx/>
                <a:latin typeface="Book Antiqua"/>
                <a:ea typeface="+mn-ea"/>
                <a:cs typeface="Book Antiqua"/>
              </a:rPr>
              <a:t>g</a:t>
            </a:r>
            <a:r>
              <a:rPr kumimoji="0" sz="2867" b="0" i="0" u="none" strike="noStrike" kern="1200" cap="none" spc="20" normalizeH="0" baseline="0" noProof="0" dirty="0">
                <a:ln>
                  <a:noFill/>
                </a:ln>
                <a:solidFill>
                  <a:srgbClr val="FFFFFF"/>
                </a:solidFill>
                <a:effectLst/>
                <a:uLnTx/>
                <a:uFillTx/>
                <a:latin typeface="Book Antiqua"/>
                <a:ea typeface="+mn-ea"/>
                <a:cs typeface="Book Antiqua"/>
              </a:rPr>
              <a:t>al</a:t>
            </a:r>
            <a:endParaRPr kumimoji="0" sz="2867" b="0" i="0" u="none" strike="noStrike" kern="1200" cap="none" spc="0" normalizeH="0" baseline="0" noProof="0" dirty="0">
              <a:ln>
                <a:noFill/>
              </a:ln>
              <a:solidFill>
                <a:prstClr val="black"/>
              </a:solidFill>
              <a:effectLst/>
              <a:uLnTx/>
              <a:uFillTx/>
              <a:latin typeface="Book Antiqua"/>
              <a:ea typeface="+mn-ea"/>
              <a:cs typeface="Book Antiqua"/>
            </a:endParaRPr>
          </a:p>
          <a:p>
            <a:pPr marL="0" marR="79591" lvl="0" indent="0" algn="ctr" defTabSz="609630" rtl="0" eaLnBrk="1" fontAlgn="auto" latinLnBrk="0" hangingPunct="1">
              <a:lnSpc>
                <a:spcPct val="100000"/>
              </a:lnSpc>
              <a:spcBef>
                <a:spcPts val="560"/>
              </a:spcBef>
              <a:spcAft>
                <a:spcPts val="0"/>
              </a:spcAft>
              <a:buClrTx/>
              <a:buSzTx/>
              <a:buFontTx/>
              <a:buNone/>
              <a:tabLst/>
              <a:defRPr/>
            </a:pPr>
            <a:r>
              <a:rPr kumimoji="0" sz="2867" b="0" i="0" u="none" strike="noStrike" kern="1200" cap="none" spc="-337" normalizeH="0" baseline="0" noProof="0" dirty="0">
                <a:ln>
                  <a:noFill/>
                </a:ln>
                <a:solidFill>
                  <a:srgbClr val="FFFFFF"/>
                </a:solidFill>
                <a:effectLst/>
                <a:uLnTx/>
                <a:uFillTx/>
                <a:latin typeface="Book Antiqua"/>
                <a:ea typeface="+mn-ea"/>
                <a:cs typeface="Book Antiqua"/>
              </a:rPr>
              <a:t>A</a:t>
            </a:r>
            <a:r>
              <a:rPr kumimoji="0" sz="2867" b="0" i="0" u="none" strike="noStrike" kern="1200" cap="none" spc="17" normalizeH="0" baseline="0" noProof="0" dirty="0">
                <a:ln>
                  <a:noFill/>
                </a:ln>
                <a:solidFill>
                  <a:srgbClr val="FFFFFF"/>
                </a:solidFill>
                <a:effectLst/>
                <a:uLnTx/>
                <a:uFillTx/>
                <a:latin typeface="Book Antiqua"/>
                <a:ea typeface="+mn-ea"/>
                <a:cs typeface="Book Antiqua"/>
              </a:rPr>
              <a:t>i</a:t>
            </a:r>
            <a:r>
              <a:rPr kumimoji="0" sz="2867" b="0" i="0" u="none" strike="noStrike" kern="1200" cap="none" spc="-143" normalizeH="0" baseline="0" noProof="0" dirty="0">
                <a:ln>
                  <a:noFill/>
                </a:ln>
                <a:solidFill>
                  <a:srgbClr val="FFFFFF"/>
                </a:solidFill>
                <a:effectLst/>
                <a:uLnTx/>
                <a:uFillTx/>
                <a:latin typeface="Book Antiqua"/>
                <a:ea typeface="+mn-ea"/>
                <a:cs typeface="Book Antiqua"/>
              </a:rPr>
              <a:t>d</a:t>
            </a:r>
            <a:endParaRPr kumimoji="0" sz="2867" b="0" i="0" u="none" strike="noStrike" kern="1200" cap="none" spc="0" normalizeH="0" baseline="0" noProof="0" dirty="0">
              <a:ln>
                <a:noFill/>
              </a:ln>
              <a:solidFill>
                <a:prstClr val="black"/>
              </a:solidFill>
              <a:effectLst/>
              <a:uLnTx/>
              <a:uFillTx/>
              <a:latin typeface="Book Antiqua"/>
              <a:ea typeface="+mn-ea"/>
              <a:cs typeface="Book Antiqua"/>
            </a:endParaRPr>
          </a:p>
        </p:txBody>
      </p:sp>
      <p:sp>
        <p:nvSpPr>
          <p:cNvPr id="5" name="TextBox 4">
            <a:extLst>
              <a:ext uri="{FF2B5EF4-FFF2-40B4-BE49-F238E27FC236}">
                <a16:creationId xmlns:a16="http://schemas.microsoft.com/office/drawing/2014/main" id="{92C90977-BA4C-1BA8-7777-D71284F46742}"/>
              </a:ext>
            </a:extLst>
          </p:cNvPr>
          <p:cNvSpPr txBox="1"/>
          <p:nvPr/>
        </p:nvSpPr>
        <p:spPr>
          <a:xfrm>
            <a:off x="1295400" y="1905000"/>
            <a:ext cx="9601200" cy="37856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Service-Connected Disability Compensation</a:t>
            </a:r>
          </a:p>
        </p:txBody>
      </p:sp>
    </p:spTree>
    <p:extLst>
      <p:ext uri="{BB962C8B-B14F-4D97-AF65-F5344CB8AC3E}">
        <p14:creationId xmlns:p14="http://schemas.microsoft.com/office/powerpoint/2010/main" val="108466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311A-F0E1-E687-CE63-B8F585D384D9}"/>
              </a:ext>
            </a:extLst>
          </p:cNvPr>
          <p:cNvSpPr>
            <a:spLocks noGrp="1"/>
          </p:cNvSpPr>
          <p:nvPr>
            <p:ph type="title"/>
          </p:nvPr>
        </p:nvSpPr>
        <p:spPr/>
        <p:txBody>
          <a:bodyPr/>
          <a:lstStyle/>
          <a:p>
            <a:r>
              <a:rPr lang="en-US" dirty="0"/>
              <a:t>Service-Connected Compensation</a:t>
            </a:r>
          </a:p>
        </p:txBody>
      </p:sp>
      <p:sp>
        <p:nvSpPr>
          <p:cNvPr id="3" name="Slide Number Placeholder 2">
            <a:extLst>
              <a:ext uri="{FF2B5EF4-FFF2-40B4-BE49-F238E27FC236}">
                <a16:creationId xmlns:a16="http://schemas.microsoft.com/office/drawing/2014/main" id="{E07688B1-F9BE-1386-EB25-CA22108D07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8B55636D-2E48-E2DD-1B2D-BE6838541114}"/>
              </a:ext>
            </a:extLst>
          </p:cNvPr>
          <p:cNvSpPr>
            <a:spLocks noGrp="1"/>
          </p:cNvSpPr>
          <p:nvPr>
            <p:ph idx="1"/>
          </p:nvPr>
        </p:nvSpPr>
        <p:spPr/>
        <p:txBody>
          <a:bodyPr/>
          <a:lstStyle/>
          <a:p>
            <a:pPr marL="457200" indent="-457200">
              <a:buFont typeface="Arial" panose="020B0604020202020204" pitchFamily="34" charset="0"/>
              <a:buChar char="•"/>
            </a:pPr>
            <a:r>
              <a:rPr lang="en-US" sz="4000" dirty="0">
                <a:latin typeface="Arial" panose="020B0604020202020204" pitchFamily="34" charset="0"/>
                <a:cs typeface="Arial" panose="020B0604020202020204" pitchFamily="34" charset="0"/>
              </a:rPr>
              <a:t>Monthly cash benefit for Veterans with a current disease or injury incurred or aggravated during active service, and the disease or injury is not the result of the Veteran’s willful misconduct. 38 C.F.R. § 3.4, </a:t>
            </a:r>
            <a:r>
              <a:rPr lang="da-DK" sz="4000" dirty="0">
                <a:latin typeface="Arial" panose="020B0604020202020204" pitchFamily="34" charset="0"/>
                <a:cs typeface="Arial" panose="020B0604020202020204" pitchFamily="34" charset="0"/>
              </a:rPr>
              <a:t>38 C.F.R. § 3.301.</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524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311A-F0E1-E687-CE63-B8F585D384D9}"/>
              </a:ext>
            </a:extLst>
          </p:cNvPr>
          <p:cNvSpPr>
            <a:spLocks noGrp="1"/>
          </p:cNvSpPr>
          <p:nvPr>
            <p:ph type="title"/>
          </p:nvPr>
        </p:nvSpPr>
        <p:spPr/>
        <p:txBody>
          <a:bodyPr/>
          <a:lstStyle/>
          <a:p>
            <a:r>
              <a:rPr lang="en-US" dirty="0"/>
              <a:t>Service-Connected Compensation</a:t>
            </a:r>
          </a:p>
        </p:txBody>
      </p:sp>
      <p:sp>
        <p:nvSpPr>
          <p:cNvPr id="3" name="Slide Number Placeholder 2">
            <a:extLst>
              <a:ext uri="{FF2B5EF4-FFF2-40B4-BE49-F238E27FC236}">
                <a16:creationId xmlns:a16="http://schemas.microsoft.com/office/drawing/2014/main" id="{E07688B1-F9BE-1386-EB25-CA22108D07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8B55636D-2E48-E2DD-1B2D-BE6838541114}"/>
              </a:ext>
            </a:extLst>
          </p:cNvPr>
          <p:cNvSpPr>
            <a:spLocks noGrp="1"/>
          </p:cNvSpPr>
          <p:nvPr>
            <p:ph idx="1"/>
          </p:nvPr>
        </p:nvSpPr>
        <p:spPr/>
        <p:txBody>
          <a:bodyPr/>
          <a:lstStyle/>
          <a:p>
            <a:pPr marL="571500" indent="-571500">
              <a:buFont typeface="Arial" panose="020B0604020202020204" pitchFamily="34" charset="0"/>
              <a:buChar char="•"/>
            </a:pPr>
            <a:r>
              <a:rPr lang="en-US" sz="4000" dirty="0">
                <a:latin typeface="Arial" panose="020B0604020202020204" pitchFamily="34" charset="0"/>
                <a:cs typeface="Arial" panose="020B0604020202020204" pitchFamily="34" charset="0"/>
              </a:rPr>
              <a:t>Not means tested, no income or net worth requirement</a:t>
            </a:r>
          </a:p>
          <a:p>
            <a:pPr marL="571500" indent="-571500">
              <a:buFont typeface="Arial" panose="020B0604020202020204" pitchFamily="34" charset="0"/>
              <a:buChar char="•"/>
            </a:pPr>
            <a:r>
              <a:rPr lang="en-US" sz="4000" dirty="0">
                <a:latin typeface="Arial" panose="020B0604020202020204" pitchFamily="34" charset="0"/>
                <a:cs typeface="Arial" panose="020B0604020202020204" pitchFamily="34" charset="0"/>
              </a:rPr>
              <a:t>Awards are based on a percentage basis from 0% - 100%</a:t>
            </a:r>
          </a:p>
          <a:p>
            <a:pPr marL="571500" indent="-571500">
              <a:buFont typeface="Arial" panose="020B0604020202020204" pitchFamily="34" charset="0"/>
              <a:buChar char="•"/>
            </a:pPr>
            <a:r>
              <a:rPr lang="en-US" sz="4000" dirty="0">
                <a:latin typeface="Arial" panose="020B0604020202020204" pitchFamily="34" charset="0"/>
                <a:cs typeface="Arial" panose="020B0604020202020204" pitchFamily="34" charset="0"/>
              </a:rPr>
              <a:t>Rating is based on severity of health condition</a:t>
            </a:r>
          </a:p>
          <a:p>
            <a:pPr marL="571500" indent="-571500">
              <a:buFont typeface="Arial" panose="020B0604020202020204" pitchFamily="34" charset="0"/>
              <a:buChar char="•"/>
            </a:pPr>
            <a:r>
              <a:rPr lang="en-US" sz="4000" dirty="0">
                <a:latin typeface="Arial" panose="020B0604020202020204" pitchFamily="34" charset="0"/>
                <a:cs typeface="Arial" panose="020B0604020202020204" pitchFamily="34" charset="0"/>
              </a:rPr>
              <a:t>Can increase rating if condition worsens</a:t>
            </a:r>
          </a:p>
        </p:txBody>
      </p:sp>
    </p:spTree>
    <p:extLst>
      <p:ext uri="{BB962C8B-B14F-4D97-AF65-F5344CB8AC3E}">
        <p14:creationId xmlns:p14="http://schemas.microsoft.com/office/powerpoint/2010/main" val="3200522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311A-F0E1-E687-CE63-B8F585D384D9}"/>
              </a:ext>
            </a:extLst>
          </p:cNvPr>
          <p:cNvSpPr>
            <a:spLocks noGrp="1"/>
          </p:cNvSpPr>
          <p:nvPr>
            <p:ph type="title"/>
          </p:nvPr>
        </p:nvSpPr>
        <p:spPr/>
        <p:txBody>
          <a:bodyPr/>
          <a:lstStyle/>
          <a:p>
            <a:r>
              <a:rPr lang="en-US" dirty="0"/>
              <a:t>2024 Compensation Rates</a:t>
            </a:r>
          </a:p>
        </p:txBody>
      </p:sp>
      <p:sp>
        <p:nvSpPr>
          <p:cNvPr id="3" name="Slide Number Placeholder 2">
            <a:extLst>
              <a:ext uri="{FF2B5EF4-FFF2-40B4-BE49-F238E27FC236}">
                <a16:creationId xmlns:a16="http://schemas.microsoft.com/office/drawing/2014/main" id="{E07688B1-F9BE-1386-EB25-CA22108D07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5" name="Content Placeholder 4">
            <a:extLst>
              <a:ext uri="{FF2B5EF4-FFF2-40B4-BE49-F238E27FC236}">
                <a16:creationId xmlns:a16="http://schemas.microsoft.com/office/drawing/2014/main" id="{808F780F-5904-440D-B5FB-C0CA28BA2702}"/>
              </a:ext>
            </a:extLst>
          </p:cNvPr>
          <p:cNvGraphicFramePr>
            <a:graphicFrameLocks noGrp="1"/>
          </p:cNvGraphicFramePr>
          <p:nvPr>
            <p:ph idx="1"/>
            <p:extLst>
              <p:ext uri="{D42A27DB-BD31-4B8C-83A1-F6EECF244321}">
                <p14:modId xmlns:p14="http://schemas.microsoft.com/office/powerpoint/2010/main" val="458037555"/>
              </p:ext>
            </p:extLst>
          </p:nvPr>
        </p:nvGraphicFramePr>
        <p:xfrm>
          <a:off x="711200" y="1524000"/>
          <a:ext cx="11074400" cy="4848498"/>
        </p:xfrm>
        <a:graphic>
          <a:graphicData uri="http://schemas.openxmlformats.org/drawingml/2006/table">
            <a:tbl>
              <a:tblPr firstRow="1" bandRow="1">
                <a:tableStyleId>{5C22544A-7EE6-4342-B048-85BDC9FD1C3A}</a:tableStyleId>
              </a:tblPr>
              <a:tblGrid>
                <a:gridCol w="2768600">
                  <a:extLst>
                    <a:ext uri="{9D8B030D-6E8A-4147-A177-3AD203B41FA5}">
                      <a16:colId xmlns:a16="http://schemas.microsoft.com/office/drawing/2014/main" val="3682967707"/>
                    </a:ext>
                  </a:extLst>
                </a:gridCol>
                <a:gridCol w="2768600">
                  <a:extLst>
                    <a:ext uri="{9D8B030D-6E8A-4147-A177-3AD203B41FA5}">
                      <a16:colId xmlns:a16="http://schemas.microsoft.com/office/drawing/2014/main" val="2976717998"/>
                    </a:ext>
                  </a:extLst>
                </a:gridCol>
                <a:gridCol w="2768600">
                  <a:extLst>
                    <a:ext uri="{9D8B030D-6E8A-4147-A177-3AD203B41FA5}">
                      <a16:colId xmlns:a16="http://schemas.microsoft.com/office/drawing/2014/main" val="2405079735"/>
                    </a:ext>
                  </a:extLst>
                </a:gridCol>
                <a:gridCol w="2768600">
                  <a:extLst>
                    <a:ext uri="{9D8B030D-6E8A-4147-A177-3AD203B41FA5}">
                      <a16:colId xmlns:a16="http://schemas.microsoft.com/office/drawing/2014/main" val="3780512559"/>
                    </a:ext>
                  </a:extLst>
                </a:gridCol>
              </a:tblGrid>
              <a:tr h="691243">
                <a:tc>
                  <a:txBody>
                    <a:bodyPr/>
                    <a:lstStyle/>
                    <a:p>
                      <a:pPr algn="ctr"/>
                      <a:r>
                        <a:rPr lang="en-US" sz="2000" b="1" dirty="0">
                          <a:latin typeface="Arial" panose="020B0604020202020204" pitchFamily="34" charset="0"/>
                          <a:cs typeface="Arial" panose="020B0604020202020204" pitchFamily="34" charset="0"/>
                        </a:rPr>
                        <a:t>Rating</a:t>
                      </a:r>
                    </a:p>
                  </a:txBody>
                  <a:tcPr/>
                </a:tc>
                <a:tc>
                  <a:txBody>
                    <a:bodyPr/>
                    <a:lstStyle/>
                    <a:p>
                      <a:pPr algn="ctr"/>
                      <a:r>
                        <a:rPr lang="en-US" sz="2000" b="1" dirty="0">
                          <a:latin typeface="Arial" panose="020B0604020202020204" pitchFamily="34" charset="0"/>
                          <a:cs typeface="Arial" panose="020B0604020202020204" pitchFamily="34" charset="0"/>
                        </a:rPr>
                        <a:t>Monthly Compensation</a:t>
                      </a:r>
                    </a:p>
                  </a:txBody>
                  <a:tcPr/>
                </a:tc>
                <a:tc>
                  <a:txBody>
                    <a:bodyPr/>
                    <a:lstStyle/>
                    <a:p>
                      <a:pPr algn="ctr"/>
                      <a:r>
                        <a:rPr lang="en-US" sz="2000" b="1" dirty="0">
                          <a:latin typeface="Arial" panose="020B0604020202020204" pitchFamily="34" charset="0"/>
                          <a:cs typeface="Arial" panose="020B0604020202020204" pitchFamily="34" charset="0"/>
                        </a:rPr>
                        <a:t>Rating</a:t>
                      </a:r>
                    </a:p>
                  </a:txBody>
                  <a:tcPr/>
                </a:tc>
                <a:tc>
                  <a:txBody>
                    <a:bodyPr/>
                    <a:lstStyle/>
                    <a:p>
                      <a:pPr algn="ctr"/>
                      <a:r>
                        <a:rPr lang="en-US" sz="2000" b="1" dirty="0">
                          <a:latin typeface="Arial" panose="020B0604020202020204" pitchFamily="34" charset="0"/>
                          <a:cs typeface="Arial" panose="020B0604020202020204" pitchFamily="34" charset="0"/>
                        </a:rPr>
                        <a:t>Monthly Compensation</a:t>
                      </a:r>
                    </a:p>
                  </a:txBody>
                  <a:tcPr/>
                </a:tc>
                <a:extLst>
                  <a:ext uri="{0D108BD9-81ED-4DB2-BD59-A6C34878D82A}">
                    <a16:rowId xmlns:a16="http://schemas.microsoft.com/office/drawing/2014/main" val="3506303955"/>
                  </a:ext>
                </a:extLst>
              </a:tr>
              <a:tr h="691243">
                <a:tc>
                  <a:txBody>
                    <a:bodyPr/>
                    <a:lstStyle/>
                    <a:p>
                      <a:pPr algn="ctr"/>
                      <a:r>
                        <a:rPr lang="en-US" sz="2000" b="1" dirty="0">
                          <a:latin typeface="Arial" panose="020B0604020202020204" pitchFamily="34" charset="0"/>
                          <a:cs typeface="Arial" panose="020B0604020202020204" pitchFamily="34" charset="0"/>
                        </a:rPr>
                        <a:t>10%</a:t>
                      </a:r>
                    </a:p>
                  </a:txBody>
                  <a:tcPr/>
                </a:tc>
                <a:tc>
                  <a:txBody>
                    <a:bodyPr/>
                    <a:lstStyle/>
                    <a:p>
                      <a:pPr algn="ctr"/>
                      <a:r>
                        <a:rPr lang="en-US" sz="2000" dirty="0">
                          <a:latin typeface="Arial" panose="020B0604020202020204" pitchFamily="34" charset="0"/>
                          <a:cs typeface="Arial" panose="020B0604020202020204" pitchFamily="34" charset="0"/>
                        </a:rPr>
                        <a:t>171.23</a:t>
                      </a:r>
                    </a:p>
                  </a:txBody>
                  <a:tcPr/>
                </a:tc>
                <a:tc>
                  <a:txBody>
                    <a:bodyPr/>
                    <a:lstStyle/>
                    <a:p>
                      <a:pPr algn="ctr"/>
                      <a:r>
                        <a:rPr lang="en-US" sz="2000" b="1" dirty="0">
                          <a:latin typeface="Arial" panose="020B0604020202020204" pitchFamily="34" charset="0"/>
                          <a:cs typeface="Arial" panose="020B0604020202020204" pitchFamily="34" charset="0"/>
                        </a:rPr>
                        <a:t>60%</a:t>
                      </a:r>
                    </a:p>
                  </a:txBody>
                  <a:tcPr/>
                </a:tc>
                <a:tc>
                  <a:txBody>
                    <a:bodyPr/>
                    <a:lstStyle/>
                    <a:p>
                      <a:pPr algn="ctr"/>
                      <a:r>
                        <a:rPr lang="en-US" sz="2000" dirty="0">
                          <a:latin typeface="Arial" panose="020B0604020202020204" pitchFamily="34" charset="0"/>
                          <a:cs typeface="Arial" panose="020B0604020202020204" pitchFamily="34" charset="0"/>
                        </a:rPr>
                        <a:t>1361.88</a:t>
                      </a:r>
                    </a:p>
                  </a:txBody>
                  <a:tcPr/>
                </a:tc>
                <a:extLst>
                  <a:ext uri="{0D108BD9-81ED-4DB2-BD59-A6C34878D82A}">
                    <a16:rowId xmlns:a16="http://schemas.microsoft.com/office/drawing/2014/main" val="198626826"/>
                  </a:ext>
                </a:extLst>
              </a:tr>
              <a:tr h="691243">
                <a:tc>
                  <a:txBody>
                    <a:bodyPr/>
                    <a:lstStyle/>
                    <a:p>
                      <a:pPr algn="ctr"/>
                      <a:r>
                        <a:rPr lang="en-US" sz="2000" b="1" dirty="0">
                          <a:latin typeface="Arial" panose="020B0604020202020204" pitchFamily="34" charset="0"/>
                          <a:cs typeface="Arial" panose="020B0604020202020204" pitchFamily="34" charset="0"/>
                        </a:rPr>
                        <a:t>20%</a:t>
                      </a:r>
                    </a:p>
                  </a:txBody>
                  <a:tcPr/>
                </a:tc>
                <a:tc>
                  <a:txBody>
                    <a:bodyPr/>
                    <a:lstStyle/>
                    <a:p>
                      <a:pPr algn="ctr"/>
                      <a:r>
                        <a:rPr lang="en-US" sz="2000" dirty="0">
                          <a:latin typeface="Arial" panose="020B0604020202020204" pitchFamily="34" charset="0"/>
                          <a:cs typeface="Arial" panose="020B0604020202020204" pitchFamily="34" charset="0"/>
                        </a:rPr>
                        <a:t>338.49</a:t>
                      </a:r>
                    </a:p>
                  </a:txBody>
                  <a:tcPr/>
                </a:tc>
                <a:tc>
                  <a:txBody>
                    <a:bodyPr/>
                    <a:lstStyle/>
                    <a:p>
                      <a:pPr algn="ctr"/>
                      <a:r>
                        <a:rPr lang="en-US" sz="2000" b="1" dirty="0">
                          <a:latin typeface="Arial" panose="020B0604020202020204" pitchFamily="34" charset="0"/>
                          <a:cs typeface="Arial" panose="020B0604020202020204" pitchFamily="34" charset="0"/>
                        </a:rPr>
                        <a:t>70%</a:t>
                      </a:r>
                    </a:p>
                  </a:txBody>
                  <a:tcPr/>
                </a:tc>
                <a:tc>
                  <a:txBody>
                    <a:bodyPr/>
                    <a:lstStyle/>
                    <a:p>
                      <a:pPr algn="ctr"/>
                      <a:r>
                        <a:rPr lang="en-US" sz="2000" dirty="0">
                          <a:latin typeface="Arial" panose="020B0604020202020204" pitchFamily="34" charset="0"/>
                          <a:cs typeface="Arial" panose="020B0604020202020204" pitchFamily="34" charset="0"/>
                        </a:rPr>
                        <a:t>1,716.28</a:t>
                      </a:r>
                    </a:p>
                  </a:txBody>
                  <a:tcPr/>
                </a:tc>
                <a:extLst>
                  <a:ext uri="{0D108BD9-81ED-4DB2-BD59-A6C34878D82A}">
                    <a16:rowId xmlns:a16="http://schemas.microsoft.com/office/drawing/2014/main" val="2680895243"/>
                  </a:ext>
                </a:extLst>
              </a:tr>
              <a:tr h="691243">
                <a:tc>
                  <a:txBody>
                    <a:bodyPr/>
                    <a:lstStyle/>
                    <a:p>
                      <a:pPr algn="ctr"/>
                      <a:r>
                        <a:rPr lang="en-US" sz="2000" b="1" dirty="0">
                          <a:latin typeface="Arial" panose="020B0604020202020204" pitchFamily="34" charset="0"/>
                          <a:cs typeface="Arial" panose="020B0604020202020204" pitchFamily="34" charset="0"/>
                        </a:rPr>
                        <a:t>30%</a:t>
                      </a:r>
                    </a:p>
                  </a:txBody>
                  <a:tcPr/>
                </a:tc>
                <a:tc>
                  <a:txBody>
                    <a:bodyPr/>
                    <a:lstStyle/>
                    <a:p>
                      <a:pPr algn="ctr"/>
                      <a:r>
                        <a:rPr lang="en-US" sz="2000" dirty="0">
                          <a:latin typeface="Arial" panose="020B0604020202020204" pitchFamily="34" charset="0"/>
                          <a:cs typeface="Arial" panose="020B0604020202020204" pitchFamily="34" charset="0"/>
                        </a:rPr>
                        <a:t>524.31</a:t>
                      </a:r>
                    </a:p>
                  </a:txBody>
                  <a:tcPr/>
                </a:tc>
                <a:tc>
                  <a:txBody>
                    <a:bodyPr/>
                    <a:lstStyle/>
                    <a:p>
                      <a:pPr algn="ctr"/>
                      <a:r>
                        <a:rPr lang="en-US" sz="2000" b="1" dirty="0">
                          <a:latin typeface="Arial" panose="020B0604020202020204" pitchFamily="34" charset="0"/>
                          <a:cs typeface="Arial" panose="020B0604020202020204" pitchFamily="34" charset="0"/>
                        </a:rPr>
                        <a:t>80%</a:t>
                      </a:r>
                    </a:p>
                  </a:txBody>
                  <a:tcPr/>
                </a:tc>
                <a:tc>
                  <a:txBody>
                    <a:bodyPr/>
                    <a:lstStyle/>
                    <a:p>
                      <a:pPr algn="ctr"/>
                      <a:r>
                        <a:rPr lang="en-US" sz="2000" dirty="0">
                          <a:latin typeface="Arial" panose="020B0604020202020204" pitchFamily="34" charset="0"/>
                          <a:cs typeface="Arial" panose="020B0604020202020204" pitchFamily="34" charset="0"/>
                        </a:rPr>
                        <a:t>1995.01</a:t>
                      </a:r>
                    </a:p>
                  </a:txBody>
                  <a:tcPr/>
                </a:tc>
                <a:extLst>
                  <a:ext uri="{0D108BD9-81ED-4DB2-BD59-A6C34878D82A}">
                    <a16:rowId xmlns:a16="http://schemas.microsoft.com/office/drawing/2014/main" val="2473951329"/>
                  </a:ext>
                </a:extLst>
              </a:tr>
              <a:tr h="691243">
                <a:tc>
                  <a:txBody>
                    <a:bodyPr/>
                    <a:lstStyle/>
                    <a:p>
                      <a:pPr algn="ctr"/>
                      <a:r>
                        <a:rPr lang="en-US" sz="2000" b="1" dirty="0">
                          <a:latin typeface="Arial" panose="020B0604020202020204" pitchFamily="34" charset="0"/>
                          <a:cs typeface="Arial" panose="020B0604020202020204" pitchFamily="34" charset="0"/>
                        </a:rPr>
                        <a:t>40%</a:t>
                      </a:r>
                    </a:p>
                  </a:txBody>
                  <a:tcPr/>
                </a:tc>
                <a:tc>
                  <a:txBody>
                    <a:bodyPr/>
                    <a:lstStyle/>
                    <a:p>
                      <a:pPr algn="ctr"/>
                      <a:r>
                        <a:rPr lang="en-US" sz="2000" dirty="0">
                          <a:latin typeface="Arial" panose="020B0604020202020204" pitchFamily="34" charset="0"/>
                          <a:cs typeface="Arial" panose="020B0604020202020204" pitchFamily="34" charset="0"/>
                        </a:rPr>
                        <a:t>755.28</a:t>
                      </a:r>
                    </a:p>
                  </a:txBody>
                  <a:tcPr/>
                </a:tc>
                <a:tc>
                  <a:txBody>
                    <a:bodyPr/>
                    <a:lstStyle/>
                    <a:p>
                      <a:pPr algn="ctr"/>
                      <a:r>
                        <a:rPr lang="en-US" sz="2000" b="1" dirty="0">
                          <a:latin typeface="Arial" panose="020B0604020202020204" pitchFamily="34" charset="0"/>
                          <a:cs typeface="Arial" panose="020B0604020202020204" pitchFamily="34" charset="0"/>
                        </a:rPr>
                        <a:t>90%</a:t>
                      </a:r>
                    </a:p>
                  </a:txBody>
                  <a:tcPr/>
                </a:tc>
                <a:tc>
                  <a:txBody>
                    <a:bodyPr/>
                    <a:lstStyle/>
                    <a:p>
                      <a:pPr algn="ctr"/>
                      <a:r>
                        <a:rPr lang="en-US" sz="2000" dirty="0">
                          <a:latin typeface="Arial" panose="020B0604020202020204" pitchFamily="34" charset="0"/>
                          <a:cs typeface="Arial" panose="020B0604020202020204" pitchFamily="34" charset="0"/>
                        </a:rPr>
                        <a:t>2,241.91</a:t>
                      </a:r>
                    </a:p>
                  </a:txBody>
                  <a:tcPr/>
                </a:tc>
                <a:extLst>
                  <a:ext uri="{0D108BD9-81ED-4DB2-BD59-A6C34878D82A}">
                    <a16:rowId xmlns:a16="http://schemas.microsoft.com/office/drawing/2014/main" val="339198894"/>
                  </a:ext>
                </a:extLst>
              </a:tr>
              <a:tr h="691243">
                <a:tc>
                  <a:txBody>
                    <a:bodyPr/>
                    <a:lstStyle/>
                    <a:p>
                      <a:pPr algn="ctr"/>
                      <a:r>
                        <a:rPr lang="en-US" sz="2000" b="1" dirty="0">
                          <a:latin typeface="Arial" panose="020B0604020202020204" pitchFamily="34" charset="0"/>
                          <a:cs typeface="Arial" panose="020B0604020202020204" pitchFamily="34" charset="0"/>
                        </a:rPr>
                        <a:t>50%</a:t>
                      </a:r>
                    </a:p>
                  </a:txBody>
                  <a:tcPr/>
                </a:tc>
                <a:tc>
                  <a:txBody>
                    <a:bodyPr/>
                    <a:lstStyle/>
                    <a:p>
                      <a:pPr algn="ctr"/>
                      <a:r>
                        <a:rPr lang="en-US" sz="2000" dirty="0">
                          <a:latin typeface="Arial" panose="020B0604020202020204" pitchFamily="34" charset="0"/>
                          <a:cs typeface="Arial" panose="020B0604020202020204" pitchFamily="34" charset="0"/>
                        </a:rPr>
                        <a:t>1,075.16</a:t>
                      </a:r>
                    </a:p>
                  </a:txBody>
                  <a:tcPr/>
                </a:tc>
                <a:tc>
                  <a:txBody>
                    <a:bodyPr/>
                    <a:lstStyle/>
                    <a:p>
                      <a:pPr algn="ctr"/>
                      <a:r>
                        <a:rPr lang="en-US" sz="2000" b="1" dirty="0">
                          <a:latin typeface="Arial" panose="020B0604020202020204" pitchFamily="34" charset="0"/>
                          <a:cs typeface="Arial" panose="020B0604020202020204" pitchFamily="34" charset="0"/>
                        </a:rPr>
                        <a:t>100%</a:t>
                      </a:r>
                    </a:p>
                  </a:txBody>
                  <a:tcPr/>
                </a:tc>
                <a:tc>
                  <a:txBody>
                    <a:bodyPr/>
                    <a:lstStyle/>
                    <a:p>
                      <a:pPr algn="ctr"/>
                      <a:r>
                        <a:rPr lang="en-US" sz="2000" dirty="0">
                          <a:latin typeface="Arial" panose="020B0604020202020204" pitchFamily="34" charset="0"/>
                          <a:cs typeface="Arial" panose="020B0604020202020204" pitchFamily="34" charset="0"/>
                        </a:rPr>
                        <a:t>3,737.85</a:t>
                      </a:r>
                    </a:p>
                  </a:txBody>
                  <a:tcPr/>
                </a:tc>
                <a:extLst>
                  <a:ext uri="{0D108BD9-81ED-4DB2-BD59-A6C34878D82A}">
                    <a16:rowId xmlns:a16="http://schemas.microsoft.com/office/drawing/2014/main" val="910455936"/>
                  </a:ext>
                </a:extLst>
              </a:tr>
              <a:tr h="691243">
                <a:tc gridSpan="4">
                  <a:txBody>
                    <a:bodyPr/>
                    <a:lstStyle/>
                    <a:p>
                      <a:r>
                        <a:rPr lang="en-US" sz="2000" dirty="0">
                          <a:latin typeface="Arial" panose="020B0604020202020204" pitchFamily="34" charset="0"/>
                          <a:cs typeface="Arial" panose="020B0604020202020204" pitchFamily="34" charset="0"/>
                        </a:rPr>
                        <a:t>https://www.va.gov/disability/compensation-rates/veteran-rates/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34542526"/>
                  </a:ext>
                </a:extLst>
              </a:tr>
            </a:tbl>
          </a:graphicData>
        </a:graphic>
      </p:graphicFrame>
    </p:spTree>
    <p:extLst>
      <p:ext uri="{BB962C8B-B14F-4D97-AF65-F5344CB8AC3E}">
        <p14:creationId xmlns:p14="http://schemas.microsoft.com/office/powerpoint/2010/main" val="1071164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311A-F0E1-E687-CE63-B8F585D384D9}"/>
              </a:ext>
            </a:extLst>
          </p:cNvPr>
          <p:cNvSpPr>
            <a:spLocks noGrp="1"/>
          </p:cNvSpPr>
          <p:nvPr>
            <p:ph type="title"/>
          </p:nvPr>
        </p:nvSpPr>
        <p:spPr/>
        <p:txBody>
          <a:bodyPr/>
          <a:lstStyle/>
          <a:p>
            <a:r>
              <a:rPr lang="en-US" dirty="0"/>
              <a:t>Requirements for Compensation Eligibility</a:t>
            </a:r>
          </a:p>
        </p:txBody>
      </p:sp>
      <p:sp>
        <p:nvSpPr>
          <p:cNvPr id="3" name="Slide Number Placeholder 2">
            <a:extLst>
              <a:ext uri="{FF2B5EF4-FFF2-40B4-BE49-F238E27FC236}">
                <a16:creationId xmlns:a16="http://schemas.microsoft.com/office/drawing/2014/main" id="{E07688B1-F9BE-1386-EB25-CA22108D07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8B55636D-2E48-E2DD-1B2D-BE6838541114}"/>
              </a:ext>
            </a:extLst>
          </p:cNvPr>
          <p:cNvSpPr>
            <a:spLocks noGrp="1"/>
          </p:cNvSpPr>
          <p:nvPr>
            <p:ph idx="1"/>
          </p:nvPr>
        </p:nvSpPr>
        <p:spPr/>
        <p:txBody>
          <a:bodyPr/>
          <a:lstStyle/>
          <a:p>
            <a:pPr marL="0" indent="0">
              <a:buNone/>
            </a:pPr>
            <a:r>
              <a:rPr lang="en-US" sz="4000" dirty="0">
                <a:latin typeface="Arial" panose="020B0604020202020204" pitchFamily="34" charset="0"/>
                <a:cs typeface="Arial" panose="020B0604020202020204" pitchFamily="34" charset="0"/>
              </a:rPr>
              <a:t>Must satisfy three elements with evidence:</a:t>
            </a:r>
          </a:p>
        </p:txBody>
      </p:sp>
      <p:sp>
        <p:nvSpPr>
          <p:cNvPr id="5" name="Rectangle 4">
            <a:extLst>
              <a:ext uri="{FF2B5EF4-FFF2-40B4-BE49-F238E27FC236}">
                <a16:creationId xmlns:a16="http://schemas.microsoft.com/office/drawing/2014/main" id="{1FC91E54-0788-422A-9059-2AA8A3B9A52D}"/>
              </a:ext>
            </a:extLst>
          </p:cNvPr>
          <p:cNvSpPr/>
          <p:nvPr/>
        </p:nvSpPr>
        <p:spPr>
          <a:xfrm>
            <a:off x="533400" y="2857500"/>
            <a:ext cx="3276600" cy="22098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Current Disability</a:t>
            </a:r>
          </a:p>
        </p:txBody>
      </p:sp>
      <p:cxnSp>
        <p:nvCxnSpPr>
          <p:cNvPr id="10" name="Straight Connector 9">
            <a:extLst>
              <a:ext uri="{FF2B5EF4-FFF2-40B4-BE49-F238E27FC236}">
                <a16:creationId xmlns:a16="http://schemas.microsoft.com/office/drawing/2014/main" id="{E11C256A-23B4-4A0D-9E0A-F2EB28D40A2F}"/>
              </a:ext>
            </a:extLst>
          </p:cNvPr>
          <p:cNvCxnSpPr>
            <a:cxnSpLocks/>
            <a:stCxn id="5" idx="3"/>
            <a:endCxn id="11" idx="2"/>
          </p:cNvCxnSpPr>
          <p:nvPr/>
        </p:nvCxnSpPr>
        <p:spPr>
          <a:xfrm>
            <a:off x="3810000" y="3962400"/>
            <a:ext cx="79731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6B23ADDD-29F3-4CE4-87DC-036DB4005DDB}"/>
              </a:ext>
            </a:extLst>
          </p:cNvPr>
          <p:cNvSpPr/>
          <p:nvPr/>
        </p:nvSpPr>
        <p:spPr>
          <a:xfrm>
            <a:off x="4607312" y="3162300"/>
            <a:ext cx="28956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Nexus</a:t>
            </a:r>
          </a:p>
        </p:txBody>
      </p:sp>
      <p:cxnSp>
        <p:nvCxnSpPr>
          <p:cNvPr id="14" name="Straight Connector 13">
            <a:extLst>
              <a:ext uri="{FF2B5EF4-FFF2-40B4-BE49-F238E27FC236}">
                <a16:creationId xmlns:a16="http://schemas.microsoft.com/office/drawing/2014/main" id="{D8B3479E-1887-43BB-B0E6-C5E326E0D62E}"/>
              </a:ext>
            </a:extLst>
          </p:cNvPr>
          <p:cNvCxnSpPr>
            <a:cxnSpLocks/>
            <a:stCxn id="11" idx="6"/>
          </p:cNvCxnSpPr>
          <p:nvPr/>
        </p:nvCxnSpPr>
        <p:spPr>
          <a:xfrm flipV="1">
            <a:off x="7502912" y="3962396"/>
            <a:ext cx="871344" cy="4"/>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C382726-0360-4FD5-AA71-43FC16CA62C5}"/>
              </a:ext>
            </a:extLst>
          </p:cNvPr>
          <p:cNvSpPr/>
          <p:nvPr/>
        </p:nvSpPr>
        <p:spPr>
          <a:xfrm>
            <a:off x="8374256" y="2857500"/>
            <a:ext cx="3276600" cy="220979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In-Service Incident</a:t>
            </a:r>
          </a:p>
        </p:txBody>
      </p:sp>
    </p:spTree>
    <p:extLst>
      <p:ext uri="{BB962C8B-B14F-4D97-AF65-F5344CB8AC3E}">
        <p14:creationId xmlns:p14="http://schemas.microsoft.com/office/powerpoint/2010/main" val="948200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Element 1: Current Disability </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a:buFont typeface="Arial" panose="020B0604020202020204" pitchFamily="34" charset="0"/>
              <a:buChar char="•"/>
            </a:pPr>
            <a:r>
              <a:rPr lang="en-US" sz="2800" dirty="0">
                <a:latin typeface="Arial" panose="020B0604020202020204" pitchFamily="34" charset="0"/>
                <a:cs typeface="Arial" panose="020B0604020202020204" pitchFamily="34" charset="0"/>
              </a:rPr>
              <a:t>Almost always want current medical diagnosis documented with competent medical evidence.</a:t>
            </a:r>
          </a:p>
          <a:p>
            <a:pPr>
              <a:buFont typeface="Arial" panose="020B0604020202020204" pitchFamily="34" charset="0"/>
              <a:buChar char="•"/>
            </a:pPr>
            <a:r>
              <a:rPr lang="en-US" sz="2800" dirty="0">
                <a:latin typeface="Arial" panose="020B0604020202020204" pitchFamily="34" charset="0"/>
                <a:cs typeface="Arial" panose="020B0604020202020204" pitchFamily="34" charset="0"/>
              </a:rPr>
              <a:t>Competent medical evidence means evidence provided by a person who is qualified through education, training, or experience to offer medical diagnoses, statements, or opinions. Competent medical evidence may also mean statements conveying sound medical principles found in medical treatises. It would also include statements contained in authoritative writings such as medical and scientific articles and research reports or analyses. 38 C.F.R. § 3.159</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39464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Element 1: Current Disability </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a:buFont typeface="Arial" panose="020B0604020202020204" pitchFamily="34" charset="0"/>
              <a:buChar char="•"/>
            </a:pPr>
            <a:r>
              <a:rPr lang="en-US" sz="3600" dirty="0">
                <a:latin typeface="Arial" panose="020B0604020202020204" pitchFamily="34" charset="0"/>
                <a:cs typeface="Arial" panose="020B0604020202020204" pitchFamily="34" charset="0"/>
              </a:rPr>
              <a:t>VA may perform a C&amp;P exam (aka claim exam) to establish diagnosis</a:t>
            </a:r>
          </a:p>
          <a:p>
            <a:pPr>
              <a:buFont typeface="Arial" panose="020B0604020202020204" pitchFamily="34" charset="0"/>
              <a:buChar char="•"/>
            </a:pPr>
            <a:r>
              <a:rPr lang="en-US" sz="3600" dirty="0">
                <a:latin typeface="Arial" panose="020B0604020202020204" pitchFamily="34" charset="0"/>
                <a:cs typeface="Arial" panose="020B0604020202020204" pitchFamily="34" charset="0"/>
              </a:rPr>
              <a:t>Can be a diagnosis by a private (non-VA) medical professional</a:t>
            </a:r>
          </a:p>
          <a:p>
            <a:pPr>
              <a:buFont typeface="Arial" panose="020B0604020202020204" pitchFamily="34" charset="0"/>
              <a:buChar char="•"/>
            </a:pPr>
            <a:r>
              <a:rPr lang="en-US" sz="3600" dirty="0">
                <a:latin typeface="Arial" panose="020B0604020202020204" pitchFamily="34" charset="0"/>
                <a:cs typeface="Arial" panose="020B0604020202020204" pitchFamily="34" charset="0"/>
              </a:rPr>
              <a:t>Veteran’s own statements describing symptoms are evidence, but usually not enough on its own, but can be important to trigger VA’s duty to assist.</a:t>
            </a:r>
          </a:p>
          <a:p>
            <a:pPr>
              <a:buFont typeface="Arial" panose="020B0604020202020204" pitchFamily="34" charset="0"/>
              <a:buChar char="•"/>
            </a:pPr>
            <a:endParaRPr lang="en-US" sz="36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180726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 Seniors’ Services</a:t>
            </a:r>
          </a:p>
        </p:txBody>
      </p:sp>
      <p:sp>
        <p:nvSpPr>
          <p:cNvPr id="3" name="Slide Number Placeholder 2"/>
          <p:cNvSpPr>
            <a:spLocks noGrp="1"/>
          </p:cNvSpPr>
          <p:nvPr>
            <p:ph type="sldNum" sz="quarter" idx="4"/>
          </p:nvPr>
        </p:nvSpPr>
        <p:spPr/>
        <p:txBody>
          <a:bodyPr/>
          <a:lstStyle/>
          <a:p>
            <a:fld id="{612C9336-A718-4A9C-A61A-5379812194CD}" type="slidenum">
              <a:rPr lang="en-US" smtClean="0">
                <a:solidFill>
                  <a:prstClr val="black">
                    <a:tint val="75000"/>
                  </a:prstClr>
                </a:solidFill>
              </a:rPr>
              <a:pPr/>
              <a:t>4</a:t>
            </a:fld>
            <a:endParaRPr lang="en-US">
              <a:solidFill>
                <a:prstClr val="black">
                  <a:tint val="75000"/>
                </a:prstClr>
              </a:solidFill>
            </a:endParaRPr>
          </a:p>
        </p:txBody>
      </p:sp>
      <p:sp>
        <p:nvSpPr>
          <p:cNvPr id="4" name="Rectangle 3"/>
          <p:cNvSpPr txBox="1">
            <a:spLocks noChangeArrowheads="1"/>
          </p:cNvSpPr>
          <p:nvPr/>
        </p:nvSpPr>
        <p:spPr>
          <a:xfrm>
            <a:off x="762000" y="1463676"/>
            <a:ext cx="8305800" cy="50292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spcAft>
                <a:spcPct val="0"/>
              </a:spcAft>
              <a:buClr>
                <a:srgbClr val="09677B"/>
              </a:buClr>
              <a:buSzPct val="80000"/>
              <a:buNone/>
            </a:pPr>
            <a:r>
              <a:rPr lang="en-US" b="1" kern="0" dirty="0">
                <a:solidFill>
                  <a:srgbClr val="000000"/>
                </a:solidFill>
                <a:latin typeface="Arial"/>
              </a:rPr>
              <a:t>Ohio Senior Medicare Patrol (SMP)</a:t>
            </a:r>
          </a:p>
          <a:p>
            <a:pPr marL="0" indent="0" eaLnBrk="0" fontAlgn="base" hangingPunct="0">
              <a:spcAft>
                <a:spcPct val="0"/>
              </a:spcAft>
              <a:buClr>
                <a:srgbClr val="09677B"/>
              </a:buClr>
              <a:buSzPct val="80000"/>
              <a:buNone/>
            </a:pPr>
            <a:endParaRPr lang="en-US" sz="1400" b="1" kern="0" dirty="0">
              <a:solidFill>
                <a:srgbClr val="000000"/>
              </a:solidFill>
              <a:latin typeface="Arial"/>
            </a:endParaRPr>
          </a:p>
          <a:p>
            <a:pPr marL="0" indent="0" eaLnBrk="0" fontAlgn="base" hangingPunct="0">
              <a:spcAft>
                <a:spcPct val="0"/>
              </a:spcAft>
              <a:buClr>
                <a:srgbClr val="09677B"/>
              </a:buClr>
              <a:buSzPct val="80000"/>
              <a:buNone/>
            </a:pPr>
            <a:r>
              <a:rPr lang="en-US" kern="0" dirty="0">
                <a:solidFill>
                  <a:srgbClr val="000000"/>
                </a:solidFill>
                <a:latin typeface="Arial"/>
              </a:rPr>
              <a:t>Our volunteers stop Medicare fraud &amp; scams by educating others to recognize the tell-tale signs. If your Medicare number has been compromised, or you suspect you have been scammed, we may be able to help! </a:t>
            </a:r>
          </a:p>
          <a:p>
            <a:pPr marL="0" indent="0" eaLnBrk="0" fontAlgn="base" hangingPunct="0">
              <a:spcAft>
                <a:spcPct val="0"/>
              </a:spcAft>
              <a:buClr>
                <a:srgbClr val="09677B"/>
              </a:buClr>
              <a:buSzPct val="80000"/>
              <a:buNone/>
            </a:pPr>
            <a:endParaRPr lang="en-US" sz="1400" kern="0" dirty="0">
              <a:solidFill>
                <a:srgbClr val="000000"/>
              </a:solidFill>
              <a:latin typeface="Arial"/>
            </a:endParaRPr>
          </a:p>
          <a:p>
            <a:pPr marL="0" indent="0" eaLnBrk="0" fontAlgn="base" hangingPunct="0">
              <a:spcAft>
                <a:spcPct val="0"/>
              </a:spcAft>
              <a:buClr>
                <a:srgbClr val="09677B"/>
              </a:buClr>
              <a:buSzPct val="80000"/>
              <a:buNone/>
            </a:pPr>
            <a:r>
              <a:rPr lang="en-US" kern="0" dirty="0">
                <a:solidFill>
                  <a:srgbClr val="000000"/>
                </a:solidFill>
                <a:latin typeface="Arial"/>
              </a:rPr>
              <a:t>Give us a call at </a:t>
            </a:r>
            <a:r>
              <a:rPr lang="en-US" b="1" dirty="0"/>
              <a:t>1</a:t>
            </a:r>
            <a:r>
              <a:rPr lang="en-US" dirty="0"/>
              <a:t>-</a:t>
            </a:r>
            <a:r>
              <a:rPr lang="en-US" b="1" dirty="0">
                <a:latin typeface="Arial" panose="020B0604020202020204" pitchFamily="34" charset="0"/>
                <a:ea typeface="Calibri" panose="020F0502020204030204" pitchFamily="34" charset="0"/>
                <a:cs typeface="Arial" panose="020B0604020202020204" pitchFamily="34" charset="0"/>
              </a:rPr>
              <a:t>800-293-4767</a:t>
            </a:r>
            <a:r>
              <a:rPr lang="en-US" altLang="en-US" b="1" kern="0" dirty="0">
                <a:solidFill>
                  <a:prstClr val="black"/>
                </a:solidFill>
                <a:latin typeface="Arial"/>
              </a:rPr>
              <a:t>.</a:t>
            </a:r>
          </a:p>
          <a:p>
            <a:pPr marL="0" indent="0" eaLnBrk="0" fontAlgn="base" hangingPunct="0">
              <a:spcAft>
                <a:spcPct val="0"/>
              </a:spcAft>
              <a:buClr>
                <a:srgbClr val="09677B"/>
              </a:buClr>
              <a:buSzPct val="80000"/>
              <a:buNone/>
            </a:pPr>
            <a:r>
              <a:rPr lang="en-US" altLang="en-US" b="1" kern="0" dirty="0">
                <a:solidFill>
                  <a:prstClr val="black"/>
                </a:solidFill>
                <a:latin typeface="Arial"/>
              </a:rPr>
              <a:t>www.proseniors.org/</a:t>
            </a:r>
            <a:r>
              <a:rPr lang="en-US" altLang="en-US" b="1" kern="0" dirty="0">
                <a:solidFill>
                  <a:srgbClr val="002060"/>
                </a:solidFill>
                <a:latin typeface="Arial"/>
              </a:rPr>
              <a:t>Ohio-SMP</a:t>
            </a:r>
            <a:r>
              <a:rPr lang="en-US" altLang="en-US" b="1" kern="0" dirty="0">
                <a:solidFill>
                  <a:prstClr val="black"/>
                </a:solidFill>
                <a:latin typeface="Arial"/>
              </a:rPr>
              <a:t>/</a:t>
            </a:r>
          </a:p>
        </p:txBody>
      </p:sp>
      <p:pic>
        <p:nvPicPr>
          <p:cNvPr id="6" name="Picture 5">
            <a:extLst>
              <a:ext uri="{FF2B5EF4-FFF2-40B4-BE49-F238E27FC236}">
                <a16:creationId xmlns:a16="http://schemas.microsoft.com/office/drawing/2014/main" id="{6554C2E2-F0E2-4893-88B3-EB466F766D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0200" y="2700846"/>
            <a:ext cx="2447441" cy="2310384"/>
          </a:xfrm>
          <a:prstGeom prst="rect">
            <a:avLst/>
          </a:prstGeom>
        </p:spPr>
      </p:pic>
    </p:spTree>
    <p:extLst>
      <p:ext uri="{BB962C8B-B14F-4D97-AF65-F5344CB8AC3E}">
        <p14:creationId xmlns:p14="http://schemas.microsoft.com/office/powerpoint/2010/main" val="127514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Element 2: In-Service Incident</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Current condition incurred in or aggravated during active military service 38 C.F.R. § 3.303</a:t>
            </a:r>
          </a:p>
          <a:p>
            <a:pPr lvl="1">
              <a:buFont typeface="Arial" panose="020B0604020202020204" pitchFamily="34" charset="0"/>
              <a:buChar char="•"/>
            </a:pPr>
            <a:r>
              <a:rPr lang="en-US" sz="3200" dirty="0">
                <a:latin typeface="Arial" panose="020B0604020202020204" pitchFamily="34" charset="0"/>
                <a:cs typeface="Arial" panose="020B0604020202020204" pitchFamily="34" charset="0"/>
              </a:rPr>
              <a:t>Or condition incurred during a qualifying presumptive period </a:t>
            </a:r>
            <a:r>
              <a:rPr lang="da-DK" sz="3200" dirty="0">
                <a:latin typeface="Arial" panose="020B0604020202020204" pitchFamily="34" charset="0"/>
                <a:cs typeface="Arial" panose="020B0604020202020204" pitchFamily="34" charset="0"/>
              </a:rPr>
              <a:t>38 C.F.R. § 3.307, 38 C.F.R. § 3.309</a:t>
            </a:r>
            <a:endParaRPr lang="en-US" sz="3200" dirty="0">
              <a:latin typeface="Arial" panose="020B0604020202020204" pitchFamily="34" charset="0"/>
              <a:cs typeface="Arial" panose="020B0604020202020204" pitchFamily="34" charset="0"/>
            </a:endParaRPr>
          </a:p>
          <a:p>
            <a:pPr>
              <a:buFont typeface="Arial" panose="020B0604020202020204" pitchFamily="34" charset="0"/>
              <a:buChar char="•"/>
            </a:pPr>
            <a:r>
              <a:rPr lang="en-US" dirty="0">
                <a:latin typeface="Arial" panose="020B0604020202020204" pitchFamily="34" charset="0"/>
                <a:cs typeface="Arial" panose="020B0604020202020204" pitchFamily="34" charset="0"/>
              </a:rPr>
              <a:t>Must be on active duty at time of incident</a:t>
            </a:r>
          </a:p>
          <a:p>
            <a:pPr>
              <a:buFont typeface="Arial" panose="020B0604020202020204" pitchFamily="34" charset="0"/>
              <a:buChar char="•"/>
            </a:pPr>
            <a:r>
              <a:rPr lang="en-US" dirty="0">
                <a:latin typeface="Arial" panose="020B0604020202020204" pitchFamily="34" charset="0"/>
                <a:cs typeface="Arial" panose="020B0604020202020204" pitchFamily="34" charset="0"/>
              </a:rPr>
              <a:t>The incident does not need to be directly related to military duties, must have happened between day veteran entered service and the day he was discharged.</a:t>
            </a:r>
          </a:p>
          <a:p>
            <a:pPr>
              <a:buFont typeface="Arial" panose="020B0604020202020204" pitchFamily="34" charset="0"/>
              <a:buChar char="•"/>
            </a:pPr>
            <a:r>
              <a:rPr lang="en-US" dirty="0">
                <a:latin typeface="Arial" panose="020B0604020202020204" pitchFamily="34" charset="0"/>
                <a:cs typeface="Arial" panose="020B0604020202020204" pitchFamily="34" charset="0"/>
              </a:rPr>
              <a:t>Cannot be the result of willful misconduct.  </a:t>
            </a:r>
          </a:p>
          <a:p>
            <a:pPr>
              <a:buFont typeface="Arial" panose="020B0604020202020204" pitchFamily="34" charset="0"/>
              <a:buChar char="•"/>
            </a:pPr>
            <a:endParaRPr lang="en-US" sz="2800" dirty="0"/>
          </a:p>
          <a:p>
            <a:pPr>
              <a:buFont typeface="Arial" panose="020B0604020202020204" pitchFamily="34" charset="0"/>
              <a:buChar char="•"/>
            </a:pPr>
            <a:endParaRPr lang="en-US" sz="28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645431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Element 2: In-Service Incident</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0" indent="0">
              <a:buNone/>
            </a:pPr>
            <a:r>
              <a:rPr lang="en-US" sz="2400" dirty="0">
                <a:latin typeface="Arial" panose="020B0604020202020204" pitchFamily="34" charset="0"/>
                <a:cs typeface="Arial" panose="020B0604020202020204" pitchFamily="34" charset="0"/>
              </a:rPr>
              <a:t>Types of Evidence:</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Service Treatment Records (STRs), Official Military Personnel File, other military records</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Medical evidence of condition arising during a presumptive post-service period</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Private Medical Records</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Competent lay evidence</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Veteran’s own statement</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Buddy statements</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Photos, contemporaneous letters, newspapers, agency records</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Special rules documenting events in combat for PTSD 38 C.F.R. § 3.304(d)(f)</a:t>
            </a:r>
          </a:p>
          <a:p>
            <a:pPr>
              <a:buFont typeface="Arial" panose="020B0604020202020204" pitchFamily="34" charset="0"/>
              <a:buChar char="•"/>
            </a:pPr>
            <a:endParaRPr lang="en-US" sz="28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860043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Element 3: Nexus</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0" indent="0">
              <a:buNone/>
            </a:pPr>
            <a:r>
              <a:rPr lang="en-US" sz="2800" dirty="0">
                <a:latin typeface="Arial" panose="020B0604020202020204" pitchFamily="34" charset="0"/>
                <a:cs typeface="Arial" panose="020B0604020202020204" pitchFamily="34" charset="0"/>
              </a:rPr>
              <a:t>Veteran must demonstrate a nexus (a link or connection) between current condition and the in-service incident</a:t>
            </a:r>
          </a:p>
          <a:p>
            <a:pPr marL="0" indent="0">
              <a:buNone/>
            </a:pPr>
            <a:r>
              <a:rPr lang="en-US" sz="2800" dirty="0">
                <a:latin typeface="Arial" panose="020B0604020202020204" pitchFamily="34" charset="0"/>
                <a:cs typeface="Arial" panose="020B0604020202020204" pitchFamily="34" charset="0"/>
              </a:rPr>
              <a:t>Five Theories:</a:t>
            </a:r>
          </a:p>
          <a:p>
            <a:pPr>
              <a:buFont typeface="+mj-lt"/>
              <a:buAutoNum type="arabicPeriod"/>
            </a:pPr>
            <a:r>
              <a:rPr lang="en-US" sz="2800" dirty="0">
                <a:latin typeface="Arial" panose="020B0604020202020204" pitchFamily="34" charset="0"/>
                <a:cs typeface="Arial" panose="020B0604020202020204" pitchFamily="34" charset="0"/>
              </a:rPr>
              <a:t>Direct service connection </a:t>
            </a:r>
            <a:r>
              <a:rPr lang="da-DK" sz="2800" dirty="0">
                <a:latin typeface="Arial" panose="020B0604020202020204" pitchFamily="34" charset="0"/>
                <a:cs typeface="Arial" panose="020B0604020202020204" pitchFamily="34" charset="0"/>
              </a:rPr>
              <a:t>38 C.F.R. § 3.303, 3.304, 3.305</a:t>
            </a:r>
            <a:endParaRPr lang="en-US" sz="2800" dirty="0">
              <a:latin typeface="Arial" panose="020B0604020202020204" pitchFamily="34" charset="0"/>
              <a:cs typeface="Arial" panose="020B0604020202020204" pitchFamily="34" charset="0"/>
            </a:endParaRPr>
          </a:p>
          <a:p>
            <a:pPr>
              <a:buFont typeface="+mj-lt"/>
              <a:buAutoNum type="arabicPeriod"/>
            </a:pPr>
            <a:r>
              <a:rPr lang="en-US" sz="2800" dirty="0">
                <a:latin typeface="Arial" panose="020B0604020202020204" pitchFamily="34" charset="0"/>
                <a:cs typeface="Arial" panose="020B0604020202020204" pitchFamily="34" charset="0"/>
              </a:rPr>
              <a:t>Secondary service connection </a:t>
            </a:r>
            <a:r>
              <a:rPr lang="da-DK" sz="2800" dirty="0">
                <a:latin typeface="Arial" panose="020B0604020202020204" pitchFamily="34" charset="0"/>
                <a:cs typeface="Arial" panose="020B0604020202020204" pitchFamily="34" charset="0"/>
              </a:rPr>
              <a:t>38 C.F.R. § 3.310</a:t>
            </a:r>
            <a:endParaRPr lang="en-US" sz="2800" dirty="0">
              <a:latin typeface="Arial" panose="020B0604020202020204" pitchFamily="34" charset="0"/>
              <a:cs typeface="Arial" panose="020B0604020202020204" pitchFamily="34" charset="0"/>
            </a:endParaRPr>
          </a:p>
          <a:p>
            <a:pPr>
              <a:buFont typeface="+mj-lt"/>
              <a:buAutoNum type="arabicPeriod"/>
            </a:pPr>
            <a:r>
              <a:rPr lang="en-US" sz="2800" dirty="0">
                <a:latin typeface="Arial" panose="020B0604020202020204" pitchFamily="34" charset="0"/>
                <a:cs typeface="Arial" panose="020B0604020202020204" pitchFamily="34" charset="0"/>
              </a:rPr>
              <a:t>Aggravation </a:t>
            </a:r>
            <a:r>
              <a:rPr lang="da-DK" sz="2800" dirty="0">
                <a:latin typeface="Arial" panose="020B0604020202020204" pitchFamily="34" charset="0"/>
                <a:cs typeface="Arial" panose="020B0604020202020204" pitchFamily="34" charset="0"/>
              </a:rPr>
              <a:t>38 C.F.R. § 3.306</a:t>
            </a:r>
            <a:endParaRPr lang="en-US" sz="2800" dirty="0">
              <a:latin typeface="Arial" panose="020B0604020202020204" pitchFamily="34" charset="0"/>
              <a:cs typeface="Arial" panose="020B0604020202020204" pitchFamily="34" charset="0"/>
            </a:endParaRPr>
          </a:p>
          <a:p>
            <a:pPr>
              <a:buFont typeface="+mj-lt"/>
              <a:buAutoNum type="arabicPeriod"/>
            </a:pPr>
            <a:r>
              <a:rPr lang="en-US" sz="2800" dirty="0">
                <a:latin typeface="Arial" panose="020B0604020202020204" pitchFamily="34" charset="0"/>
                <a:cs typeface="Arial" panose="020B0604020202020204" pitchFamily="34" charset="0"/>
              </a:rPr>
              <a:t>Presumptive service connection </a:t>
            </a:r>
            <a:r>
              <a:rPr lang="da-DK" sz="2800" dirty="0">
                <a:latin typeface="Arial" panose="020B0604020202020204" pitchFamily="34" charset="0"/>
                <a:cs typeface="Arial" panose="020B0604020202020204" pitchFamily="34" charset="0"/>
              </a:rPr>
              <a:t>38 C.F.R. § 3.307, 3.309, 3.313</a:t>
            </a:r>
            <a:endParaRPr lang="en-US" sz="2800" dirty="0">
              <a:latin typeface="Arial" panose="020B0604020202020204" pitchFamily="34" charset="0"/>
              <a:cs typeface="Arial" panose="020B0604020202020204" pitchFamily="34" charset="0"/>
            </a:endParaRPr>
          </a:p>
          <a:p>
            <a:pPr>
              <a:buFont typeface="+mj-lt"/>
              <a:buAutoNum type="arabicPeriod"/>
            </a:pPr>
            <a:r>
              <a:rPr lang="en-US" sz="2800" dirty="0">
                <a:latin typeface="Arial" panose="020B0604020202020204" pitchFamily="34" charset="0"/>
                <a:cs typeface="Arial" panose="020B0604020202020204" pitchFamily="34" charset="0"/>
              </a:rPr>
              <a:t>Caused by VA health care 38 U.S.C. § 1151</a:t>
            </a:r>
          </a:p>
          <a:p>
            <a:pPr>
              <a:buFont typeface="Arial" panose="020B0604020202020204" pitchFamily="34" charset="0"/>
              <a:buChar char="•"/>
            </a:pPr>
            <a:endParaRPr lang="en-US" sz="28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364316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Element 3: Nexus</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a:buAutoNum type="arabicPeriod"/>
            </a:pPr>
            <a:r>
              <a:rPr lang="en-US" sz="3600" dirty="0">
                <a:latin typeface="Arial" panose="020B0604020202020204" pitchFamily="34" charset="0"/>
                <a:cs typeface="Arial" panose="020B0604020202020204" pitchFamily="34" charset="0"/>
              </a:rPr>
              <a:t>Direct Service Connection</a:t>
            </a:r>
          </a:p>
          <a:p>
            <a:pPr>
              <a:buFont typeface="Arial" panose="020B0604020202020204" pitchFamily="34" charset="0"/>
              <a:buChar char="•"/>
            </a:pPr>
            <a:r>
              <a:rPr lang="en-US" sz="3600" dirty="0">
                <a:latin typeface="Arial" panose="020B0604020202020204" pitchFamily="34" charset="0"/>
                <a:cs typeface="Arial" panose="020B0604020202020204" pitchFamily="34" charset="0"/>
              </a:rPr>
              <a:t>A direct causative link between the veteran’s current disability and the in-service incident.</a:t>
            </a:r>
          </a:p>
          <a:p>
            <a:pPr>
              <a:buAutoNum type="arabicPeriod" startAt="2"/>
            </a:pPr>
            <a:r>
              <a:rPr lang="en-US" sz="3600" dirty="0">
                <a:latin typeface="Arial" panose="020B0604020202020204" pitchFamily="34" charset="0"/>
                <a:cs typeface="Arial" panose="020B0604020202020204" pitchFamily="34" charset="0"/>
              </a:rPr>
              <a:t>Secondary Service Connection</a:t>
            </a:r>
          </a:p>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Current disability is caused or aggravated by a separate, already service-connected condition.</a:t>
            </a: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8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082472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Element 3: Nexus</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a:buFont typeface="+mj-lt"/>
              <a:buAutoNum type="arabicPeriod" startAt="3"/>
            </a:pPr>
            <a:r>
              <a:rPr lang="en-US" sz="3600" dirty="0">
                <a:latin typeface="Arial" panose="020B0604020202020204" pitchFamily="34" charset="0"/>
                <a:cs typeface="Arial" panose="020B0604020202020204" pitchFamily="34" charset="0"/>
              </a:rPr>
              <a:t>Aggravation</a:t>
            </a:r>
          </a:p>
          <a:p>
            <a:pPr>
              <a:buFont typeface="Arial" panose="020B0604020202020204" pitchFamily="34" charset="0"/>
              <a:buChar char="•"/>
            </a:pPr>
            <a:r>
              <a:rPr lang="en-US" sz="3600" dirty="0">
                <a:latin typeface="Arial" panose="020B0604020202020204" pitchFamily="34" charset="0"/>
                <a:cs typeface="Arial" panose="020B0604020202020204" pitchFamily="34" charset="0"/>
              </a:rPr>
              <a:t>Current disability began before active service but worsened during service beyond natural progress of disability</a:t>
            </a:r>
          </a:p>
          <a:p>
            <a:pPr>
              <a:buFont typeface="+mj-lt"/>
              <a:buAutoNum type="arabicPeriod" startAt="4"/>
            </a:pPr>
            <a:r>
              <a:rPr lang="en-US" sz="3600" dirty="0">
                <a:latin typeface="Arial" panose="020B0604020202020204" pitchFamily="34" charset="0"/>
                <a:cs typeface="Arial" panose="020B0604020202020204" pitchFamily="34" charset="0"/>
              </a:rPr>
              <a:t>Presumptive Service Connection</a:t>
            </a:r>
          </a:p>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VA presumes certain disabilities were caused by military service</a:t>
            </a: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8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230502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Element 3: Nexus</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0" indent="0">
              <a:buNone/>
            </a:pPr>
            <a:r>
              <a:rPr lang="en-US" sz="2800" dirty="0">
                <a:latin typeface="Arial" panose="020B0604020202020204" pitchFamily="34" charset="0"/>
                <a:cs typeface="Arial" panose="020B0604020202020204" pitchFamily="34" charset="0"/>
              </a:rPr>
              <a:t>5. Caused by VA Medical Care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If disability caused by VA medical care, can receive compensation as if it was service-connected.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651812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VA Duty to Assist</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0" indent="0">
              <a:buNone/>
            </a:pPr>
            <a:r>
              <a:rPr lang="en-US" sz="2800" dirty="0">
                <a:latin typeface="Arial" panose="020B0604020202020204" pitchFamily="34" charset="0"/>
                <a:cs typeface="Arial" panose="020B0604020202020204" pitchFamily="34" charset="0"/>
              </a:rPr>
              <a:t>VA has duty to obtain records or provide medical examinations or obtain medical opinions. 38 C.F.R. § 3.159</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For VA to request a C&amp;P exam if not enough evidence, need evidence of:</a:t>
            </a:r>
          </a:p>
          <a:p>
            <a:pPr>
              <a:buAutoNum type="arabicPeriod"/>
            </a:pPr>
            <a:r>
              <a:rPr lang="en-US" sz="2800" dirty="0">
                <a:latin typeface="Arial" panose="020B0604020202020204" pitchFamily="34" charset="0"/>
                <a:cs typeface="Arial" panose="020B0604020202020204" pitchFamily="34" charset="0"/>
              </a:rPr>
              <a:t>Competent lay or medical evidence of current disability or persistent/recurrent symptoms of disability;</a:t>
            </a:r>
          </a:p>
          <a:p>
            <a:pPr>
              <a:buAutoNum type="arabicPeriod"/>
            </a:pPr>
            <a:r>
              <a:rPr lang="en-US" sz="2800" dirty="0">
                <a:latin typeface="Arial" panose="020B0604020202020204" pitchFamily="34" charset="0"/>
                <a:cs typeface="Arial" panose="020B0604020202020204" pitchFamily="34" charset="0"/>
              </a:rPr>
              <a:t>Veteran suffered incident in service; AND</a:t>
            </a:r>
          </a:p>
          <a:p>
            <a:pPr>
              <a:buAutoNum type="arabicPeriod"/>
            </a:pPr>
            <a:r>
              <a:rPr lang="en-US" sz="2800" dirty="0">
                <a:latin typeface="Arial" panose="020B0604020202020204" pitchFamily="34" charset="0"/>
                <a:cs typeface="Arial" panose="020B0604020202020204" pitchFamily="34" charset="0"/>
              </a:rPr>
              <a:t>An indication that the disability may be associated with the in-service incident</a:t>
            </a:r>
          </a:p>
          <a:p>
            <a:pPr>
              <a:buAutoNum type="arabicPeriod"/>
            </a:pPr>
            <a:endParaRPr lang="en-US" sz="28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354566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Special Monthly Compensation</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Statutory award paid in addition to the basic rates of compensation, can be for anatomical loss or loss of use, such as loss of use of hand or foot, or impairment of senses.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Includes increase if permanently housebound due to service-connected disabilities, defined as veteran being substantially confined to house, ward, or clinical area due to service-connected disability for which it is reasonably certain will remain throughout veteran’s lifetime.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Includes increase if veteran needs regular aid and attendance from another to perform functions of daily living.</a:t>
            </a:r>
          </a:p>
          <a:p>
            <a:pPr marL="0" indent="0" algn="r">
              <a:buNone/>
            </a:pPr>
            <a:r>
              <a:rPr lang="en-US" sz="2800" dirty="0">
                <a:latin typeface="Arial" panose="020B0604020202020204" pitchFamily="34" charset="0"/>
                <a:cs typeface="Arial" panose="020B0604020202020204" pitchFamily="34" charset="0"/>
              </a:rPr>
              <a:t>38 U.S.C. § 1114</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237783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311A-F0E1-E687-CE63-B8F585D384D9}"/>
              </a:ext>
            </a:extLst>
          </p:cNvPr>
          <p:cNvSpPr>
            <a:spLocks noGrp="1"/>
          </p:cNvSpPr>
          <p:nvPr>
            <p:ph type="title"/>
          </p:nvPr>
        </p:nvSpPr>
        <p:spPr/>
        <p:txBody>
          <a:bodyPr/>
          <a:lstStyle/>
          <a:p>
            <a:r>
              <a:rPr lang="en-US" dirty="0"/>
              <a:t>Poll Question # 3</a:t>
            </a:r>
          </a:p>
        </p:txBody>
      </p:sp>
      <p:sp>
        <p:nvSpPr>
          <p:cNvPr id="3" name="Slide Number Placeholder 2">
            <a:extLst>
              <a:ext uri="{FF2B5EF4-FFF2-40B4-BE49-F238E27FC236}">
                <a16:creationId xmlns:a16="http://schemas.microsoft.com/office/drawing/2014/main" id="{E07688B1-F9BE-1386-EB25-CA22108D07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8B55636D-2E48-E2DD-1B2D-BE6838541114}"/>
              </a:ext>
            </a:extLst>
          </p:cNvPr>
          <p:cNvSpPr>
            <a:spLocks noGrp="1"/>
          </p:cNvSpPr>
          <p:nvPr>
            <p:ph idx="1"/>
          </p:nvPr>
        </p:nvSpPr>
        <p:spPr/>
        <p:txBody>
          <a:bodyPr/>
          <a:lstStyle/>
          <a:p>
            <a:pPr marL="457200" lvl="1" indent="0">
              <a:buNone/>
            </a:pPr>
            <a:r>
              <a:rPr lang="en-US" sz="2800" dirty="0">
                <a:latin typeface="Arial" panose="020B0604020202020204" pitchFamily="34" charset="0"/>
                <a:cs typeface="Arial" panose="020B0604020202020204" pitchFamily="34" charset="0"/>
              </a:rPr>
              <a:t>One of the eligibility requirements for servic</a:t>
            </a:r>
            <a:r>
              <a:rPr lang="en-US" dirty="0">
                <a:latin typeface="Arial" panose="020B0604020202020204" pitchFamily="34" charset="0"/>
                <a:cs typeface="Arial" panose="020B0604020202020204" pitchFamily="34" charset="0"/>
              </a:rPr>
              <a:t>e-connected compensation benefits is that the veteran have low income and low net worth.</a:t>
            </a:r>
          </a:p>
          <a:p>
            <a:pPr marL="457200" lvl="1" indent="0">
              <a:buNone/>
            </a:pPr>
            <a:endParaRPr lang="en-US" sz="2800" dirty="0">
              <a:latin typeface="Arial" panose="020B0604020202020204" pitchFamily="34" charset="0"/>
              <a:cs typeface="Arial" panose="020B0604020202020204" pitchFamily="34" charset="0"/>
            </a:endParaRPr>
          </a:p>
          <a:p>
            <a:pPr lvl="1">
              <a:buAutoNum type="alphaUcPeriod"/>
            </a:pPr>
            <a:r>
              <a:rPr lang="en-US" dirty="0">
                <a:latin typeface="Arial" panose="020B0604020202020204" pitchFamily="34" charset="0"/>
                <a:cs typeface="Arial" panose="020B0604020202020204" pitchFamily="34" charset="0"/>
              </a:rPr>
              <a:t>True</a:t>
            </a:r>
          </a:p>
          <a:p>
            <a:pPr lvl="1">
              <a:buAutoNum type="alphaUcPeriod"/>
            </a:pPr>
            <a:endParaRPr lang="en-US" sz="2800" dirty="0">
              <a:latin typeface="Arial" panose="020B0604020202020204" pitchFamily="34" charset="0"/>
              <a:cs typeface="Arial" panose="020B0604020202020204" pitchFamily="34" charset="0"/>
            </a:endParaRPr>
          </a:p>
          <a:p>
            <a:pPr lvl="1">
              <a:buAutoNum type="alphaUcPeriod"/>
            </a:pPr>
            <a:r>
              <a:rPr lang="en-US" dirty="0">
                <a:latin typeface="Arial" panose="020B0604020202020204" pitchFamily="34" charset="0"/>
                <a:cs typeface="Arial" panose="020B0604020202020204" pitchFamily="34" charset="0"/>
              </a:rPr>
              <a:t>False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9801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682783" y="970386"/>
            <a:ext cx="4003463" cy="5143459"/>
          </a:xfrm>
          <a:prstGeom prst="rect">
            <a:avLst/>
          </a:prstGeom>
        </p:spPr>
        <p:txBody>
          <a:bodyPr vert="horz" wrap="square" lIns="0" tIns="0" rIns="0" bIns="0" rtlCol="0">
            <a:spAutoFit/>
          </a:bodyPr>
          <a:lstStyle/>
          <a:p>
            <a:pPr marL="270100" marR="265443" lvl="0" indent="0" algn="ctr" defTabSz="609630" rtl="0" eaLnBrk="1" fontAlgn="auto" latinLnBrk="0" hangingPunct="1">
              <a:lnSpc>
                <a:spcPct val="116300"/>
              </a:lnSpc>
              <a:spcBef>
                <a:spcPts val="0"/>
              </a:spcBef>
              <a:spcAft>
                <a:spcPts val="0"/>
              </a:spcAft>
              <a:buClrTx/>
              <a:buSzTx/>
              <a:buFontTx/>
              <a:buNone/>
              <a:tabLst/>
              <a:defRPr/>
            </a:pPr>
            <a:r>
              <a:rPr kumimoji="0" sz="2867" b="0" i="0" u="none" strike="noStrike" kern="1200" cap="none" spc="-53" normalizeH="0" baseline="0" noProof="0" dirty="0">
                <a:ln>
                  <a:noFill/>
                </a:ln>
                <a:solidFill>
                  <a:srgbClr val="FFFFFF"/>
                </a:solidFill>
                <a:effectLst/>
                <a:uLnTx/>
                <a:uFillTx/>
                <a:latin typeface="Book Antiqua"/>
                <a:ea typeface="+mn-ea"/>
                <a:cs typeface="Book Antiqua"/>
              </a:rPr>
              <a:t>P</a:t>
            </a:r>
            <a:r>
              <a:rPr kumimoji="0" sz="2867" b="0" i="0" u="none" strike="noStrike" kern="1200" cap="none" spc="76" normalizeH="0" baseline="0" noProof="0" dirty="0">
                <a:ln>
                  <a:noFill/>
                </a:ln>
                <a:solidFill>
                  <a:srgbClr val="FFFFFF"/>
                </a:solidFill>
                <a:effectLst/>
                <a:uLnTx/>
                <a:uFillTx/>
                <a:latin typeface="Book Antiqua"/>
                <a:ea typeface="+mn-ea"/>
                <a:cs typeface="Book Antiqua"/>
              </a:rPr>
              <a:t>ro</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 </a:t>
            </a:r>
            <a:r>
              <a:rPr kumimoji="0" sz="2867" b="0" i="0" u="none" strike="noStrike" kern="1200" cap="none" spc="-47" normalizeH="0" baseline="0" noProof="0" dirty="0">
                <a:ln>
                  <a:noFill/>
                </a:ln>
                <a:solidFill>
                  <a:srgbClr val="FFFFFF"/>
                </a:solidFill>
                <a:effectLst/>
                <a:uLnTx/>
                <a:uFillTx/>
                <a:latin typeface="Book Antiqua"/>
                <a:ea typeface="+mn-ea"/>
                <a:cs typeface="Book Antiqua"/>
              </a:rPr>
              <a:t>S</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67" normalizeH="0" baseline="0" noProof="0" dirty="0">
                <a:ln>
                  <a:noFill/>
                </a:ln>
                <a:solidFill>
                  <a:srgbClr val="FFFFFF"/>
                </a:solidFill>
                <a:effectLst/>
                <a:uLnTx/>
                <a:uFillTx/>
                <a:latin typeface="Book Antiqua"/>
                <a:ea typeface="+mn-ea"/>
                <a:cs typeface="Book Antiqua"/>
              </a:rPr>
              <a:t>n</a:t>
            </a:r>
            <a:r>
              <a:rPr kumimoji="0" sz="2867" b="0" i="0" u="none" strike="noStrike" kern="1200" cap="none" spc="17" normalizeH="0" baseline="0" noProof="0" dirty="0">
                <a:ln>
                  <a:noFill/>
                </a:ln>
                <a:solidFill>
                  <a:srgbClr val="FFFFFF"/>
                </a:solidFill>
                <a:effectLst/>
                <a:uLnTx/>
                <a:uFillTx/>
                <a:latin typeface="Book Antiqua"/>
                <a:ea typeface="+mn-ea"/>
                <a:cs typeface="Book Antiqua"/>
              </a:rPr>
              <a:t>i</a:t>
            </a:r>
            <a:r>
              <a:rPr kumimoji="0" sz="2867" b="0" i="0" u="none" strike="noStrike" kern="1200" cap="none" spc="0" normalizeH="0" baseline="0" noProof="0" dirty="0">
                <a:ln>
                  <a:noFill/>
                </a:ln>
                <a:solidFill>
                  <a:srgbClr val="FFFFFF"/>
                </a:solidFill>
                <a:effectLst/>
                <a:uLnTx/>
                <a:uFillTx/>
                <a:latin typeface="Book Antiqua"/>
                <a:ea typeface="+mn-ea"/>
                <a:cs typeface="Book Antiqua"/>
              </a:rPr>
              <a:t>o</a:t>
            </a:r>
            <a:r>
              <a:rPr kumimoji="0" sz="2867" b="0" i="0" u="none" strike="noStrike" kern="1200" cap="none" spc="76" normalizeH="0" baseline="0" noProof="0" dirty="0">
                <a:ln>
                  <a:noFill/>
                </a:ln>
                <a:solidFill>
                  <a:srgbClr val="FFFFFF"/>
                </a:solidFill>
                <a:effectLst/>
                <a:uLnTx/>
                <a:uFillTx/>
                <a:latin typeface="Book Antiqua"/>
                <a:ea typeface="+mn-ea"/>
                <a:cs typeface="Book Antiqua"/>
              </a:rPr>
              <a:t>r</a:t>
            </a:r>
            <a:r>
              <a:rPr kumimoji="0" sz="2867" b="0" i="0" u="none" strike="noStrike" kern="1200" cap="none" spc="23" normalizeH="0" baseline="0" noProof="0" dirty="0">
                <a:ln>
                  <a:noFill/>
                </a:ln>
                <a:solidFill>
                  <a:srgbClr val="FFFFFF"/>
                </a:solidFill>
                <a:effectLst/>
                <a:uLnTx/>
                <a:uFillTx/>
                <a:latin typeface="Book Antiqua"/>
                <a:ea typeface="+mn-ea"/>
                <a:cs typeface="Book Antiqua"/>
              </a:rPr>
              <a:t>s</a:t>
            </a:r>
            <a:r>
              <a:rPr kumimoji="0" sz="2867" b="0" i="0" u="none" strike="noStrike" kern="1200" cap="none" spc="-193" normalizeH="0" baseline="0" noProof="0" dirty="0">
                <a:ln>
                  <a:noFill/>
                </a:ln>
                <a:solidFill>
                  <a:srgbClr val="FFFFFF"/>
                </a:solidFill>
                <a:effectLst/>
                <a:uLnTx/>
                <a:uFillTx/>
                <a:latin typeface="Book Antiqua"/>
                <a:ea typeface="+mn-ea"/>
                <a:cs typeface="Book Antiqua"/>
              </a:rPr>
              <a:t>’</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 </a:t>
            </a:r>
            <a:r>
              <a:rPr kumimoji="0" sz="2867" b="0" i="0" u="none" strike="noStrike" kern="1200" cap="none" spc="-140" normalizeH="0" baseline="0" noProof="0" dirty="0">
                <a:ln>
                  <a:noFill/>
                </a:ln>
                <a:solidFill>
                  <a:srgbClr val="FFFFFF"/>
                </a:solidFill>
                <a:effectLst/>
                <a:uLnTx/>
                <a:uFillTx/>
                <a:latin typeface="Book Antiqua"/>
                <a:ea typeface="+mn-ea"/>
                <a:cs typeface="Book Antiqua"/>
              </a:rPr>
              <a:t>M</a:t>
            </a:r>
            <a:r>
              <a:rPr kumimoji="0" sz="2867" b="0" i="0" u="none" strike="noStrike" kern="1200" cap="none" spc="0" normalizeH="0" baseline="0" noProof="0" dirty="0">
                <a:ln>
                  <a:noFill/>
                </a:ln>
                <a:solidFill>
                  <a:srgbClr val="FFFFFF"/>
                </a:solidFill>
                <a:effectLst/>
                <a:uLnTx/>
                <a:uFillTx/>
                <a:latin typeface="Book Antiqua"/>
                <a:ea typeface="+mn-ea"/>
                <a:cs typeface="Book Antiqua"/>
              </a:rPr>
              <a:t>o</a:t>
            </a:r>
            <a:r>
              <a:rPr kumimoji="0" sz="2867" b="0" i="0" u="none" strike="noStrike" kern="1200" cap="none" spc="67" normalizeH="0" baseline="0" noProof="0" dirty="0">
                <a:ln>
                  <a:noFill/>
                </a:ln>
                <a:solidFill>
                  <a:srgbClr val="FFFFFF"/>
                </a:solidFill>
                <a:effectLst/>
                <a:uLnTx/>
                <a:uFillTx/>
                <a:latin typeface="Book Antiqua"/>
                <a:ea typeface="+mn-ea"/>
                <a:cs typeface="Book Antiqua"/>
              </a:rPr>
              <a:t>n</a:t>
            </a:r>
            <a:r>
              <a:rPr kumimoji="0" sz="2867" b="0" i="0" u="none" strike="noStrike" kern="1200" cap="none" spc="0" normalizeH="0" baseline="0" noProof="0" dirty="0">
                <a:ln>
                  <a:noFill/>
                </a:ln>
                <a:solidFill>
                  <a:srgbClr val="FFFFFF"/>
                </a:solidFill>
                <a:effectLst/>
                <a:uLnTx/>
                <a:uFillTx/>
                <a:latin typeface="Book Antiqua"/>
                <a:ea typeface="+mn-ea"/>
                <a:cs typeface="Book Antiqua"/>
              </a:rPr>
              <a:t>t</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h</a:t>
            </a:r>
            <a:r>
              <a:rPr kumimoji="0" sz="2867" b="0" i="0" u="none" strike="noStrike" kern="1200" cap="none" spc="17" normalizeH="0" baseline="0" noProof="0" dirty="0">
                <a:ln>
                  <a:noFill/>
                </a:ln>
                <a:solidFill>
                  <a:srgbClr val="FFFFFF"/>
                </a:solidFill>
                <a:effectLst/>
                <a:uLnTx/>
                <a:uFillTx/>
                <a:latin typeface="Book Antiqua"/>
                <a:ea typeface="+mn-ea"/>
                <a:cs typeface="Book Antiqua"/>
              </a:rPr>
              <a:t>l</a:t>
            </a:r>
            <a:r>
              <a:rPr kumimoji="0" sz="2867" b="0" i="0" u="none" strike="noStrike" kern="1200" cap="none" spc="-147" normalizeH="0" baseline="0" noProof="0" dirty="0">
                <a:ln>
                  <a:noFill/>
                </a:ln>
                <a:solidFill>
                  <a:srgbClr val="FFFFFF"/>
                </a:solidFill>
                <a:effectLst/>
                <a:uLnTx/>
                <a:uFillTx/>
                <a:latin typeface="Book Antiqua"/>
                <a:ea typeface="+mn-ea"/>
                <a:cs typeface="Book Antiqua"/>
              </a:rPr>
              <a:t>y</a:t>
            </a:r>
            <a:r>
              <a:rPr kumimoji="0" sz="2867" b="0" i="0" u="none" strike="noStrike" kern="1200" cap="none" spc="-67" normalizeH="0" baseline="0" noProof="0" dirty="0">
                <a:ln>
                  <a:noFill/>
                </a:ln>
                <a:solidFill>
                  <a:srgbClr val="FFFFFF"/>
                </a:solidFill>
                <a:effectLst/>
                <a:uLnTx/>
                <a:uFillTx/>
                <a:latin typeface="Book Antiqua"/>
                <a:ea typeface="+mn-ea"/>
                <a:cs typeface="Book Antiqua"/>
              </a:rPr>
              <a:t> </a:t>
            </a:r>
            <a:r>
              <a:rPr kumimoji="0" sz="2867" b="0" i="0" u="none" strike="noStrike" kern="1200" cap="none" spc="-147" normalizeH="0" baseline="0" noProof="0" dirty="0">
                <a:ln>
                  <a:noFill/>
                </a:ln>
                <a:solidFill>
                  <a:srgbClr val="FFFFFF"/>
                </a:solidFill>
                <a:effectLst/>
                <a:uLnTx/>
                <a:uFillTx/>
                <a:latin typeface="Book Antiqua"/>
                <a:ea typeface="+mn-ea"/>
                <a:cs typeface="Book Antiqua"/>
              </a:rPr>
              <a:t>V</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0" normalizeH="0" baseline="0" noProof="0" dirty="0">
                <a:ln>
                  <a:noFill/>
                </a:ln>
                <a:solidFill>
                  <a:srgbClr val="FFFFFF"/>
                </a:solidFill>
                <a:effectLst/>
                <a:uLnTx/>
                <a:uFillTx/>
                <a:latin typeface="Book Antiqua"/>
                <a:ea typeface="+mn-ea"/>
                <a:cs typeface="Book Antiqua"/>
              </a:rPr>
              <a:t>t</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76" normalizeH="0" baseline="0" noProof="0" dirty="0">
                <a:ln>
                  <a:noFill/>
                </a:ln>
                <a:solidFill>
                  <a:srgbClr val="FFFFFF"/>
                </a:solidFill>
                <a:effectLst/>
                <a:uLnTx/>
                <a:uFillTx/>
                <a:latin typeface="Book Antiqua"/>
                <a:ea typeface="+mn-ea"/>
                <a:cs typeface="Book Antiqua"/>
              </a:rPr>
              <a:t>r</a:t>
            </a:r>
            <a:r>
              <a:rPr kumimoji="0" sz="2867" b="0" i="0" u="none" strike="noStrike" kern="1200" cap="none" spc="27" normalizeH="0" baseline="0" noProof="0" dirty="0">
                <a:ln>
                  <a:noFill/>
                </a:ln>
                <a:solidFill>
                  <a:srgbClr val="FFFFFF"/>
                </a:solidFill>
                <a:effectLst/>
                <a:uLnTx/>
                <a:uFillTx/>
                <a:latin typeface="Book Antiqua"/>
                <a:ea typeface="+mn-ea"/>
                <a:cs typeface="Book Antiqua"/>
              </a:rPr>
              <a:t>a</a:t>
            </a:r>
            <a:r>
              <a:rPr kumimoji="0" sz="2867" b="0" i="0" u="none" strike="noStrike" kern="1200" cap="none" spc="67" normalizeH="0" baseline="0" noProof="0" dirty="0">
                <a:ln>
                  <a:noFill/>
                </a:ln>
                <a:solidFill>
                  <a:srgbClr val="FFFFFF"/>
                </a:solidFill>
                <a:effectLst/>
                <a:uLnTx/>
                <a:uFillTx/>
                <a:latin typeface="Book Antiqua"/>
                <a:ea typeface="+mn-ea"/>
                <a:cs typeface="Book Antiqua"/>
              </a:rPr>
              <a:t>n</a:t>
            </a:r>
            <a:r>
              <a:rPr kumimoji="0" sz="2867" b="0" i="0" u="none" strike="noStrike" kern="1200" cap="none" spc="23" normalizeH="0" baseline="0" noProof="0" dirty="0">
                <a:ln>
                  <a:noFill/>
                </a:ln>
                <a:solidFill>
                  <a:srgbClr val="FFFFFF"/>
                </a:solidFill>
                <a:effectLst/>
                <a:uLnTx/>
                <a:uFillTx/>
                <a:latin typeface="Book Antiqua"/>
                <a:ea typeface="+mn-ea"/>
                <a:cs typeface="Book Antiqua"/>
              </a:rPr>
              <a:t>s</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 </a:t>
            </a:r>
            <a:r>
              <a:rPr kumimoji="0" sz="2867" b="0" i="0" u="none" strike="noStrike" kern="1200" cap="none" spc="-53" normalizeH="0" baseline="0" noProof="0" dirty="0">
                <a:ln>
                  <a:noFill/>
                </a:ln>
                <a:solidFill>
                  <a:srgbClr val="FFFFFF"/>
                </a:solidFill>
                <a:effectLst/>
                <a:uLnTx/>
                <a:uFillTx/>
                <a:latin typeface="Book Antiqua"/>
                <a:ea typeface="+mn-ea"/>
                <a:cs typeface="Book Antiqua"/>
              </a:rPr>
              <a:t>L</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113" normalizeH="0" baseline="0" noProof="0" dirty="0">
                <a:ln>
                  <a:noFill/>
                </a:ln>
                <a:solidFill>
                  <a:srgbClr val="FFFFFF"/>
                </a:solidFill>
                <a:effectLst/>
                <a:uLnTx/>
                <a:uFillTx/>
                <a:latin typeface="Book Antiqua"/>
                <a:ea typeface="+mn-ea"/>
                <a:cs typeface="Book Antiqua"/>
              </a:rPr>
              <a:t>g</a:t>
            </a:r>
            <a:r>
              <a:rPr kumimoji="0" sz="2867" b="0" i="0" u="none" strike="noStrike" kern="1200" cap="none" spc="20" normalizeH="0" baseline="0" noProof="0" dirty="0">
                <a:ln>
                  <a:noFill/>
                </a:ln>
                <a:solidFill>
                  <a:srgbClr val="FFFFFF"/>
                </a:solidFill>
                <a:effectLst/>
                <a:uLnTx/>
                <a:uFillTx/>
                <a:latin typeface="Book Antiqua"/>
                <a:ea typeface="+mn-ea"/>
                <a:cs typeface="Book Antiqua"/>
              </a:rPr>
              <a:t>al</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 </a:t>
            </a:r>
            <a:r>
              <a:rPr kumimoji="0" sz="2867" b="0" i="0" u="none" strike="noStrike" kern="1200" cap="none" spc="-247" normalizeH="0" baseline="0" noProof="0" dirty="0">
                <a:ln>
                  <a:noFill/>
                </a:ln>
                <a:solidFill>
                  <a:srgbClr val="FFFFFF"/>
                </a:solidFill>
                <a:effectLst/>
                <a:uLnTx/>
                <a:uFillTx/>
                <a:latin typeface="Book Antiqua"/>
                <a:ea typeface="+mn-ea"/>
                <a:cs typeface="Book Antiqua"/>
              </a:rPr>
              <a:t>C</a:t>
            </a:r>
            <a:r>
              <a:rPr kumimoji="0" sz="2867" b="0" i="0" u="none" strike="noStrike" kern="1200" cap="none" spc="17" normalizeH="0" baseline="0" noProof="0" dirty="0">
                <a:ln>
                  <a:noFill/>
                </a:ln>
                <a:solidFill>
                  <a:srgbClr val="FFFFFF"/>
                </a:solidFill>
                <a:effectLst/>
                <a:uLnTx/>
                <a:uFillTx/>
                <a:latin typeface="Book Antiqua"/>
                <a:ea typeface="+mn-ea"/>
                <a:cs typeface="Book Antiqua"/>
              </a:rPr>
              <a:t>li</a:t>
            </a:r>
            <a:r>
              <a:rPr kumimoji="0" sz="2867" b="0" i="0" u="none" strike="noStrike" kern="1200" cap="none" spc="67" normalizeH="0" baseline="0" noProof="0" dirty="0">
                <a:ln>
                  <a:noFill/>
                </a:ln>
                <a:solidFill>
                  <a:srgbClr val="FFFFFF"/>
                </a:solidFill>
                <a:effectLst/>
                <a:uLnTx/>
                <a:uFillTx/>
                <a:latin typeface="Book Antiqua"/>
                <a:ea typeface="+mn-ea"/>
                <a:cs typeface="Book Antiqua"/>
              </a:rPr>
              <a:t>n</a:t>
            </a:r>
            <a:r>
              <a:rPr kumimoji="0" sz="2867" b="0" i="0" u="none" strike="noStrike" kern="1200" cap="none" spc="17" normalizeH="0" baseline="0" noProof="0" dirty="0">
                <a:ln>
                  <a:noFill/>
                </a:ln>
                <a:solidFill>
                  <a:srgbClr val="FFFFFF"/>
                </a:solidFill>
                <a:effectLst/>
                <a:uLnTx/>
                <a:uFillTx/>
                <a:latin typeface="Book Antiqua"/>
                <a:ea typeface="+mn-ea"/>
                <a:cs typeface="Book Antiqua"/>
              </a:rPr>
              <a:t>i</a:t>
            </a:r>
            <a:r>
              <a:rPr kumimoji="0" sz="2867" b="0" i="0" u="none" strike="noStrike" kern="1200" cap="none" spc="113" normalizeH="0" baseline="0" noProof="0" dirty="0">
                <a:ln>
                  <a:noFill/>
                </a:ln>
                <a:solidFill>
                  <a:srgbClr val="FFFFFF"/>
                </a:solidFill>
                <a:effectLst/>
                <a:uLnTx/>
                <a:uFillTx/>
                <a:latin typeface="Book Antiqua"/>
                <a:ea typeface="+mn-ea"/>
                <a:cs typeface="Book Antiqua"/>
              </a:rPr>
              <a:t>c</a:t>
            </a:r>
            <a:endParaRPr kumimoji="0" sz="2867" b="0" i="0" u="none" strike="noStrike" kern="1200" cap="none" spc="0" normalizeH="0" baseline="0" noProof="0" dirty="0">
              <a:ln>
                <a:noFill/>
              </a:ln>
              <a:solidFill>
                <a:prstClr val="black"/>
              </a:solidFill>
              <a:effectLst/>
              <a:uLnTx/>
              <a:uFillTx/>
              <a:latin typeface="Book Antiqua"/>
              <a:ea typeface="+mn-ea"/>
              <a:cs typeface="Book Antiqua"/>
            </a:endParaRPr>
          </a:p>
          <a:p>
            <a:pPr marL="0" marR="0" lvl="0" indent="0" algn="ctr" defTabSz="609630" rtl="0" eaLnBrk="1" fontAlgn="auto" latinLnBrk="0" hangingPunct="1">
              <a:lnSpc>
                <a:spcPct val="100000"/>
              </a:lnSpc>
              <a:spcBef>
                <a:spcPts val="560"/>
              </a:spcBef>
              <a:spcAft>
                <a:spcPts val="0"/>
              </a:spcAft>
              <a:buClrTx/>
              <a:buSzTx/>
              <a:buFontTx/>
              <a:buNone/>
              <a:tabLst/>
              <a:defRPr/>
            </a:pPr>
            <a:r>
              <a:rPr kumimoji="0" sz="2867" b="0" i="0" u="none" strike="noStrike" kern="1200" cap="none" spc="-227" normalizeH="0" baseline="0" noProof="0" dirty="0">
                <a:ln>
                  <a:noFill/>
                </a:ln>
                <a:solidFill>
                  <a:srgbClr val="FFFFFF"/>
                </a:solidFill>
                <a:effectLst/>
                <a:uLnTx/>
                <a:uFillTx/>
                <a:latin typeface="Book Antiqua"/>
                <a:ea typeface="+mn-ea"/>
                <a:cs typeface="Book Antiqua"/>
              </a:rPr>
              <a:t>+</a:t>
            </a:r>
            <a:endParaRPr kumimoji="0" sz="2867" b="0" i="0" u="none" strike="noStrike" kern="1200" cap="none" spc="0" normalizeH="0" baseline="0" noProof="0" dirty="0">
              <a:ln>
                <a:noFill/>
              </a:ln>
              <a:solidFill>
                <a:prstClr val="black"/>
              </a:solidFill>
              <a:effectLst/>
              <a:uLnTx/>
              <a:uFillTx/>
              <a:latin typeface="Book Antiqua"/>
              <a:ea typeface="+mn-ea"/>
              <a:cs typeface="Book Antiqua"/>
            </a:endParaRPr>
          </a:p>
          <a:p>
            <a:pPr marL="172728" marR="167648" lvl="0" indent="0" algn="ctr" defTabSz="609630" rtl="0" eaLnBrk="1" fontAlgn="auto" latinLnBrk="0" hangingPunct="1">
              <a:lnSpc>
                <a:spcPct val="116300"/>
              </a:lnSpc>
              <a:spcBef>
                <a:spcPts val="0"/>
              </a:spcBef>
              <a:spcAft>
                <a:spcPts val="0"/>
              </a:spcAft>
              <a:buClrTx/>
              <a:buSzTx/>
              <a:buFontTx/>
              <a:buNone/>
              <a:tabLst/>
              <a:defRPr/>
            </a:pPr>
            <a:r>
              <a:rPr kumimoji="0" sz="2867" b="0" i="0" u="none" strike="noStrike" kern="1200" cap="none" spc="-37" normalizeH="0" baseline="0" noProof="0" dirty="0">
                <a:ln>
                  <a:noFill/>
                </a:ln>
                <a:solidFill>
                  <a:srgbClr val="FFFFFF"/>
                </a:solidFill>
                <a:effectLst/>
                <a:uLnTx/>
                <a:uFillTx/>
                <a:latin typeface="Book Antiqua"/>
                <a:ea typeface="+mn-ea"/>
                <a:cs typeface="Book Antiqua"/>
              </a:rPr>
              <a:t>T</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h</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 </a:t>
            </a:r>
            <a:r>
              <a:rPr kumimoji="0" sz="2867" b="0" i="0" u="none" strike="noStrike" kern="1200" cap="none" spc="-147" normalizeH="0" baseline="0" noProof="0" dirty="0">
                <a:ln>
                  <a:noFill/>
                </a:ln>
                <a:solidFill>
                  <a:srgbClr val="FFFFFF"/>
                </a:solidFill>
                <a:effectLst/>
                <a:uLnTx/>
                <a:uFillTx/>
                <a:latin typeface="Book Antiqua"/>
                <a:ea typeface="+mn-ea"/>
                <a:cs typeface="Book Antiqua"/>
              </a:rPr>
              <a:t>V</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0" normalizeH="0" baseline="0" noProof="0" dirty="0">
                <a:ln>
                  <a:noFill/>
                </a:ln>
                <a:solidFill>
                  <a:srgbClr val="FFFFFF"/>
                </a:solidFill>
                <a:effectLst/>
                <a:uLnTx/>
                <a:uFillTx/>
                <a:latin typeface="Book Antiqua"/>
                <a:ea typeface="+mn-ea"/>
                <a:cs typeface="Book Antiqua"/>
              </a:rPr>
              <a:t>t</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76" normalizeH="0" baseline="0" noProof="0" dirty="0">
                <a:ln>
                  <a:noFill/>
                </a:ln>
                <a:solidFill>
                  <a:srgbClr val="FFFFFF"/>
                </a:solidFill>
                <a:effectLst/>
                <a:uLnTx/>
                <a:uFillTx/>
                <a:latin typeface="Book Antiqua"/>
                <a:ea typeface="+mn-ea"/>
                <a:cs typeface="Book Antiqua"/>
              </a:rPr>
              <a:t>r</a:t>
            </a:r>
            <a:r>
              <a:rPr kumimoji="0" sz="2867" b="0" i="0" u="none" strike="noStrike" kern="1200" cap="none" spc="27" normalizeH="0" baseline="0" noProof="0" dirty="0">
                <a:ln>
                  <a:noFill/>
                </a:ln>
                <a:solidFill>
                  <a:srgbClr val="FFFFFF"/>
                </a:solidFill>
                <a:effectLst/>
                <a:uLnTx/>
                <a:uFillTx/>
                <a:latin typeface="Book Antiqua"/>
                <a:ea typeface="+mn-ea"/>
                <a:cs typeface="Book Antiqua"/>
              </a:rPr>
              <a:t>a</a:t>
            </a:r>
            <a:r>
              <a:rPr kumimoji="0" sz="2867" b="0" i="0" u="none" strike="noStrike" kern="1200" cap="none" spc="67" normalizeH="0" baseline="0" noProof="0" dirty="0">
                <a:ln>
                  <a:noFill/>
                </a:ln>
                <a:solidFill>
                  <a:srgbClr val="FFFFFF"/>
                </a:solidFill>
                <a:effectLst/>
                <a:uLnTx/>
                <a:uFillTx/>
                <a:latin typeface="Book Antiqua"/>
                <a:ea typeface="+mn-ea"/>
                <a:cs typeface="Book Antiqua"/>
              </a:rPr>
              <a:t>n</a:t>
            </a:r>
            <a:r>
              <a:rPr kumimoji="0" sz="2867" b="0" i="0" u="none" strike="noStrike" kern="1200" cap="none" spc="23" normalizeH="0" baseline="0" noProof="0" dirty="0">
                <a:ln>
                  <a:noFill/>
                </a:ln>
                <a:solidFill>
                  <a:srgbClr val="FFFFFF"/>
                </a:solidFill>
                <a:effectLst/>
                <a:uLnTx/>
                <a:uFillTx/>
                <a:latin typeface="Book Antiqua"/>
                <a:ea typeface="+mn-ea"/>
                <a:cs typeface="Book Antiqua"/>
              </a:rPr>
              <a:t>s</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 </a:t>
            </a:r>
            <a:r>
              <a:rPr kumimoji="0" sz="2867" b="0" i="0" u="none" strike="noStrike" kern="1200" cap="none" spc="113" normalizeH="0" baseline="0" noProof="0" dirty="0">
                <a:ln>
                  <a:noFill/>
                </a:ln>
                <a:solidFill>
                  <a:srgbClr val="FFFFFF"/>
                </a:solidFill>
                <a:effectLst/>
                <a:uLnTx/>
                <a:uFillTx/>
                <a:latin typeface="Book Antiqua"/>
                <a:ea typeface="+mn-ea"/>
                <a:cs typeface="Book Antiqua"/>
              </a:rPr>
              <a:t>J</a:t>
            </a:r>
            <a:r>
              <a:rPr kumimoji="0" sz="2867" b="0" i="0" u="none" strike="noStrike" kern="1200" cap="none" spc="-70" normalizeH="0" baseline="0" noProof="0" dirty="0">
                <a:ln>
                  <a:noFill/>
                </a:ln>
                <a:solidFill>
                  <a:srgbClr val="FFFFFF"/>
                </a:solidFill>
                <a:effectLst/>
                <a:uLnTx/>
                <a:uFillTx/>
                <a:latin typeface="Book Antiqua"/>
                <a:ea typeface="+mn-ea"/>
                <a:cs typeface="Book Antiqua"/>
              </a:rPr>
              <a:t>u</a:t>
            </a:r>
            <a:r>
              <a:rPr kumimoji="0" sz="2867" b="0" i="0" u="none" strike="noStrike" kern="1200" cap="none" spc="23" normalizeH="0" baseline="0" noProof="0" dirty="0">
                <a:ln>
                  <a:noFill/>
                </a:ln>
                <a:solidFill>
                  <a:srgbClr val="FFFFFF"/>
                </a:solidFill>
                <a:effectLst/>
                <a:uLnTx/>
                <a:uFillTx/>
                <a:latin typeface="Book Antiqua"/>
                <a:ea typeface="+mn-ea"/>
                <a:cs typeface="Book Antiqua"/>
              </a:rPr>
              <a:t>s</a:t>
            </a:r>
            <a:r>
              <a:rPr kumimoji="0" sz="2867" b="0" i="0" u="none" strike="noStrike" kern="1200" cap="none" spc="0" normalizeH="0" baseline="0" noProof="0" dirty="0">
                <a:ln>
                  <a:noFill/>
                </a:ln>
                <a:solidFill>
                  <a:srgbClr val="FFFFFF"/>
                </a:solidFill>
                <a:effectLst/>
                <a:uLnTx/>
                <a:uFillTx/>
                <a:latin typeface="Book Antiqua"/>
                <a:ea typeface="+mn-ea"/>
                <a:cs typeface="Book Antiqua"/>
              </a:rPr>
              <a:t>t</a:t>
            </a:r>
            <a:r>
              <a:rPr kumimoji="0" sz="2867" b="0" i="0" u="none" strike="noStrike" kern="1200" cap="none" spc="17" normalizeH="0" baseline="0" noProof="0" dirty="0">
                <a:ln>
                  <a:noFill/>
                </a:ln>
                <a:solidFill>
                  <a:srgbClr val="FFFFFF"/>
                </a:solidFill>
                <a:effectLst/>
                <a:uLnTx/>
                <a:uFillTx/>
                <a:latin typeface="Book Antiqua"/>
                <a:ea typeface="+mn-ea"/>
                <a:cs typeface="Book Antiqua"/>
              </a:rPr>
              <a:t>i</a:t>
            </a:r>
            <a:r>
              <a:rPr kumimoji="0" sz="2867" b="0" i="0" u="none" strike="noStrike" kern="1200" cap="none" spc="113" normalizeH="0" baseline="0" noProof="0" dirty="0">
                <a:ln>
                  <a:noFill/>
                </a:ln>
                <a:solidFill>
                  <a:srgbClr val="FFFFFF"/>
                </a:solidFill>
                <a:effectLst/>
                <a:uLnTx/>
                <a:uFillTx/>
                <a:latin typeface="Book Antiqua"/>
                <a:ea typeface="+mn-ea"/>
                <a:cs typeface="Book Antiqua"/>
              </a:rPr>
              <a:t>c</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40" normalizeH="0" baseline="0" noProof="0" dirty="0">
                <a:ln>
                  <a:noFill/>
                </a:ln>
                <a:solidFill>
                  <a:srgbClr val="FFFFFF"/>
                </a:solidFill>
                <a:effectLst/>
                <a:uLnTx/>
                <a:uFillTx/>
                <a:latin typeface="Book Antiqua"/>
                <a:ea typeface="+mn-ea"/>
                <a:cs typeface="Book Antiqua"/>
              </a:rPr>
              <a:t> </a:t>
            </a:r>
            <a:r>
              <a:rPr kumimoji="0" sz="2867" b="0" i="0" u="none" strike="noStrike" kern="1200" cap="none" spc="-250" normalizeH="0" baseline="0" noProof="0" dirty="0">
                <a:ln>
                  <a:noFill/>
                </a:ln>
                <a:solidFill>
                  <a:srgbClr val="FFFFFF"/>
                </a:solidFill>
                <a:effectLst/>
                <a:uLnTx/>
                <a:uFillTx/>
                <a:latin typeface="Book Antiqua"/>
                <a:ea typeface="+mn-ea"/>
                <a:cs typeface="Book Antiqua"/>
              </a:rPr>
              <a:t>O</a:t>
            </a:r>
            <a:r>
              <a:rPr kumimoji="0" sz="2867" b="0" i="0" u="none" strike="noStrike" kern="1200" cap="none" spc="-70" normalizeH="0" baseline="0" noProof="0" dirty="0">
                <a:ln>
                  <a:noFill/>
                </a:ln>
                <a:solidFill>
                  <a:srgbClr val="FFFFFF"/>
                </a:solidFill>
                <a:effectLst/>
                <a:uLnTx/>
                <a:uFillTx/>
                <a:latin typeface="Book Antiqua"/>
                <a:ea typeface="+mn-ea"/>
                <a:cs typeface="Book Antiqua"/>
              </a:rPr>
              <a:t>u</a:t>
            </a:r>
            <a:r>
              <a:rPr kumimoji="0" sz="2867" b="0" i="0" u="none" strike="noStrike" kern="1200" cap="none" spc="0" normalizeH="0" baseline="0" noProof="0" dirty="0">
                <a:ln>
                  <a:noFill/>
                </a:ln>
                <a:solidFill>
                  <a:srgbClr val="FFFFFF"/>
                </a:solidFill>
                <a:effectLst/>
                <a:uLnTx/>
                <a:uFillTx/>
                <a:latin typeface="Book Antiqua"/>
                <a:ea typeface="+mn-ea"/>
                <a:cs typeface="Book Antiqua"/>
              </a:rPr>
              <a:t>t</a:t>
            </a:r>
            <a:r>
              <a:rPr kumimoji="0" sz="2867" b="0" i="0" u="none" strike="noStrike" kern="1200" cap="none" spc="76" normalizeH="0" baseline="0" noProof="0" dirty="0">
                <a:ln>
                  <a:noFill/>
                </a:ln>
                <a:solidFill>
                  <a:srgbClr val="FFFFFF"/>
                </a:solidFill>
                <a:effectLst/>
                <a:uLnTx/>
                <a:uFillTx/>
                <a:latin typeface="Book Antiqua"/>
                <a:ea typeface="+mn-ea"/>
                <a:cs typeface="Book Antiqua"/>
              </a:rPr>
              <a:t>r</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27" normalizeH="0" baseline="0" noProof="0" dirty="0">
                <a:ln>
                  <a:noFill/>
                </a:ln>
                <a:solidFill>
                  <a:srgbClr val="FFFFFF"/>
                </a:solidFill>
                <a:effectLst/>
                <a:uLnTx/>
                <a:uFillTx/>
                <a:latin typeface="Book Antiqua"/>
                <a:ea typeface="+mn-ea"/>
                <a:cs typeface="Book Antiqua"/>
              </a:rPr>
              <a:t>a</a:t>
            </a:r>
            <a:r>
              <a:rPr kumimoji="0" sz="2867" b="0" i="0" u="none" strike="noStrike" kern="1200" cap="none" spc="113" normalizeH="0" baseline="0" noProof="0" dirty="0">
                <a:ln>
                  <a:noFill/>
                </a:ln>
                <a:solidFill>
                  <a:srgbClr val="FFFFFF"/>
                </a:solidFill>
                <a:effectLst/>
                <a:uLnTx/>
                <a:uFillTx/>
                <a:latin typeface="Book Antiqua"/>
                <a:ea typeface="+mn-ea"/>
                <a:cs typeface="Book Antiqua"/>
              </a:rPr>
              <a:t>c</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h</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 </a:t>
            </a:r>
            <a:r>
              <a:rPr kumimoji="0" sz="2867" b="0" i="0" u="none" strike="noStrike" kern="1200" cap="none" spc="-53" normalizeH="0" baseline="0" noProof="0" dirty="0">
                <a:ln>
                  <a:noFill/>
                </a:ln>
                <a:solidFill>
                  <a:srgbClr val="FFFFFF"/>
                </a:solidFill>
                <a:effectLst/>
                <a:uLnTx/>
                <a:uFillTx/>
                <a:latin typeface="Book Antiqua"/>
                <a:ea typeface="+mn-ea"/>
                <a:cs typeface="Book Antiqua"/>
              </a:rPr>
              <a:t>P</a:t>
            </a:r>
            <a:r>
              <a:rPr kumimoji="0" sz="2867" b="0" i="0" u="none" strike="noStrike" kern="1200" cap="none" spc="76" normalizeH="0" baseline="0" noProof="0" dirty="0">
                <a:ln>
                  <a:noFill/>
                </a:ln>
                <a:solidFill>
                  <a:srgbClr val="FFFFFF"/>
                </a:solidFill>
                <a:effectLst/>
                <a:uLnTx/>
                <a:uFillTx/>
                <a:latin typeface="Book Antiqua"/>
                <a:ea typeface="+mn-ea"/>
                <a:cs typeface="Book Antiqua"/>
              </a:rPr>
              <a:t>r</a:t>
            </a:r>
            <a:r>
              <a:rPr kumimoji="0" sz="2867" b="0" i="0" u="none" strike="noStrike" kern="1200" cap="none" spc="0" normalizeH="0" baseline="0" noProof="0" dirty="0">
                <a:ln>
                  <a:noFill/>
                </a:ln>
                <a:solidFill>
                  <a:srgbClr val="FFFFFF"/>
                </a:solidFill>
                <a:effectLst/>
                <a:uLnTx/>
                <a:uFillTx/>
                <a:latin typeface="Book Antiqua"/>
                <a:ea typeface="+mn-ea"/>
                <a:cs typeface="Book Antiqua"/>
              </a:rPr>
              <a:t>o</a:t>
            </a:r>
            <a:r>
              <a:rPr kumimoji="0" sz="2867" b="0" i="0" u="none" strike="noStrike" kern="1200" cap="none" spc="120" normalizeH="0" baseline="0" noProof="0" dirty="0">
                <a:ln>
                  <a:noFill/>
                </a:ln>
                <a:solidFill>
                  <a:srgbClr val="FFFFFF"/>
                </a:solidFill>
                <a:effectLst/>
                <a:uLnTx/>
                <a:uFillTx/>
                <a:latin typeface="Book Antiqua"/>
                <a:ea typeface="+mn-ea"/>
                <a:cs typeface="Book Antiqua"/>
              </a:rPr>
              <a:t>j</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113" normalizeH="0" baseline="0" noProof="0" dirty="0">
                <a:ln>
                  <a:noFill/>
                </a:ln>
                <a:solidFill>
                  <a:srgbClr val="FFFFFF"/>
                </a:solidFill>
                <a:effectLst/>
                <a:uLnTx/>
                <a:uFillTx/>
                <a:latin typeface="Book Antiqua"/>
                <a:ea typeface="+mn-ea"/>
                <a:cs typeface="Book Antiqua"/>
              </a:rPr>
              <a:t>c</a:t>
            </a:r>
            <a:r>
              <a:rPr kumimoji="0" sz="2867" b="0" i="0" u="none" strike="noStrike" kern="1200" cap="none" spc="0" normalizeH="0" baseline="0" noProof="0" dirty="0">
                <a:ln>
                  <a:noFill/>
                </a:ln>
                <a:solidFill>
                  <a:srgbClr val="FFFFFF"/>
                </a:solidFill>
                <a:effectLst/>
                <a:uLnTx/>
                <a:uFillTx/>
                <a:latin typeface="Book Antiqua"/>
                <a:ea typeface="+mn-ea"/>
                <a:cs typeface="Book Antiqua"/>
              </a:rPr>
              <a:t>t</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 </a:t>
            </a:r>
            <a:r>
              <a:rPr kumimoji="0" sz="2867" b="0" i="0" u="none" strike="noStrike" kern="1200" cap="none" spc="27" normalizeH="0" baseline="0" noProof="0" dirty="0">
                <a:ln>
                  <a:noFill/>
                </a:ln>
                <a:solidFill>
                  <a:srgbClr val="FFFFFF"/>
                </a:solidFill>
                <a:effectLst/>
                <a:uLnTx/>
                <a:uFillTx/>
                <a:latin typeface="Book Antiqua"/>
                <a:ea typeface="+mn-ea"/>
                <a:cs typeface="Book Antiqua"/>
              </a:rPr>
              <a:t>a</a:t>
            </a:r>
            <a:r>
              <a:rPr kumimoji="0" sz="2867" b="0" i="0" u="none" strike="noStrike" kern="1200" cap="none" spc="0" normalizeH="0" baseline="0" noProof="0" dirty="0">
                <a:ln>
                  <a:noFill/>
                </a:ln>
                <a:solidFill>
                  <a:srgbClr val="FFFFFF"/>
                </a:solidFill>
                <a:effectLst/>
                <a:uLnTx/>
                <a:uFillTx/>
                <a:latin typeface="Book Antiqua"/>
                <a:ea typeface="+mn-ea"/>
                <a:cs typeface="Book Antiqua"/>
              </a:rPr>
              <a:t>t </a:t>
            </a:r>
            <a:r>
              <a:rPr kumimoji="0" sz="2867" b="0" i="0" u="none" strike="noStrike" kern="1200" cap="none" spc="-247" normalizeH="0" baseline="0" noProof="0" dirty="0">
                <a:ln>
                  <a:noFill/>
                </a:ln>
                <a:solidFill>
                  <a:srgbClr val="FFFFFF"/>
                </a:solidFill>
                <a:effectLst/>
                <a:uLnTx/>
                <a:uFillTx/>
                <a:latin typeface="Book Antiqua"/>
                <a:ea typeface="+mn-ea"/>
                <a:cs typeface="Book Antiqua"/>
              </a:rPr>
              <a:t>C</a:t>
            </a:r>
            <a:r>
              <a:rPr kumimoji="0" sz="2867" b="0" i="0" u="none" strike="noStrike" kern="1200" cap="none" spc="17" normalizeH="0" baseline="0" noProof="0" dirty="0">
                <a:ln>
                  <a:noFill/>
                </a:ln>
                <a:solidFill>
                  <a:srgbClr val="FFFFFF"/>
                </a:solidFill>
                <a:effectLst/>
                <a:uLnTx/>
                <a:uFillTx/>
                <a:latin typeface="Book Antiqua"/>
                <a:ea typeface="+mn-ea"/>
                <a:cs typeface="Book Antiqua"/>
              </a:rPr>
              <a:t>i</a:t>
            </a:r>
            <a:r>
              <a:rPr kumimoji="0" sz="2867" b="0" i="0" u="none" strike="noStrike" kern="1200" cap="none" spc="67" normalizeH="0" baseline="0" noProof="0" dirty="0">
                <a:ln>
                  <a:noFill/>
                </a:ln>
                <a:solidFill>
                  <a:srgbClr val="FFFFFF"/>
                </a:solidFill>
                <a:effectLst/>
                <a:uLnTx/>
                <a:uFillTx/>
                <a:latin typeface="Book Antiqua"/>
                <a:ea typeface="+mn-ea"/>
                <a:cs typeface="Book Antiqua"/>
              </a:rPr>
              <a:t>n</a:t>
            </a:r>
            <a:r>
              <a:rPr kumimoji="0" sz="2867" b="0" i="0" u="none" strike="noStrike" kern="1200" cap="none" spc="113" normalizeH="0" baseline="0" noProof="0" dirty="0">
                <a:ln>
                  <a:noFill/>
                </a:ln>
                <a:solidFill>
                  <a:srgbClr val="FFFFFF"/>
                </a:solidFill>
                <a:effectLst/>
                <a:uLnTx/>
                <a:uFillTx/>
                <a:latin typeface="Book Antiqua"/>
                <a:ea typeface="+mn-ea"/>
                <a:cs typeface="Book Antiqua"/>
              </a:rPr>
              <a:t>c</a:t>
            </a:r>
            <a:r>
              <a:rPr kumimoji="0" sz="2867" b="0" i="0" u="none" strike="noStrike" kern="1200" cap="none" spc="17" normalizeH="0" baseline="0" noProof="0" dirty="0">
                <a:ln>
                  <a:noFill/>
                </a:ln>
                <a:solidFill>
                  <a:srgbClr val="FFFFFF"/>
                </a:solidFill>
                <a:effectLst/>
                <a:uLnTx/>
                <a:uFillTx/>
                <a:latin typeface="Book Antiqua"/>
                <a:ea typeface="+mn-ea"/>
                <a:cs typeface="Book Antiqua"/>
              </a:rPr>
              <a:t>i</a:t>
            </a:r>
            <a:r>
              <a:rPr kumimoji="0" sz="2867" b="0" i="0" u="none" strike="noStrike" kern="1200" cap="none" spc="67" normalizeH="0" baseline="0" noProof="0" dirty="0">
                <a:ln>
                  <a:noFill/>
                </a:ln>
                <a:solidFill>
                  <a:srgbClr val="FFFFFF"/>
                </a:solidFill>
                <a:effectLst/>
                <a:uLnTx/>
                <a:uFillTx/>
                <a:latin typeface="Book Antiqua"/>
                <a:ea typeface="+mn-ea"/>
                <a:cs typeface="Book Antiqua"/>
              </a:rPr>
              <a:t>nn</a:t>
            </a:r>
            <a:r>
              <a:rPr kumimoji="0" sz="2867" b="0" i="0" u="none" strike="noStrike" kern="1200" cap="none" spc="27" normalizeH="0" baseline="0" noProof="0" dirty="0">
                <a:ln>
                  <a:noFill/>
                </a:ln>
                <a:solidFill>
                  <a:srgbClr val="FFFFFF"/>
                </a:solidFill>
                <a:effectLst/>
                <a:uLnTx/>
                <a:uFillTx/>
                <a:latin typeface="Book Antiqua"/>
                <a:ea typeface="+mn-ea"/>
                <a:cs typeface="Book Antiqua"/>
              </a:rPr>
              <a:t>a</a:t>
            </a:r>
            <a:r>
              <a:rPr kumimoji="0" sz="2867" b="0" i="0" u="none" strike="noStrike" kern="1200" cap="none" spc="0" normalizeH="0" baseline="0" noProof="0" dirty="0">
                <a:ln>
                  <a:noFill/>
                </a:ln>
                <a:solidFill>
                  <a:srgbClr val="FFFFFF"/>
                </a:solidFill>
                <a:effectLst/>
                <a:uLnTx/>
                <a:uFillTx/>
                <a:latin typeface="Book Antiqua"/>
                <a:ea typeface="+mn-ea"/>
                <a:cs typeface="Book Antiqua"/>
              </a:rPr>
              <a:t>t</a:t>
            </a:r>
            <a:r>
              <a:rPr kumimoji="0" sz="2867" b="0" i="0" u="none" strike="noStrike" kern="1200" cap="none" spc="17" normalizeH="0" baseline="0" noProof="0" dirty="0">
                <a:ln>
                  <a:noFill/>
                </a:ln>
                <a:solidFill>
                  <a:srgbClr val="FFFFFF"/>
                </a:solidFill>
                <a:effectLst/>
                <a:uLnTx/>
                <a:uFillTx/>
                <a:latin typeface="Book Antiqua"/>
                <a:ea typeface="+mn-ea"/>
                <a:cs typeface="Book Antiqua"/>
              </a:rPr>
              <a:t>i</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 </a:t>
            </a:r>
            <a:r>
              <a:rPr kumimoji="0" sz="2867" b="0" i="0" u="none" strike="noStrike" kern="1200" cap="none" spc="-147" normalizeH="0" baseline="0" noProof="0" dirty="0">
                <a:ln>
                  <a:noFill/>
                </a:ln>
                <a:solidFill>
                  <a:srgbClr val="FFFFFF"/>
                </a:solidFill>
                <a:effectLst/>
                <a:uLnTx/>
                <a:uFillTx/>
                <a:latin typeface="Book Antiqua"/>
                <a:ea typeface="+mn-ea"/>
                <a:cs typeface="Book Antiqua"/>
              </a:rPr>
              <a:t>V</a:t>
            </a:r>
            <a:r>
              <a:rPr kumimoji="0" sz="2867" b="0" i="0" u="none" strike="noStrike" kern="1200" cap="none" spc="-337" normalizeH="0" baseline="0" noProof="0" dirty="0">
                <a:ln>
                  <a:noFill/>
                </a:ln>
                <a:solidFill>
                  <a:srgbClr val="FFFFFF"/>
                </a:solidFill>
                <a:effectLst/>
                <a:uLnTx/>
                <a:uFillTx/>
                <a:latin typeface="Book Antiqua"/>
                <a:ea typeface="+mn-ea"/>
                <a:cs typeface="Book Antiqua"/>
              </a:rPr>
              <a:t>A</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 </a:t>
            </a:r>
            <a:r>
              <a:rPr kumimoji="0" sz="2867" b="0" i="0" u="none" strike="noStrike" kern="1200" cap="none" spc="-140" normalizeH="0" baseline="0" noProof="0" dirty="0">
                <a:ln>
                  <a:noFill/>
                </a:ln>
                <a:solidFill>
                  <a:srgbClr val="FFFFFF"/>
                </a:solidFill>
                <a:effectLst/>
                <a:uLnTx/>
                <a:uFillTx/>
                <a:latin typeface="Book Antiqua"/>
                <a:ea typeface="+mn-ea"/>
                <a:cs typeface="Book Antiqua"/>
              </a:rPr>
              <a:t>M</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143" normalizeH="0" baseline="0" noProof="0" dirty="0">
                <a:ln>
                  <a:noFill/>
                </a:ln>
                <a:solidFill>
                  <a:srgbClr val="FFFFFF"/>
                </a:solidFill>
                <a:effectLst/>
                <a:uLnTx/>
                <a:uFillTx/>
                <a:latin typeface="Book Antiqua"/>
                <a:ea typeface="+mn-ea"/>
                <a:cs typeface="Book Antiqua"/>
              </a:rPr>
              <a:t>d</a:t>
            </a:r>
            <a:r>
              <a:rPr kumimoji="0" sz="2867" b="0" i="0" u="none" strike="noStrike" kern="1200" cap="none" spc="17" normalizeH="0" baseline="0" noProof="0" dirty="0">
                <a:ln>
                  <a:noFill/>
                </a:ln>
                <a:solidFill>
                  <a:srgbClr val="FFFFFF"/>
                </a:solidFill>
                <a:effectLst/>
                <a:uLnTx/>
                <a:uFillTx/>
                <a:latin typeface="Book Antiqua"/>
                <a:ea typeface="+mn-ea"/>
                <a:cs typeface="Book Antiqua"/>
              </a:rPr>
              <a:t>i</a:t>
            </a:r>
            <a:r>
              <a:rPr kumimoji="0" sz="2867" b="0" i="0" u="none" strike="noStrike" kern="1200" cap="none" spc="113" normalizeH="0" baseline="0" noProof="0" dirty="0">
                <a:ln>
                  <a:noFill/>
                </a:ln>
                <a:solidFill>
                  <a:srgbClr val="FFFFFF"/>
                </a:solidFill>
                <a:effectLst/>
                <a:uLnTx/>
                <a:uFillTx/>
                <a:latin typeface="Book Antiqua"/>
                <a:ea typeface="+mn-ea"/>
                <a:cs typeface="Book Antiqua"/>
              </a:rPr>
              <a:t>c</a:t>
            </a:r>
            <a:r>
              <a:rPr kumimoji="0" sz="2867" b="0" i="0" u="none" strike="noStrike" kern="1200" cap="none" spc="20" normalizeH="0" baseline="0" noProof="0" dirty="0">
                <a:ln>
                  <a:noFill/>
                </a:ln>
                <a:solidFill>
                  <a:srgbClr val="FFFFFF"/>
                </a:solidFill>
                <a:effectLst/>
                <a:uLnTx/>
                <a:uFillTx/>
                <a:latin typeface="Book Antiqua"/>
                <a:ea typeface="+mn-ea"/>
                <a:cs typeface="Book Antiqua"/>
              </a:rPr>
              <a:t>al</a:t>
            </a:r>
            <a:r>
              <a:rPr kumimoji="0" sz="2867" b="0" i="0" u="none" strike="noStrike" kern="1200" cap="none" spc="13" normalizeH="0" baseline="0" noProof="0" dirty="0">
                <a:ln>
                  <a:noFill/>
                </a:ln>
                <a:solidFill>
                  <a:srgbClr val="FFFFFF"/>
                </a:solidFill>
                <a:effectLst/>
                <a:uLnTx/>
                <a:uFillTx/>
                <a:latin typeface="Book Antiqua"/>
                <a:ea typeface="+mn-ea"/>
                <a:cs typeface="Book Antiqua"/>
              </a:rPr>
              <a:t> </a:t>
            </a:r>
            <a:r>
              <a:rPr kumimoji="0" sz="2867" b="0" i="0" u="none" strike="noStrike" kern="1200" cap="none" spc="-247" normalizeH="0" baseline="0" noProof="0" dirty="0">
                <a:ln>
                  <a:noFill/>
                </a:ln>
                <a:solidFill>
                  <a:srgbClr val="FFFFFF"/>
                </a:solidFill>
                <a:effectLst/>
                <a:uLnTx/>
                <a:uFillTx/>
                <a:latin typeface="Book Antiqua"/>
                <a:ea typeface="+mn-ea"/>
                <a:cs typeface="Book Antiqua"/>
              </a:rPr>
              <a:t>C</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67" normalizeH="0" baseline="0" noProof="0" dirty="0">
                <a:ln>
                  <a:noFill/>
                </a:ln>
                <a:solidFill>
                  <a:srgbClr val="FFFFFF"/>
                </a:solidFill>
                <a:effectLst/>
                <a:uLnTx/>
                <a:uFillTx/>
                <a:latin typeface="Book Antiqua"/>
                <a:ea typeface="+mn-ea"/>
                <a:cs typeface="Book Antiqua"/>
              </a:rPr>
              <a:t>n</a:t>
            </a:r>
            <a:r>
              <a:rPr kumimoji="0" sz="2867" b="0" i="0" u="none" strike="noStrike" kern="1200" cap="none" spc="0" normalizeH="0" baseline="0" noProof="0" dirty="0">
                <a:ln>
                  <a:noFill/>
                </a:ln>
                <a:solidFill>
                  <a:srgbClr val="FFFFFF"/>
                </a:solidFill>
                <a:effectLst/>
                <a:uLnTx/>
                <a:uFillTx/>
                <a:latin typeface="Book Antiqua"/>
                <a:ea typeface="+mn-ea"/>
                <a:cs typeface="Book Antiqua"/>
              </a:rPr>
              <a:t>t</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76" normalizeH="0" baseline="0" noProof="0" dirty="0">
                <a:ln>
                  <a:noFill/>
                </a:ln>
                <a:solidFill>
                  <a:srgbClr val="FFFFFF"/>
                </a:solidFill>
                <a:effectLst/>
                <a:uLnTx/>
                <a:uFillTx/>
                <a:latin typeface="Book Antiqua"/>
                <a:ea typeface="+mn-ea"/>
                <a:cs typeface="Book Antiqua"/>
              </a:rPr>
              <a:t>r</a:t>
            </a:r>
            <a:endParaRPr kumimoji="0" sz="2867" b="0" i="0" u="none" strike="noStrike" kern="1200" cap="none" spc="0" normalizeH="0" baseline="0" noProof="0" dirty="0">
              <a:ln>
                <a:noFill/>
              </a:ln>
              <a:solidFill>
                <a:prstClr val="black"/>
              </a:solidFill>
              <a:effectLst/>
              <a:uLnTx/>
              <a:uFillTx/>
              <a:latin typeface="Book Antiqua"/>
              <a:ea typeface="+mn-ea"/>
              <a:cs typeface="Book Antiqua"/>
            </a:endParaRPr>
          </a:p>
          <a:p>
            <a:pPr marL="0" marR="0" lvl="0" indent="0" algn="ctr" defTabSz="609630" rtl="0" eaLnBrk="1" fontAlgn="auto" latinLnBrk="0" hangingPunct="1">
              <a:lnSpc>
                <a:spcPct val="100000"/>
              </a:lnSpc>
              <a:spcBef>
                <a:spcPts val="560"/>
              </a:spcBef>
              <a:spcAft>
                <a:spcPts val="0"/>
              </a:spcAft>
              <a:buClrTx/>
              <a:buSzTx/>
              <a:buFontTx/>
              <a:buNone/>
              <a:tabLst/>
              <a:defRPr/>
            </a:pPr>
            <a:r>
              <a:rPr kumimoji="0" sz="2867" b="0" i="0" u="none" strike="noStrike" kern="1200" cap="none" spc="-227" normalizeH="0" baseline="0" noProof="0" dirty="0">
                <a:ln>
                  <a:noFill/>
                </a:ln>
                <a:solidFill>
                  <a:srgbClr val="FFFFFF"/>
                </a:solidFill>
                <a:effectLst/>
                <a:uLnTx/>
                <a:uFillTx/>
                <a:latin typeface="Book Antiqua"/>
                <a:ea typeface="+mn-ea"/>
                <a:cs typeface="Book Antiqua"/>
              </a:rPr>
              <a:t>+</a:t>
            </a:r>
            <a:endParaRPr kumimoji="0" sz="2867" b="0" i="0" u="none" strike="noStrike" kern="1200" cap="none" spc="0" normalizeH="0" baseline="0" noProof="0" dirty="0">
              <a:ln>
                <a:noFill/>
              </a:ln>
              <a:solidFill>
                <a:prstClr val="black"/>
              </a:solidFill>
              <a:effectLst/>
              <a:uLnTx/>
              <a:uFillTx/>
              <a:latin typeface="Book Antiqua"/>
              <a:ea typeface="+mn-ea"/>
              <a:cs typeface="Book Antiqua"/>
            </a:endParaRPr>
          </a:p>
          <a:p>
            <a:pPr marL="0" marR="0" lvl="0" indent="0" algn="ctr" defTabSz="609630" rtl="0" eaLnBrk="1" fontAlgn="auto" latinLnBrk="0" hangingPunct="1">
              <a:lnSpc>
                <a:spcPct val="100000"/>
              </a:lnSpc>
              <a:spcBef>
                <a:spcPts val="560"/>
              </a:spcBef>
              <a:spcAft>
                <a:spcPts val="0"/>
              </a:spcAft>
              <a:buClrTx/>
              <a:buSzTx/>
              <a:buFontTx/>
              <a:buNone/>
              <a:tabLst/>
              <a:defRPr/>
            </a:pPr>
            <a:r>
              <a:rPr kumimoji="0" sz="2867" b="0" i="0" u="none" strike="noStrike" kern="1200" cap="none" spc="-243" normalizeH="0" baseline="0" noProof="0" dirty="0">
                <a:ln>
                  <a:noFill/>
                </a:ln>
                <a:solidFill>
                  <a:srgbClr val="FFFFFF"/>
                </a:solidFill>
                <a:effectLst/>
                <a:uLnTx/>
                <a:uFillTx/>
                <a:latin typeface="Book Antiqua"/>
                <a:ea typeface="+mn-ea"/>
                <a:cs typeface="Book Antiqua"/>
              </a:rPr>
              <a:t>G</a:t>
            </a:r>
            <a:r>
              <a:rPr kumimoji="0" sz="2867" b="0" i="0" u="none" strike="noStrike" kern="1200" cap="none" spc="76" normalizeH="0" baseline="0" noProof="0" dirty="0">
                <a:ln>
                  <a:noFill/>
                </a:ln>
                <a:solidFill>
                  <a:srgbClr val="FFFFFF"/>
                </a:solidFill>
                <a:effectLst/>
                <a:uLnTx/>
                <a:uFillTx/>
                <a:latin typeface="Book Antiqua"/>
                <a:ea typeface="+mn-ea"/>
                <a:cs typeface="Book Antiqua"/>
              </a:rPr>
              <a:t>r</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27" normalizeH="0" baseline="0" noProof="0" dirty="0">
                <a:ln>
                  <a:noFill/>
                </a:ln>
                <a:solidFill>
                  <a:srgbClr val="FFFFFF"/>
                </a:solidFill>
                <a:effectLst/>
                <a:uLnTx/>
                <a:uFillTx/>
                <a:latin typeface="Book Antiqua"/>
                <a:ea typeface="+mn-ea"/>
                <a:cs typeface="Book Antiqua"/>
              </a:rPr>
              <a:t>at</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76" normalizeH="0" baseline="0" noProof="0" dirty="0">
                <a:ln>
                  <a:noFill/>
                </a:ln>
                <a:solidFill>
                  <a:srgbClr val="FFFFFF"/>
                </a:solidFill>
                <a:effectLst/>
                <a:uLnTx/>
                <a:uFillTx/>
                <a:latin typeface="Book Antiqua"/>
                <a:ea typeface="+mn-ea"/>
                <a:cs typeface="Book Antiqua"/>
              </a:rPr>
              <a:t>r</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 </a:t>
            </a:r>
            <a:r>
              <a:rPr kumimoji="0" sz="2867" b="0" i="0" u="none" strike="noStrike" kern="1200" cap="none" spc="-247" normalizeH="0" baseline="0" noProof="0" dirty="0">
                <a:ln>
                  <a:noFill/>
                </a:ln>
                <a:solidFill>
                  <a:srgbClr val="FFFFFF"/>
                </a:solidFill>
                <a:effectLst/>
                <a:uLnTx/>
                <a:uFillTx/>
                <a:latin typeface="Book Antiqua"/>
                <a:ea typeface="+mn-ea"/>
                <a:cs typeface="Book Antiqua"/>
              </a:rPr>
              <a:t>C</a:t>
            </a:r>
            <a:r>
              <a:rPr kumimoji="0" sz="2867" b="0" i="0" u="none" strike="noStrike" kern="1200" cap="none" spc="17" normalizeH="0" baseline="0" noProof="0" dirty="0">
                <a:ln>
                  <a:noFill/>
                </a:ln>
                <a:solidFill>
                  <a:srgbClr val="FFFFFF"/>
                </a:solidFill>
                <a:effectLst/>
                <a:uLnTx/>
                <a:uFillTx/>
                <a:latin typeface="Book Antiqua"/>
                <a:ea typeface="+mn-ea"/>
                <a:cs typeface="Book Antiqua"/>
              </a:rPr>
              <a:t>i</a:t>
            </a:r>
            <a:r>
              <a:rPr kumimoji="0" sz="2867" b="0" i="0" u="none" strike="noStrike" kern="1200" cap="none" spc="67" normalizeH="0" baseline="0" noProof="0" dirty="0">
                <a:ln>
                  <a:noFill/>
                </a:ln>
                <a:solidFill>
                  <a:srgbClr val="FFFFFF"/>
                </a:solidFill>
                <a:effectLst/>
                <a:uLnTx/>
                <a:uFillTx/>
                <a:latin typeface="Book Antiqua"/>
                <a:ea typeface="+mn-ea"/>
                <a:cs typeface="Book Antiqua"/>
              </a:rPr>
              <a:t>n</a:t>
            </a:r>
            <a:r>
              <a:rPr kumimoji="0" sz="2867" b="0" i="0" u="none" strike="noStrike" kern="1200" cap="none" spc="113" normalizeH="0" baseline="0" noProof="0" dirty="0">
                <a:ln>
                  <a:noFill/>
                </a:ln>
                <a:solidFill>
                  <a:srgbClr val="FFFFFF"/>
                </a:solidFill>
                <a:effectLst/>
                <a:uLnTx/>
                <a:uFillTx/>
                <a:latin typeface="Book Antiqua"/>
                <a:ea typeface="+mn-ea"/>
                <a:cs typeface="Book Antiqua"/>
              </a:rPr>
              <a:t>c</a:t>
            </a:r>
            <a:r>
              <a:rPr kumimoji="0" sz="2867" b="0" i="0" u="none" strike="noStrike" kern="1200" cap="none" spc="17" normalizeH="0" baseline="0" noProof="0" dirty="0">
                <a:ln>
                  <a:noFill/>
                </a:ln>
                <a:solidFill>
                  <a:srgbClr val="FFFFFF"/>
                </a:solidFill>
                <a:effectLst/>
                <a:uLnTx/>
                <a:uFillTx/>
                <a:latin typeface="Book Antiqua"/>
                <a:ea typeface="+mn-ea"/>
                <a:cs typeface="Book Antiqua"/>
              </a:rPr>
              <a:t>i</a:t>
            </a:r>
            <a:r>
              <a:rPr kumimoji="0" sz="2867" b="0" i="0" u="none" strike="noStrike" kern="1200" cap="none" spc="67" normalizeH="0" baseline="0" noProof="0" dirty="0">
                <a:ln>
                  <a:noFill/>
                </a:ln>
                <a:solidFill>
                  <a:srgbClr val="FFFFFF"/>
                </a:solidFill>
                <a:effectLst/>
                <a:uLnTx/>
                <a:uFillTx/>
                <a:latin typeface="Book Antiqua"/>
                <a:ea typeface="+mn-ea"/>
                <a:cs typeface="Book Antiqua"/>
              </a:rPr>
              <a:t>nn</a:t>
            </a:r>
            <a:r>
              <a:rPr kumimoji="0" sz="2867" b="0" i="0" u="none" strike="noStrike" kern="1200" cap="none" spc="27" normalizeH="0" baseline="0" noProof="0" dirty="0">
                <a:ln>
                  <a:noFill/>
                </a:ln>
                <a:solidFill>
                  <a:srgbClr val="FFFFFF"/>
                </a:solidFill>
                <a:effectLst/>
                <a:uLnTx/>
                <a:uFillTx/>
                <a:latin typeface="Book Antiqua"/>
                <a:ea typeface="+mn-ea"/>
                <a:cs typeface="Book Antiqua"/>
              </a:rPr>
              <a:t>a</a:t>
            </a:r>
            <a:r>
              <a:rPr kumimoji="0" sz="2867" b="0" i="0" u="none" strike="noStrike" kern="1200" cap="none" spc="0" normalizeH="0" baseline="0" noProof="0" dirty="0">
                <a:ln>
                  <a:noFill/>
                </a:ln>
                <a:solidFill>
                  <a:srgbClr val="FFFFFF"/>
                </a:solidFill>
                <a:effectLst/>
                <a:uLnTx/>
                <a:uFillTx/>
                <a:latin typeface="Book Antiqua"/>
                <a:ea typeface="+mn-ea"/>
                <a:cs typeface="Book Antiqua"/>
              </a:rPr>
              <a:t>t</a:t>
            </a:r>
            <a:r>
              <a:rPr kumimoji="0" sz="2867" b="0" i="0" u="none" strike="noStrike" kern="1200" cap="none" spc="17" normalizeH="0" baseline="0" noProof="0" dirty="0">
                <a:ln>
                  <a:noFill/>
                </a:ln>
                <a:solidFill>
                  <a:srgbClr val="FFFFFF"/>
                </a:solidFill>
                <a:effectLst/>
                <a:uLnTx/>
                <a:uFillTx/>
                <a:latin typeface="Book Antiqua"/>
                <a:ea typeface="+mn-ea"/>
                <a:cs typeface="Book Antiqua"/>
              </a:rPr>
              <a:t>i</a:t>
            </a:r>
            <a:r>
              <a:rPr kumimoji="0" sz="2867" b="0" i="0" u="none" strike="noStrike" kern="1200" cap="none" spc="-50" normalizeH="0" baseline="0" noProof="0" dirty="0">
                <a:ln>
                  <a:noFill/>
                </a:ln>
                <a:solidFill>
                  <a:srgbClr val="FFFFFF"/>
                </a:solidFill>
                <a:effectLst/>
                <a:uLnTx/>
                <a:uFillTx/>
                <a:latin typeface="Book Antiqua"/>
                <a:ea typeface="+mn-ea"/>
                <a:cs typeface="Book Antiqua"/>
              </a:rPr>
              <a:t> </a:t>
            </a:r>
            <a:r>
              <a:rPr kumimoji="0" sz="2867" b="0" i="0" u="none" strike="noStrike" kern="1200" cap="none" spc="-53" normalizeH="0" baseline="0" noProof="0" dirty="0">
                <a:ln>
                  <a:noFill/>
                </a:ln>
                <a:solidFill>
                  <a:srgbClr val="FFFFFF"/>
                </a:solidFill>
                <a:effectLst/>
                <a:uLnTx/>
                <a:uFillTx/>
                <a:latin typeface="Book Antiqua"/>
                <a:ea typeface="+mn-ea"/>
                <a:cs typeface="Book Antiqua"/>
              </a:rPr>
              <a:t>L</a:t>
            </a:r>
            <a:r>
              <a:rPr kumimoji="0" sz="2867" b="0" i="0" u="none" strike="noStrike" kern="1200" cap="none" spc="80" normalizeH="0" baseline="0" noProof="0" dirty="0">
                <a:ln>
                  <a:noFill/>
                </a:ln>
                <a:solidFill>
                  <a:srgbClr val="FFFFFF"/>
                </a:solidFill>
                <a:effectLst/>
                <a:uLnTx/>
                <a:uFillTx/>
                <a:latin typeface="Book Antiqua"/>
                <a:ea typeface="+mn-ea"/>
                <a:cs typeface="Book Antiqua"/>
              </a:rPr>
              <a:t>e</a:t>
            </a:r>
            <a:r>
              <a:rPr kumimoji="0" sz="2867" b="0" i="0" u="none" strike="noStrike" kern="1200" cap="none" spc="-113" normalizeH="0" baseline="0" noProof="0" dirty="0">
                <a:ln>
                  <a:noFill/>
                </a:ln>
                <a:solidFill>
                  <a:srgbClr val="FFFFFF"/>
                </a:solidFill>
                <a:effectLst/>
                <a:uLnTx/>
                <a:uFillTx/>
                <a:latin typeface="Book Antiqua"/>
                <a:ea typeface="+mn-ea"/>
                <a:cs typeface="Book Antiqua"/>
              </a:rPr>
              <a:t>g</a:t>
            </a:r>
            <a:r>
              <a:rPr kumimoji="0" sz="2867" b="0" i="0" u="none" strike="noStrike" kern="1200" cap="none" spc="20" normalizeH="0" baseline="0" noProof="0" dirty="0">
                <a:ln>
                  <a:noFill/>
                </a:ln>
                <a:solidFill>
                  <a:srgbClr val="FFFFFF"/>
                </a:solidFill>
                <a:effectLst/>
                <a:uLnTx/>
                <a:uFillTx/>
                <a:latin typeface="Book Antiqua"/>
                <a:ea typeface="+mn-ea"/>
                <a:cs typeface="Book Antiqua"/>
              </a:rPr>
              <a:t>al</a:t>
            </a:r>
            <a:endParaRPr kumimoji="0" sz="2867" b="0" i="0" u="none" strike="noStrike" kern="1200" cap="none" spc="0" normalizeH="0" baseline="0" noProof="0" dirty="0">
              <a:ln>
                <a:noFill/>
              </a:ln>
              <a:solidFill>
                <a:prstClr val="black"/>
              </a:solidFill>
              <a:effectLst/>
              <a:uLnTx/>
              <a:uFillTx/>
              <a:latin typeface="Book Antiqua"/>
              <a:ea typeface="+mn-ea"/>
              <a:cs typeface="Book Antiqua"/>
            </a:endParaRPr>
          </a:p>
          <a:p>
            <a:pPr marL="0" marR="79591" lvl="0" indent="0" algn="ctr" defTabSz="609630" rtl="0" eaLnBrk="1" fontAlgn="auto" latinLnBrk="0" hangingPunct="1">
              <a:lnSpc>
                <a:spcPct val="100000"/>
              </a:lnSpc>
              <a:spcBef>
                <a:spcPts val="560"/>
              </a:spcBef>
              <a:spcAft>
                <a:spcPts val="0"/>
              </a:spcAft>
              <a:buClrTx/>
              <a:buSzTx/>
              <a:buFontTx/>
              <a:buNone/>
              <a:tabLst/>
              <a:defRPr/>
            </a:pPr>
            <a:r>
              <a:rPr kumimoji="0" sz="2867" b="0" i="0" u="none" strike="noStrike" kern="1200" cap="none" spc="-337" normalizeH="0" baseline="0" noProof="0" dirty="0">
                <a:ln>
                  <a:noFill/>
                </a:ln>
                <a:solidFill>
                  <a:srgbClr val="FFFFFF"/>
                </a:solidFill>
                <a:effectLst/>
                <a:uLnTx/>
                <a:uFillTx/>
                <a:latin typeface="Book Antiqua"/>
                <a:ea typeface="+mn-ea"/>
                <a:cs typeface="Book Antiqua"/>
              </a:rPr>
              <a:t>A</a:t>
            </a:r>
            <a:r>
              <a:rPr kumimoji="0" sz="2867" b="0" i="0" u="none" strike="noStrike" kern="1200" cap="none" spc="17" normalizeH="0" baseline="0" noProof="0" dirty="0">
                <a:ln>
                  <a:noFill/>
                </a:ln>
                <a:solidFill>
                  <a:srgbClr val="FFFFFF"/>
                </a:solidFill>
                <a:effectLst/>
                <a:uLnTx/>
                <a:uFillTx/>
                <a:latin typeface="Book Antiqua"/>
                <a:ea typeface="+mn-ea"/>
                <a:cs typeface="Book Antiqua"/>
              </a:rPr>
              <a:t>i</a:t>
            </a:r>
            <a:r>
              <a:rPr kumimoji="0" sz="2867" b="0" i="0" u="none" strike="noStrike" kern="1200" cap="none" spc="-143" normalizeH="0" baseline="0" noProof="0" dirty="0">
                <a:ln>
                  <a:noFill/>
                </a:ln>
                <a:solidFill>
                  <a:srgbClr val="FFFFFF"/>
                </a:solidFill>
                <a:effectLst/>
                <a:uLnTx/>
                <a:uFillTx/>
                <a:latin typeface="Book Antiqua"/>
                <a:ea typeface="+mn-ea"/>
                <a:cs typeface="Book Antiqua"/>
              </a:rPr>
              <a:t>d</a:t>
            </a:r>
            <a:endParaRPr kumimoji="0" sz="2867" b="0" i="0" u="none" strike="noStrike" kern="1200" cap="none" spc="0" normalizeH="0" baseline="0" noProof="0" dirty="0">
              <a:ln>
                <a:noFill/>
              </a:ln>
              <a:solidFill>
                <a:prstClr val="black"/>
              </a:solidFill>
              <a:effectLst/>
              <a:uLnTx/>
              <a:uFillTx/>
              <a:latin typeface="Book Antiqua"/>
              <a:ea typeface="+mn-ea"/>
              <a:cs typeface="Book Antiqua"/>
            </a:endParaRPr>
          </a:p>
        </p:txBody>
      </p:sp>
      <p:sp>
        <p:nvSpPr>
          <p:cNvPr id="5" name="TextBox 4">
            <a:extLst>
              <a:ext uri="{FF2B5EF4-FFF2-40B4-BE49-F238E27FC236}">
                <a16:creationId xmlns:a16="http://schemas.microsoft.com/office/drawing/2014/main" id="{92C90977-BA4C-1BA8-7777-D71284F46742}"/>
              </a:ext>
            </a:extLst>
          </p:cNvPr>
          <p:cNvSpPr txBox="1"/>
          <p:nvPr/>
        </p:nvSpPr>
        <p:spPr>
          <a:xfrm>
            <a:off x="1295400" y="1905000"/>
            <a:ext cx="9601200" cy="37856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Non-Service-Connected Disability Pension</a:t>
            </a:r>
          </a:p>
        </p:txBody>
      </p:sp>
    </p:spTree>
    <p:extLst>
      <p:ext uri="{BB962C8B-B14F-4D97-AF65-F5344CB8AC3E}">
        <p14:creationId xmlns:p14="http://schemas.microsoft.com/office/powerpoint/2010/main" val="1792800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 Seniors’ Veterans Services</a:t>
            </a:r>
          </a:p>
        </p:txBody>
      </p:sp>
      <p:sp>
        <p:nvSpPr>
          <p:cNvPr id="3" name="Slide Number Placeholder 2"/>
          <p:cNvSpPr>
            <a:spLocks noGrp="1"/>
          </p:cNvSpPr>
          <p:nvPr>
            <p:ph type="sldNum" sz="quarter" idx="4"/>
          </p:nvPr>
        </p:nvSpPr>
        <p:spPr/>
        <p:txBody>
          <a:bodyPr/>
          <a:lstStyle/>
          <a:p>
            <a:fld id="{612C9336-A718-4A9C-A61A-5379812194CD}" type="slidenum">
              <a:rPr lang="en-US" smtClean="0">
                <a:solidFill>
                  <a:prstClr val="black">
                    <a:tint val="75000"/>
                  </a:prstClr>
                </a:solidFill>
              </a:rPr>
              <a:pPr/>
              <a:t>5</a:t>
            </a:fld>
            <a:endParaRPr lang="en-US">
              <a:solidFill>
                <a:prstClr val="black">
                  <a:tint val="75000"/>
                </a:prstClr>
              </a:solidFill>
            </a:endParaRPr>
          </a:p>
        </p:txBody>
      </p:sp>
      <p:sp>
        <p:nvSpPr>
          <p:cNvPr id="4" name="Rectangle 3"/>
          <p:cNvSpPr txBox="1">
            <a:spLocks noChangeArrowheads="1"/>
          </p:cNvSpPr>
          <p:nvPr/>
        </p:nvSpPr>
        <p:spPr>
          <a:xfrm>
            <a:off x="762000" y="1463676"/>
            <a:ext cx="10515600" cy="50292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spcAft>
                <a:spcPct val="0"/>
              </a:spcAft>
              <a:buClr>
                <a:srgbClr val="09677B"/>
              </a:buClr>
              <a:buSzPct val="80000"/>
              <a:buNone/>
            </a:pPr>
            <a:endParaRPr lang="en-US" sz="1400" b="1" kern="0" dirty="0">
              <a:solidFill>
                <a:srgbClr val="000000"/>
              </a:solidFill>
              <a:latin typeface="Arial"/>
            </a:endParaRPr>
          </a:p>
          <a:p>
            <a:pPr marL="0" indent="0" eaLnBrk="0" fontAlgn="base" hangingPunct="0">
              <a:spcAft>
                <a:spcPct val="0"/>
              </a:spcAft>
              <a:buClr>
                <a:srgbClr val="09677B"/>
              </a:buClr>
              <a:buSzPct val="80000"/>
              <a:buNone/>
            </a:pPr>
            <a:r>
              <a:rPr lang="en-US" kern="0" dirty="0">
                <a:solidFill>
                  <a:srgbClr val="000000"/>
                </a:solidFill>
                <a:latin typeface="Arial"/>
              </a:rPr>
              <a:t>Veterans age 60 and older are eligible for Pro Seniors services </a:t>
            </a:r>
          </a:p>
          <a:p>
            <a:pPr marL="0" indent="0" eaLnBrk="0" fontAlgn="base" hangingPunct="0">
              <a:spcAft>
                <a:spcPct val="0"/>
              </a:spcAft>
              <a:buClr>
                <a:srgbClr val="09677B"/>
              </a:buClr>
              <a:buSzPct val="80000"/>
              <a:buNone/>
            </a:pPr>
            <a:r>
              <a:rPr lang="en-US" altLang="en-US" kern="0" dirty="0">
                <a:solidFill>
                  <a:srgbClr val="000000"/>
                </a:solidFill>
                <a:latin typeface="Arial"/>
              </a:rPr>
              <a:t>Pro Seniors emphasizes services to veterans</a:t>
            </a:r>
          </a:p>
          <a:p>
            <a:pPr marL="0" indent="0" eaLnBrk="0" fontAlgn="base" hangingPunct="0">
              <a:spcAft>
                <a:spcPct val="0"/>
              </a:spcAft>
              <a:buClr>
                <a:srgbClr val="09677B"/>
              </a:buClr>
              <a:buSzPct val="80000"/>
              <a:buNone/>
            </a:pPr>
            <a:r>
              <a:rPr lang="en-US" altLang="en-US" kern="0" dirty="0">
                <a:solidFill>
                  <a:srgbClr val="000000"/>
                </a:solidFill>
                <a:latin typeface="Arial"/>
              </a:rPr>
              <a:t>We successfully advocated with the Ohio Department of Veterans Services to change a policy which discriminated against disabled veterans </a:t>
            </a:r>
          </a:p>
          <a:p>
            <a:pPr marL="0" indent="0" eaLnBrk="0" fontAlgn="base" hangingPunct="0">
              <a:spcAft>
                <a:spcPct val="0"/>
              </a:spcAft>
              <a:buClr>
                <a:srgbClr val="09677B"/>
              </a:buClr>
              <a:buSzPct val="80000"/>
              <a:buNone/>
            </a:pPr>
            <a:r>
              <a:rPr lang="en-US" altLang="en-US" kern="0" dirty="0">
                <a:solidFill>
                  <a:srgbClr val="000000"/>
                </a:solidFill>
                <a:latin typeface="Arial"/>
              </a:rPr>
              <a:t>We participate in a local Veteran Legal Clinic</a:t>
            </a:r>
            <a:endParaRPr lang="en-US" altLang="en-US" kern="0" dirty="0">
              <a:solidFill>
                <a:prstClr val="black"/>
              </a:solidFill>
              <a:latin typeface="Arial"/>
            </a:endParaRPr>
          </a:p>
        </p:txBody>
      </p:sp>
    </p:spTree>
    <p:extLst>
      <p:ext uri="{BB962C8B-B14F-4D97-AF65-F5344CB8AC3E}">
        <p14:creationId xmlns:p14="http://schemas.microsoft.com/office/powerpoint/2010/main" val="290326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Differences Between Compensation and Pension</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0" indent="0">
              <a:buNone/>
            </a:pPr>
            <a:r>
              <a:rPr lang="en-US" sz="2800" dirty="0">
                <a:latin typeface="Arial" panose="020B0604020202020204" pitchFamily="34" charset="0"/>
                <a:cs typeface="Arial" panose="020B0604020202020204" pitchFamily="34" charset="0"/>
              </a:rPr>
              <a:t>Service-Connected Compensation</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Monthly benefits for veterans with current disability linked to incident in military service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Not means-tested</a:t>
            </a:r>
          </a:p>
          <a:p>
            <a:pPr marL="0" indent="0">
              <a:buNone/>
            </a:pPr>
            <a:r>
              <a:rPr lang="en-US" sz="2800" dirty="0">
                <a:latin typeface="Arial" panose="020B0604020202020204" pitchFamily="34" charset="0"/>
                <a:cs typeface="Arial" panose="020B0604020202020204" pitchFamily="34" charset="0"/>
              </a:rPr>
              <a:t>Non-Service-Connected Pension</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Monthly benefit for low-income and low-net worth wartime veterans who are totally and permanently disabled or age 65+</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Means-tested</a:t>
            </a:r>
          </a:p>
          <a:p>
            <a:pPr marL="0" indent="0">
              <a:buNone/>
            </a:pPr>
            <a:r>
              <a:rPr lang="en-US" sz="2800" dirty="0">
                <a:latin typeface="Arial" panose="020B0604020202020204" pitchFamily="34" charset="0"/>
                <a:cs typeface="Arial" panose="020B0604020202020204" pitchFamily="34" charset="0"/>
              </a:rPr>
              <a:t>Veterans cannot receive both at same time, usually will receive whichever provides higher amount. 38 C.F.R. § 3.701</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4078390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Three Pension Programs</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0" indent="0">
              <a:buNone/>
            </a:pPr>
            <a:r>
              <a:rPr lang="en-US" sz="2800" dirty="0">
                <a:latin typeface="Arial" panose="020B0604020202020204" pitchFamily="34" charset="0"/>
                <a:cs typeface="Arial" panose="020B0604020202020204" pitchFamily="34" charset="0"/>
              </a:rPr>
              <a:t>Improved Pension Program</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Current Program since 1979</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program we will be discussing</a:t>
            </a:r>
          </a:p>
          <a:p>
            <a:pPr marL="0" indent="0">
              <a:buNone/>
            </a:pPr>
            <a:r>
              <a:rPr lang="en-US" sz="2800" dirty="0">
                <a:latin typeface="Arial" panose="020B0604020202020204" pitchFamily="34" charset="0"/>
                <a:cs typeface="Arial" panose="020B0604020202020204" pitchFamily="34" charset="0"/>
              </a:rPr>
              <a:t>Section 306 and Old-Law Pension Programs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Older programs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May still have some beneficiaries receiving awards under these programs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Will not discuss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8134876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Non-Service-Connected Pension</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0" indent="0">
              <a:buNone/>
            </a:pPr>
            <a:r>
              <a:rPr lang="en-US" sz="2800" dirty="0">
                <a:latin typeface="Arial" panose="020B0604020202020204" pitchFamily="34" charset="0"/>
                <a:cs typeface="Arial" panose="020B0604020202020204" pitchFamily="34" charset="0"/>
              </a:rPr>
              <a:t>Eligibility: Must meet definition of veteran (already covered), a person who served in the active military, naval, air, or space service, and who was discharged or released therefrom under conditions other than dishonorable. 38 USC 101(2).</a:t>
            </a:r>
          </a:p>
          <a:p>
            <a:pPr marL="0" indent="0">
              <a:buNone/>
            </a:pPr>
            <a:r>
              <a:rPr lang="en-US" sz="2800" dirty="0">
                <a:latin typeface="Arial" panose="020B0604020202020204" pitchFamily="34" charset="0"/>
                <a:cs typeface="Arial" panose="020B0604020202020204" pitchFamily="34" charset="0"/>
              </a:rPr>
              <a:t>Entitlement elements:</a:t>
            </a:r>
          </a:p>
          <a:p>
            <a:pPr>
              <a:buAutoNum type="arabicPeriod"/>
            </a:pPr>
            <a:r>
              <a:rPr lang="en-US" sz="2800" dirty="0">
                <a:latin typeface="Arial" panose="020B0604020202020204" pitchFamily="34" charset="0"/>
                <a:cs typeface="Arial" panose="020B0604020202020204" pitchFamily="34" charset="0"/>
              </a:rPr>
              <a:t>Wartime Service meeting minimum service requirements</a:t>
            </a:r>
          </a:p>
          <a:p>
            <a:pPr>
              <a:buAutoNum type="arabicPeriod"/>
            </a:pPr>
            <a:r>
              <a:rPr lang="en-US" sz="2800" dirty="0">
                <a:latin typeface="Arial" panose="020B0604020202020204" pitchFamily="34" charset="0"/>
                <a:cs typeface="Arial" panose="020B0604020202020204" pitchFamily="34" charset="0"/>
              </a:rPr>
              <a:t>Permanent and total disability OR age 65+</a:t>
            </a:r>
          </a:p>
          <a:p>
            <a:pPr>
              <a:buAutoNum type="arabicPeriod"/>
            </a:pPr>
            <a:r>
              <a:rPr lang="en-US" sz="2800" dirty="0">
                <a:latin typeface="Arial" panose="020B0604020202020204" pitchFamily="34" charset="0"/>
                <a:cs typeface="Arial" panose="020B0604020202020204" pitchFamily="34" charset="0"/>
              </a:rPr>
              <a:t>Low income and net worth</a:t>
            </a:r>
          </a:p>
          <a:p>
            <a:pPr marL="0" indent="0">
              <a:buNone/>
            </a:pPr>
            <a:r>
              <a:rPr lang="en-US" sz="2800" dirty="0">
                <a:latin typeface="Arial" panose="020B0604020202020204" pitchFamily="34" charset="0"/>
                <a:cs typeface="Arial" panose="020B0604020202020204" pitchFamily="34" charset="0"/>
              </a:rPr>
              <a:t>Amount of benefit: Calculated based on veteran’s income, dependents, housebound status, need for aid and attendance</a:t>
            </a:r>
          </a:p>
          <a:p>
            <a:pPr>
              <a:buAutoNum type="arabicPeriod"/>
            </a:pPr>
            <a:endParaRPr lang="en-US" sz="28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8935948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Element #1: Wartime Service Requirement</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0" indent="0">
              <a:buNone/>
            </a:pPr>
            <a:r>
              <a:rPr lang="en-US" sz="2800" dirty="0"/>
              <a:t> </a:t>
            </a:r>
            <a:endParaRPr lang="en-US" dirty="0"/>
          </a:p>
        </p:txBody>
      </p:sp>
      <p:graphicFrame>
        <p:nvGraphicFramePr>
          <p:cNvPr id="5" name="Table 4">
            <a:extLst>
              <a:ext uri="{FF2B5EF4-FFF2-40B4-BE49-F238E27FC236}">
                <a16:creationId xmlns:a16="http://schemas.microsoft.com/office/drawing/2014/main" id="{5F7A865C-AE57-4412-8EB7-C56B23BA3616}"/>
              </a:ext>
            </a:extLst>
          </p:cNvPr>
          <p:cNvGraphicFramePr>
            <a:graphicFrameLocks noGrp="1"/>
          </p:cNvGraphicFramePr>
          <p:nvPr>
            <p:extLst>
              <p:ext uri="{D42A27DB-BD31-4B8C-83A1-F6EECF244321}">
                <p14:modId xmlns:p14="http://schemas.microsoft.com/office/powerpoint/2010/main" val="2727267014"/>
              </p:ext>
            </p:extLst>
          </p:nvPr>
        </p:nvGraphicFramePr>
        <p:xfrm>
          <a:off x="76200" y="1309891"/>
          <a:ext cx="12039600" cy="5440680"/>
        </p:xfrm>
        <a:graphic>
          <a:graphicData uri="http://schemas.openxmlformats.org/drawingml/2006/table">
            <a:tbl>
              <a:tblPr firstRow="1" bandRow="1">
                <a:tableStyleId>{5C22544A-7EE6-4342-B048-85BDC9FD1C3A}</a:tableStyleId>
              </a:tblPr>
              <a:tblGrid>
                <a:gridCol w="2772276">
                  <a:extLst>
                    <a:ext uri="{9D8B030D-6E8A-4147-A177-3AD203B41FA5}">
                      <a16:colId xmlns:a16="http://schemas.microsoft.com/office/drawing/2014/main" val="450990503"/>
                    </a:ext>
                  </a:extLst>
                </a:gridCol>
                <a:gridCol w="3247524">
                  <a:extLst>
                    <a:ext uri="{9D8B030D-6E8A-4147-A177-3AD203B41FA5}">
                      <a16:colId xmlns:a16="http://schemas.microsoft.com/office/drawing/2014/main" val="3077126109"/>
                    </a:ext>
                  </a:extLst>
                </a:gridCol>
                <a:gridCol w="2138613">
                  <a:extLst>
                    <a:ext uri="{9D8B030D-6E8A-4147-A177-3AD203B41FA5}">
                      <a16:colId xmlns:a16="http://schemas.microsoft.com/office/drawing/2014/main" val="3181041722"/>
                    </a:ext>
                  </a:extLst>
                </a:gridCol>
                <a:gridCol w="3881187">
                  <a:extLst>
                    <a:ext uri="{9D8B030D-6E8A-4147-A177-3AD203B41FA5}">
                      <a16:colId xmlns:a16="http://schemas.microsoft.com/office/drawing/2014/main" val="1904229337"/>
                    </a:ext>
                  </a:extLst>
                </a:gridCol>
              </a:tblGrid>
              <a:tr h="370840">
                <a:tc>
                  <a:txBody>
                    <a:bodyPr/>
                    <a:lstStyle/>
                    <a:p>
                      <a:pPr algn="ctr"/>
                      <a:r>
                        <a:rPr lang="en-US" dirty="0"/>
                        <a:t>Period of War</a:t>
                      </a:r>
                    </a:p>
                  </a:txBody>
                  <a:tcPr/>
                </a:tc>
                <a:tc>
                  <a:txBody>
                    <a:bodyPr/>
                    <a:lstStyle/>
                    <a:p>
                      <a:pPr algn="ctr"/>
                      <a:r>
                        <a:rPr lang="en-US" dirty="0"/>
                        <a:t>Start Date</a:t>
                      </a:r>
                    </a:p>
                  </a:txBody>
                  <a:tcPr/>
                </a:tc>
                <a:tc>
                  <a:txBody>
                    <a:bodyPr/>
                    <a:lstStyle/>
                    <a:p>
                      <a:pPr algn="ctr"/>
                      <a:r>
                        <a:rPr lang="en-US" dirty="0"/>
                        <a:t>End Date</a:t>
                      </a:r>
                    </a:p>
                  </a:txBody>
                  <a:tcPr/>
                </a:tc>
                <a:tc>
                  <a:txBody>
                    <a:bodyPr/>
                    <a:lstStyle/>
                    <a:p>
                      <a:pPr algn="ctr"/>
                      <a:r>
                        <a:rPr lang="en-US" dirty="0"/>
                        <a:t>General Minimum Time in Service  Requirements</a:t>
                      </a:r>
                    </a:p>
                  </a:txBody>
                  <a:tcPr/>
                </a:tc>
                <a:extLst>
                  <a:ext uri="{0D108BD9-81ED-4DB2-BD59-A6C34878D82A}">
                    <a16:rowId xmlns:a16="http://schemas.microsoft.com/office/drawing/2014/main" val="3001458344"/>
                  </a:ext>
                </a:extLst>
              </a:tr>
              <a:tr h="370840">
                <a:tc>
                  <a:txBody>
                    <a:bodyPr/>
                    <a:lstStyle/>
                    <a:p>
                      <a:r>
                        <a:rPr lang="en-US" sz="1600" dirty="0">
                          <a:latin typeface="Arial" panose="020B0604020202020204" pitchFamily="34" charset="0"/>
                          <a:cs typeface="Arial" panose="020B0604020202020204" pitchFamily="34" charset="0"/>
                        </a:rPr>
                        <a:t>Mexican Border period - Veterans who served in Mexico, on its borders, or in adjacent waters</a:t>
                      </a:r>
                    </a:p>
                  </a:txBody>
                  <a:tcPr/>
                </a:tc>
                <a:tc>
                  <a:txBody>
                    <a:bodyPr/>
                    <a:lstStyle/>
                    <a:p>
                      <a:r>
                        <a:rPr lang="en-US" sz="1600" dirty="0">
                          <a:latin typeface="Arial" panose="020B0604020202020204" pitchFamily="34" charset="0"/>
                          <a:cs typeface="Arial" panose="020B0604020202020204" pitchFamily="34" charset="0"/>
                        </a:rPr>
                        <a:t>May 9, 1916</a:t>
                      </a:r>
                    </a:p>
                  </a:txBody>
                  <a:tcPr/>
                </a:tc>
                <a:tc>
                  <a:txBody>
                    <a:bodyPr/>
                    <a:lstStyle/>
                    <a:p>
                      <a:r>
                        <a:rPr lang="en-US" sz="1600" dirty="0">
                          <a:latin typeface="Arial" panose="020B0604020202020204" pitchFamily="34" charset="0"/>
                          <a:cs typeface="Arial" panose="020B0604020202020204" pitchFamily="34" charset="0"/>
                        </a:rPr>
                        <a:t>April 5, 1917</a:t>
                      </a:r>
                    </a:p>
                  </a:txBody>
                  <a:tcPr/>
                </a:tc>
                <a:tc rowSpan="5">
                  <a:txBody>
                    <a:bodyPr/>
                    <a:lstStyle/>
                    <a:p>
                      <a:r>
                        <a:rPr lang="en-US" sz="1600" dirty="0">
                          <a:latin typeface="Arial" panose="020B0604020202020204" pitchFamily="34" charset="0"/>
                          <a:cs typeface="Arial" panose="020B0604020202020204" pitchFamily="34" charset="0"/>
                        </a:rPr>
                        <a:t>If started active duty prior to September 8, 1980, must have served 90 days on active duty with at least 1 day during period of war OR 90 consecutive days on active duty with at least 1 day during period of war OR served an aggregate of 90 days on active duty in two or more separate periods of service during more than one period of war OR discharged due to service-connected disability while serving during period of war</a:t>
                      </a:r>
                    </a:p>
                  </a:txBody>
                  <a:tcPr/>
                </a:tc>
                <a:extLst>
                  <a:ext uri="{0D108BD9-81ED-4DB2-BD59-A6C34878D82A}">
                    <a16:rowId xmlns:a16="http://schemas.microsoft.com/office/drawing/2014/main" val="3775570373"/>
                  </a:ext>
                </a:extLst>
              </a:tr>
              <a:tr h="370840">
                <a:tc>
                  <a:txBody>
                    <a:bodyPr/>
                    <a:lstStyle/>
                    <a:p>
                      <a:r>
                        <a:rPr lang="en-US" sz="1600" dirty="0">
                          <a:latin typeface="Arial" panose="020B0604020202020204" pitchFamily="34" charset="0"/>
                          <a:cs typeface="Arial" panose="020B0604020202020204" pitchFamily="34" charset="0"/>
                        </a:rPr>
                        <a:t>World War I</a:t>
                      </a:r>
                    </a:p>
                  </a:txBody>
                  <a:tcPr/>
                </a:tc>
                <a:tc>
                  <a:txBody>
                    <a:bodyPr/>
                    <a:lstStyle/>
                    <a:p>
                      <a:r>
                        <a:rPr lang="en-US" sz="1600" dirty="0">
                          <a:latin typeface="Arial" panose="020B0604020202020204" pitchFamily="34" charset="0"/>
                          <a:cs typeface="Arial" panose="020B0604020202020204" pitchFamily="34" charset="0"/>
                        </a:rPr>
                        <a:t>April 6, 1917</a:t>
                      </a:r>
                    </a:p>
                  </a:txBody>
                  <a:tcPr/>
                </a:tc>
                <a:tc>
                  <a:txBody>
                    <a:bodyPr/>
                    <a:lstStyle/>
                    <a:p>
                      <a:r>
                        <a:rPr lang="en-US" sz="1600" dirty="0">
                          <a:latin typeface="Arial" panose="020B0604020202020204" pitchFamily="34" charset="0"/>
                          <a:cs typeface="Arial" panose="020B0604020202020204" pitchFamily="34" charset="0"/>
                        </a:rPr>
                        <a:t>November 11, 1918</a:t>
                      </a:r>
                    </a:p>
                  </a:txBody>
                  <a:tcPr/>
                </a:tc>
                <a:tc vMerge="1">
                  <a:txBody>
                    <a:bodyPr/>
                    <a:lstStyle/>
                    <a:p>
                      <a:endParaRPr lang="en-US" dirty="0"/>
                    </a:p>
                  </a:txBody>
                  <a:tcPr/>
                </a:tc>
                <a:extLst>
                  <a:ext uri="{0D108BD9-81ED-4DB2-BD59-A6C34878D82A}">
                    <a16:rowId xmlns:a16="http://schemas.microsoft.com/office/drawing/2014/main" val="1968316627"/>
                  </a:ext>
                </a:extLst>
              </a:tr>
              <a:tr h="370840">
                <a:tc>
                  <a:txBody>
                    <a:bodyPr/>
                    <a:lstStyle/>
                    <a:p>
                      <a:r>
                        <a:rPr lang="en-US" sz="1600" dirty="0">
                          <a:latin typeface="Arial" panose="020B0604020202020204" pitchFamily="34" charset="0"/>
                          <a:cs typeface="Arial" panose="020B0604020202020204" pitchFamily="34" charset="0"/>
                        </a:rPr>
                        <a:t>World War II</a:t>
                      </a:r>
                    </a:p>
                  </a:txBody>
                  <a:tcPr/>
                </a:tc>
                <a:tc>
                  <a:txBody>
                    <a:bodyPr/>
                    <a:lstStyle/>
                    <a:p>
                      <a:r>
                        <a:rPr lang="en-US" sz="1600" dirty="0">
                          <a:latin typeface="Arial" panose="020B0604020202020204" pitchFamily="34" charset="0"/>
                          <a:cs typeface="Arial" panose="020B0604020202020204" pitchFamily="34" charset="0"/>
                        </a:rPr>
                        <a:t>December 7, 1941</a:t>
                      </a:r>
                    </a:p>
                  </a:txBody>
                  <a:tcPr/>
                </a:tc>
                <a:tc>
                  <a:txBody>
                    <a:bodyPr/>
                    <a:lstStyle/>
                    <a:p>
                      <a:r>
                        <a:rPr lang="en-US" sz="1600" dirty="0">
                          <a:latin typeface="Arial" panose="020B0604020202020204" pitchFamily="34" charset="0"/>
                          <a:cs typeface="Arial" panose="020B0604020202020204" pitchFamily="34" charset="0"/>
                        </a:rPr>
                        <a:t>December 31, 1946</a:t>
                      </a:r>
                    </a:p>
                  </a:txBody>
                  <a:tcPr/>
                </a:tc>
                <a:tc vMerge="1">
                  <a:txBody>
                    <a:bodyPr/>
                    <a:lstStyle/>
                    <a:p>
                      <a:endParaRPr lang="en-US" dirty="0"/>
                    </a:p>
                  </a:txBody>
                  <a:tcPr/>
                </a:tc>
                <a:extLst>
                  <a:ext uri="{0D108BD9-81ED-4DB2-BD59-A6C34878D82A}">
                    <a16:rowId xmlns:a16="http://schemas.microsoft.com/office/drawing/2014/main" val="4119849525"/>
                  </a:ext>
                </a:extLst>
              </a:tr>
              <a:tr h="370840">
                <a:tc>
                  <a:txBody>
                    <a:bodyPr/>
                    <a:lstStyle/>
                    <a:p>
                      <a:r>
                        <a:rPr lang="en-US" sz="1600" dirty="0">
                          <a:latin typeface="Arial" panose="020B0604020202020204" pitchFamily="34" charset="0"/>
                          <a:cs typeface="Arial" panose="020B0604020202020204" pitchFamily="34" charset="0"/>
                        </a:rPr>
                        <a:t>Korean conflict</a:t>
                      </a:r>
                    </a:p>
                  </a:txBody>
                  <a:tcPr/>
                </a:tc>
                <a:tc>
                  <a:txBody>
                    <a:bodyPr/>
                    <a:lstStyle/>
                    <a:p>
                      <a:r>
                        <a:rPr lang="en-US" sz="1600" dirty="0">
                          <a:latin typeface="Arial" panose="020B0604020202020204" pitchFamily="34" charset="0"/>
                          <a:cs typeface="Arial" panose="020B0604020202020204" pitchFamily="34" charset="0"/>
                        </a:rPr>
                        <a:t>June 27, 1950</a:t>
                      </a:r>
                    </a:p>
                  </a:txBody>
                  <a:tcPr/>
                </a:tc>
                <a:tc>
                  <a:txBody>
                    <a:bodyPr/>
                    <a:lstStyle/>
                    <a:p>
                      <a:r>
                        <a:rPr lang="en-US" sz="1600" dirty="0">
                          <a:latin typeface="Arial" panose="020B0604020202020204" pitchFamily="34" charset="0"/>
                          <a:cs typeface="Arial" panose="020B0604020202020204" pitchFamily="34" charset="0"/>
                        </a:rPr>
                        <a:t>January 31, 1955</a:t>
                      </a:r>
                    </a:p>
                  </a:txBody>
                  <a:tcPr/>
                </a:tc>
                <a:tc vMerge="1">
                  <a:txBody>
                    <a:bodyPr/>
                    <a:lstStyle/>
                    <a:p>
                      <a:endParaRPr lang="en-US" dirty="0"/>
                    </a:p>
                  </a:txBody>
                  <a:tcPr/>
                </a:tc>
                <a:extLst>
                  <a:ext uri="{0D108BD9-81ED-4DB2-BD59-A6C34878D82A}">
                    <a16:rowId xmlns:a16="http://schemas.microsoft.com/office/drawing/2014/main" val="3410904587"/>
                  </a:ext>
                </a:extLst>
              </a:tr>
              <a:tr h="370840">
                <a:tc>
                  <a:txBody>
                    <a:bodyPr/>
                    <a:lstStyle/>
                    <a:p>
                      <a:r>
                        <a:rPr lang="en-US" sz="1600" dirty="0">
                          <a:latin typeface="Arial" panose="020B0604020202020204" pitchFamily="34" charset="0"/>
                          <a:cs typeface="Arial" panose="020B0604020202020204" pitchFamily="34" charset="0"/>
                        </a:rPr>
                        <a:t>Vietnam War Era</a:t>
                      </a:r>
                    </a:p>
                  </a:txBody>
                  <a:tcPr/>
                </a:tc>
                <a:tc>
                  <a:txBody>
                    <a:bodyPr/>
                    <a:lstStyle/>
                    <a:p>
                      <a:r>
                        <a:rPr lang="en-US" sz="1600" b="1" dirty="0">
                          <a:latin typeface="Arial" panose="020B0604020202020204" pitchFamily="34" charset="0"/>
                          <a:cs typeface="Arial" panose="020B0604020202020204" pitchFamily="34" charset="0"/>
                        </a:rPr>
                        <a:t>In Republic of Vietnam:</a:t>
                      </a:r>
                    </a:p>
                    <a:p>
                      <a:r>
                        <a:rPr lang="en-US" sz="1600" dirty="0">
                          <a:latin typeface="Arial" panose="020B0604020202020204" pitchFamily="34" charset="0"/>
                          <a:cs typeface="Arial" panose="020B0604020202020204" pitchFamily="34" charset="0"/>
                        </a:rPr>
                        <a:t>November 1, 1955</a:t>
                      </a:r>
                    </a:p>
                    <a:p>
                      <a:r>
                        <a:rPr lang="en-US" sz="1600" b="1" dirty="0">
                          <a:latin typeface="Arial" panose="020B0604020202020204" pitchFamily="34" charset="0"/>
                          <a:cs typeface="Arial" panose="020B0604020202020204" pitchFamily="34" charset="0"/>
                        </a:rPr>
                        <a:t>Outside Republic of Vietnam:</a:t>
                      </a:r>
                    </a:p>
                    <a:p>
                      <a:r>
                        <a:rPr lang="en-US" sz="1600" dirty="0">
                          <a:latin typeface="Arial" panose="020B0604020202020204" pitchFamily="34" charset="0"/>
                          <a:cs typeface="Arial" panose="020B0604020202020204" pitchFamily="34" charset="0"/>
                        </a:rPr>
                        <a:t>August 5, 1964</a:t>
                      </a:r>
                    </a:p>
                  </a:txBody>
                  <a:tcPr/>
                </a:tc>
                <a:tc>
                  <a:txBody>
                    <a:bodyPr/>
                    <a:lstStyle/>
                    <a:p>
                      <a:r>
                        <a:rPr lang="en-US" sz="1600" dirty="0">
                          <a:latin typeface="Arial" panose="020B0604020202020204" pitchFamily="34" charset="0"/>
                          <a:cs typeface="Arial" panose="020B0604020202020204" pitchFamily="34" charset="0"/>
                        </a:rPr>
                        <a:t>May 7, 1975</a:t>
                      </a:r>
                    </a:p>
                  </a:txBody>
                  <a:tcPr/>
                </a:tc>
                <a:tc vMerge="1">
                  <a:txBody>
                    <a:bodyPr/>
                    <a:lstStyle/>
                    <a:p>
                      <a:endParaRPr lang="en-US" dirty="0"/>
                    </a:p>
                  </a:txBody>
                  <a:tcPr/>
                </a:tc>
                <a:extLst>
                  <a:ext uri="{0D108BD9-81ED-4DB2-BD59-A6C34878D82A}">
                    <a16:rowId xmlns:a16="http://schemas.microsoft.com/office/drawing/2014/main" val="1943850966"/>
                  </a:ext>
                </a:extLst>
              </a:tr>
              <a:tr h="370840">
                <a:tc>
                  <a:txBody>
                    <a:bodyPr/>
                    <a:lstStyle/>
                    <a:p>
                      <a:r>
                        <a:rPr lang="en-US" sz="1600" dirty="0">
                          <a:latin typeface="Arial" panose="020B0604020202020204" pitchFamily="34" charset="0"/>
                          <a:cs typeface="Arial" panose="020B0604020202020204" pitchFamily="34" charset="0"/>
                        </a:rPr>
                        <a:t>Gulf War</a:t>
                      </a:r>
                    </a:p>
                  </a:txBody>
                  <a:tcPr/>
                </a:tc>
                <a:tc>
                  <a:txBody>
                    <a:bodyPr/>
                    <a:lstStyle/>
                    <a:p>
                      <a:r>
                        <a:rPr lang="en-US" sz="1600" dirty="0">
                          <a:latin typeface="Arial" panose="020B0604020202020204" pitchFamily="34" charset="0"/>
                          <a:cs typeface="Arial" panose="020B0604020202020204" pitchFamily="34" charset="0"/>
                        </a:rPr>
                        <a:t>August 2, 1990</a:t>
                      </a:r>
                    </a:p>
                  </a:txBody>
                  <a:tcPr/>
                </a:tc>
                <a:tc>
                  <a:txBody>
                    <a:bodyPr/>
                    <a:lstStyle/>
                    <a:p>
                      <a:r>
                        <a:rPr lang="en-US" sz="1600" dirty="0">
                          <a:latin typeface="Arial" panose="020B0604020202020204" pitchFamily="34" charset="0"/>
                          <a:cs typeface="Arial" panose="020B0604020202020204" pitchFamily="34" charset="0"/>
                        </a:rPr>
                        <a:t>Present</a:t>
                      </a:r>
                    </a:p>
                  </a:txBody>
                  <a:tcPr/>
                </a:tc>
                <a:tc>
                  <a:txBody>
                    <a:bodyPr/>
                    <a:lstStyle/>
                    <a:p>
                      <a:r>
                        <a:rPr lang="en-US" sz="1600" dirty="0">
                          <a:latin typeface="Arial" panose="020B0604020202020204" pitchFamily="34" charset="0"/>
                          <a:cs typeface="Arial" panose="020B0604020202020204" pitchFamily="34" charset="0"/>
                        </a:rPr>
                        <a:t>If started active duty after September 7, 1980, must have served 24 continuous months or full period called to active duty with at least 1 day during wartime OR has any service-connected condition during wartime period</a:t>
                      </a:r>
                    </a:p>
                  </a:txBody>
                  <a:tcPr/>
                </a:tc>
                <a:extLst>
                  <a:ext uri="{0D108BD9-81ED-4DB2-BD59-A6C34878D82A}">
                    <a16:rowId xmlns:a16="http://schemas.microsoft.com/office/drawing/2014/main" val="3727354310"/>
                  </a:ext>
                </a:extLst>
              </a:tr>
            </a:tbl>
          </a:graphicData>
        </a:graphic>
      </p:graphicFrame>
    </p:spTree>
    <p:extLst>
      <p:ext uri="{BB962C8B-B14F-4D97-AF65-F5344CB8AC3E}">
        <p14:creationId xmlns:p14="http://schemas.microsoft.com/office/powerpoint/2010/main" val="3711753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Element # 2: Permanent and Total Disability</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0" indent="0">
              <a:buNone/>
            </a:pPr>
            <a:r>
              <a:rPr lang="en-US" sz="2800" dirty="0">
                <a:latin typeface="Arial" panose="020B0604020202020204" pitchFamily="34" charset="0"/>
                <a:cs typeface="Arial" panose="020B0604020202020204" pitchFamily="34" charset="0"/>
              </a:rPr>
              <a:t>Presumed disabled for pension purposes: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Age 65 or older</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Patient in a nursing home because of a disability</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Receiving Supplemental Security Income or Social Security Disability Insurance</a:t>
            </a:r>
          </a:p>
          <a:p>
            <a:pPr marL="0" indent="0">
              <a:buNone/>
            </a:pPr>
            <a:r>
              <a:rPr lang="en-US" sz="2800" dirty="0">
                <a:latin typeface="Arial" panose="020B0604020202020204" pitchFamily="34" charset="0"/>
                <a:cs typeface="Arial" panose="020B0604020202020204" pitchFamily="34" charset="0"/>
              </a:rPr>
              <a:t>Veteran must otherwise prove permanent and total disability</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All disabilities are considered, but cannot be result of “willful misconduct”.  </a:t>
            </a:r>
          </a:p>
          <a:p>
            <a:pPr marL="0" indent="0" algn="r">
              <a:buNone/>
            </a:pPr>
            <a:r>
              <a:rPr lang="en-US" sz="2800" dirty="0">
                <a:latin typeface="Arial" panose="020B0604020202020204" pitchFamily="34" charset="0"/>
                <a:cs typeface="Arial" panose="020B0604020202020204" pitchFamily="34" charset="0"/>
              </a:rPr>
              <a:t>38 C.F.R. § 3.3</a:t>
            </a:r>
          </a:p>
          <a:p>
            <a:pPr>
              <a:buAutoNum type="arabicPeriod"/>
            </a:pPr>
            <a:endParaRPr lang="en-US" sz="28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40303329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Element # 2: Permanent and Total Disability</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0" indent="0">
              <a:buNone/>
            </a:pPr>
            <a:r>
              <a:rPr lang="en-US" sz="2800" dirty="0">
                <a:latin typeface="Arial" panose="020B0604020202020204" pitchFamily="34" charset="0"/>
                <a:cs typeface="Arial" panose="020B0604020202020204" pitchFamily="34" charset="0"/>
              </a:rPr>
              <a:t>Veteran can prove permanent and total disability if can show:</a:t>
            </a:r>
          </a:p>
          <a:p>
            <a:pPr>
              <a:buAutoNum type="arabicPeriod"/>
            </a:pPr>
            <a:r>
              <a:rPr lang="en-US" sz="2800" dirty="0">
                <a:latin typeface="Arial" panose="020B0604020202020204" pitchFamily="34" charset="0"/>
                <a:cs typeface="Arial" panose="020B0604020202020204" pitchFamily="34" charset="0"/>
              </a:rPr>
              <a:t>Unemployable as a result of disability reasonably certain to continue throughout the life of the person; OR</a:t>
            </a:r>
          </a:p>
          <a:p>
            <a:pPr>
              <a:buAutoNum type="arabicPeriod"/>
            </a:pPr>
            <a:r>
              <a:rPr lang="en-US" sz="2800" dirty="0">
                <a:latin typeface="Arial" panose="020B0604020202020204" pitchFamily="34" charset="0"/>
                <a:cs typeface="Arial" panose="020B0604020202020204" pitchFamily="34" charset="0"/>
              </a:rPr>
              <a:t>Suffering from any disability which is sufficient to render it impossible for the average person to follow a substantially gainful occupation, but only if it is reasonably certain that such disability will continue throughout the life of the person; OR</a:t>
            </a:r>
          </a:p>
          <a:p>
            <a:pPr>
              <a:buAutoNum type="arabicPeriod"/>
            </a:pPr>
            <a:r>
              <a:rPr lang="en-US" sz="2800" dirty="0">
                <a:latin typeface="Arial" panose="020B0604020202020204" pitchFamily="34" charset="0"/>
                <a:cs typeface="Arial" panose="020B0604020202020204" pitchFamily="34" charset="0"/>
              </a:rPr>
              <a:t>Suffering from any disease or disorder determined by VA to be of such a nature or extent as to justify a determination that persons suffering from that disease or disorder are permanently and totally disabled. 38 C.F.R. § 3.3</a:t>
            </a:r>
          </a:p>
          <a:p>
            <a:pPr>
              <a:buAutoNum type="arabicPeriod"/>
            </a:pPr>
            <a:endParaRPr lang="en-US" sz="28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718035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Element # 3: Low Income and Net Worth</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0" indent="0">
              <a:buNone/>
            </a:pPr>
            <a:r>
              <a:rPr lang="en-US" sz="2800" dirty="0">
                <a:latin typeface="Arial" panose="020B0604020202020204" pitchFamily="34" charset="0"/>
                <a:cs typeface="Arial" panose="020B0604020202020204" pitchFamily="34" charset="0"/>
              </a:rPr>
              <a:t>Income Requirement:</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Countable income must be below the “Maximum Annual Pension Rate” (MAPR).  MAPR varies depending on number of dependents and whether Special Monthly Pension applies.</a:t>
            </a:r>
          </a:p>
          <a:p>
            <a:pPr marL="0" indent="0">
              <a:buNone/>
            </a:pPr>
            <a:r>
              <a:rPr lang="en-US" sz="2800" dirty="0">
                <a:latin typeface="Arial" panose="020B0604020202020204" pitchFamily="34" charset="0"/>
                <a:cs typeface="Arial" panose="020B0604020202020204" pitchFamily="34" charset="0"/>
              </a:rPr>
              <a:t>2024 MAPR amounts:</a:t>
            </a:r>
          </a:p>
          <a:p>
            <a:pPr marL="0" indent="0">
              <a:buNone/>
            </a:pPr>
            <a:endParaRPr lang="en-US" sz="2800" dirty="0"/>
          </a:p>
          <a:p>
            <a:pPr marL="0" indent="0">
              <a:buNone/>
            </a:pPr>
            <a:endParaRPr lang="en-US" sz="2800" dirty="0"/>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VA reduces MAPR dollar-for-dollar by amount of the veteran’s countable income to determine award.</a:t>
            </a:r>
          </a:p>
          <a:p>
            <a:pPr marL="0" indent="0">
              <a:buNone/>
            </a:pPr>
            <a:endParaRPr lang="en-US" sz="2800" dirty="0"/>
          </a:p>
          <a:p>
            <a:pPr>
              <a:buFont typeface="Arial" panose="020B0604020202020204" pitchFamily="34" charset="0"/>
              <a:buChar char="•"/>
            </a:pPr>
            <a:endParaRPr lang="en-US" dirty="0"/>
          </a:p>
        </p:txBody>
      </p:sp>
      <p:graphicFrame>
        <p:nvGraphicFramePr>
          <p:cNvPr id="5" name="Table 4">
            <a:extLst>
              <a:ext uri="{FF2B5EF4-FFF2-40B4-BE49-F238E27FC236}">
                <a16:creationId xmlns:a16="http://schemas.microsoft.com/office/drawing/2014/main" id="{9417CFFB-11E6-4591-850E-ABB4F1914D38}"/>
              </a:ext>
            </a:extLst>
          </p:cNvPr>
          <p:cNvGraphicFramePr>
            <a:graphicFrameLocks noGrp="1"/>
          </p:cNvGraphicFramePr>
          <p:nvPr>
            <p:extLst>
              <p:ext uri="{D42A27DB-BD31-4B8C-83A1-F6EECF244321}">
                <p14:modId xmlns:p14="http://schemas.microsoft.com/office/powerpoint/2010/main" val="2952036160"/>
              </p:ext>
            </p:extLst>
          </p:nvPr>
        </p:nvGraphicFramePr>
        <p:xfrm>
          <a:off x="785284" y="3962400"/>
          <a:ext cx="10642600" cy="1010920"/>
        </p:xfrm>
        <a:graphic>
          <a:graphicData uri="http://schemas.openxmlformats.org/drawingml/2006/table">
            <a:tbl>
              <a:tblPr firstRow="1" bandRow="1">
                <a:tableStyleId>{5C22544A-7EE6-4342-B048-85BDC9FD1C3A}</a:tableStyleId>
              </a:tblPr>
              <a:tblGrid>
                <a:gridCol w="2660650">
                  <a:extLst>
                    <a:ext uri="{9D8B030D-6E8A-4147-A177-3AD203B41FA5}">
                      <a16:colId xmlns:a16="http://schemas.microsoft.com/office/drawing/2014/main" val="4159341763"/>
                    </a:ext>
                  </a:extLst>
                </a:gridCol>
                <a:gridCol w="2660650">
                  <a:extLst>
                    <a:ext uri="{9D8B030D-6E8A-4147-A177-3AD203B41FA5}">
                      <a16:colId xmlns:a16="http://schemas.microsoft.com/office/drawing/2014/main" val="3058232632"/>
                    </a:ext>
                  </a:extLst>
                </a:gridCol>
                <a:gridCol w="2660650">
                  <a:extLst>
                    <a:ext uri="{9D8B030D-6E8A-4147-A177-3AD203B41FA5}">
                      <a16:colId xmlns:a16="http://schemas.microsoft.com/office/drawing/2014/main" val="3192737400"/>
                    </a:ext>
                  </a:extLst>
                </a:gridCol>
                <a:gridCol w="2660650">
                  <a:extLst>
                    <a:ext uri="{9D8B030D-6E8A-4147-A177-3AD203B41FA5}">
                      <a16:colId xmlns:a16="http://schemas.microsoft.com/office/drawing/2014/main" val="586069300"/>
                    </a:ext>
                  </a:extLst>
                </a:gridCol>
              </a:tblGrid>
              <a:tr h="370840">
                <a:tc>
                  <a:txBody>
                    <a:bodyPr/>
                    <a:lstStyle/>
                    <a:p>
                      <a:pPr algn="ctr"/>
                      <a:r>
                        <a:rPr lang="en-US" dirty="0"/>
                        <a:t>Single Veteran</a:t>
                      </a:r>
                    </a:p>
                  </a:txBody>
                  <a:tcPr/>
                </a:tc>
                <a:tc>
                  <a:txBody>
                    <a:bodyPr/>
                    <a:lstStyle/>
                    <a:p>
                      <a:pPr algn="ctr"/>
                      <a:r>
                        <a:rPr lang="en-US" dirty="0"/>
                        <a:t>Veteran with 1 dependent</a:t>
                      </a:r>
                    </a:p>
                  </a:txBody>
                  <a:tcPr/>
                </a:tc>
                <a:tc>
                  <a:txBody>
                    <a:bodyPr/>
                    <a:lstStyle/>
                    <a:p>
                      <a:pPr algn="ctr"/>
                      <a:r>
                        <a:rPr lang="en-US" dirty="0"/>
                        <a:t>Housebound Veteran (Single)</a:t>
                      </a:r>
                    </a:p>
                  </a:txBody>
                  <a:tcPr/>
                </a:tc>
                <a:tc>
                  <a:txBody>
                    <a:bodyPr/>
                    <a:lstStyle/>
                    <a:p>
                      <a:pPr algn="ctr"/>
                      <a:r>
                        <a:rPr lang="en-US" dirty="0"/>
                        <a:t>Aid and Attendance Veteran (Single)</a:t>
                      </a:r>
                    </a:p>
                  </a:txBody>
                  <a:tcPr/>
                </a:tc>
                <a:extLst>
                  <a:ext uri="{0D108BD9-81ED-4DB2-BD59-A6C34878D82A}">
                    <a16:rowId xmlns:a16="http://schemas.microsoft.com/office/drawing/2014/main" val="1208099142"/>
                  </a:ext>
                </a:extLst>
              </a:tr>
              <a:tr h="370840">
                <a:tc>
                  <a:txBody>
                    <a:bodyPr/>
                    <a:lstStyle/>
                    <a:p>
                      <a:r>
                        <a:rPr lang="en-US" dirty="0"/>
                        <a:t>16,551 (1,379 /month)</a:t>
                      </a:r>
                    </a:p>
                  </a:txBody>
                  <a:tcPr/>
                </a:tc>
                <a:tc>
                  <a:txBody>
                    <a:bodyPr/>
                    <a:lstStyle/>
                    <a:p>
                      <a:r>
                        <a:rPr lang="en-US" dirty="0"/>
                        <a:t>21,674 (1,806 /month)</a:t>
                      </a:r>
                    </a:p>
                  </a:txBody>
                  <a:tcPr/>
                </a:tc>
                <a:tc>
                  <a:txBody>
                    <a:bodyPr/>
                    <a:lstStyle/>
                    <a:p>
                      <a:r>
                        <a:rPr lang="en-US" dirty="0"/>
                        <a:t>20,226 (1,685 /month)</a:t>
                      </a:r>
                    </a:p>
                  </a:txBody>
                  <a:tcPr/>
                </a:tc>
                <a:tc>
                  <a:txBody>
                    <a:bodyPr/>
                    <a:lstStyle/>
                    <a:p>
                      <a:r>
                        <a:rPr lang="en-US" dirty="0"/>
                        <a:t>27,609 (2,300 /month)</a:t>
                      </a:r>
                    </a:p>
                  </a:txBody>
                  <a:tcPr/>
                </a:tc>
                <a:extLst>
                  <a:ext uri="{0D108BD9-81ED-4DB2-BD59-A6C34878D82A}">
                    <a16:rowId xmlns:a16="http://schemas.microsoft.com/office/drawing/2014/main" val="3301255949"/>
                  </a:ext>
                </a:extLst>
              </a:tr>
            </a:tbl>
          </a:graphicData>
        </a:graphic>
      </p:graphicFrame>
    </p:spTree>
    <p:extLst>
      <p:ext uri="{BB962C8B-B14F-4D97-AF65-F5344CB8AC3E}">
        <p14:creationId xmlns:p14="http://schemas.microsoft.com/office/powerpoint/2010/main" val="35663735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Element # 3: Income Requirement</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0" indent="0">
              <a:buNone/>
            </a:pPr>
            <a:r>
              <a:rPr lang="en-US" sz="2800" dirty="0">
                <a:latin typeface="Arial" panose="020B0604020202020204" pitchFamily="34" charset="0"/>
                <a:cs typeface="Arial" panose="020B0604020202020204" pitchFamily="34" charset="0"/>
              </a:rPr>
              <a:t>Countable Income: Payments of any kind from any source are income unless otherwise excluded. 38 C.F.R. § 3.271</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Some exclusions of income: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Food stamps; income tax refunds; donations from public or private relief; maintenance furnished by relative, friend, or charitable organization; crime victim compensation. 38 C.F.R. § 3.272; 3.279</a:t>
            </a:r>
          </a:p>
          <a:p>
            <a:pPr marL="0" indent="0">
              <a:buNone/>
            </a:pPr>
            <a:endParaRPr lang="en-US" sz="28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3194592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Element # 3: Deductions to Income</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0" indent="0">
              <a:buNone/>
            </a:pPr>
            <a:r>
              <a:rPr lang="en-US" sz="2800" dirty="0">
                <a:latin typeface="Arial" panose="020B0604020202020204" pitchFamily="34" charset="0"/>
                <a:cs typeface="Arial" panose="020B0604020202020204" pitchFamily="34" charset="0"/>
              </a:rPr>
              <a:t>Deductible Expenses: Expenses of last illness; educational expenses; unreimbursed medical expenses.</a:t>
            </a:r>
          </a:p>
          <a:p>
            <a:pPr marL="0" indent="0">
              <a:buNone/>
            </a:pPr>
            <a:r>
              <a:rPr lang="en-US" sz="2800" dirty="0">
                <a:latin typeface="Arial" panose="020B0604020202020204" pitchFamily="34" charset="0"/>
                <a:cs typeface="Arial" panose="020B0604020202020204" pitchFamily="34" charset="0"/>
              </a:rPr>
              <a:t>Unreimbursed medical expenses (UME) deductions requirements: </a:t>
            </a:r>
          </a:p>
          <a:p>
            <a:pPr>
              <a:buAutoNum type="arabicPeriod"/>
            </a:pPr>
            <a:r>
              <a:rPr lang="en-US" sz="2800" dirty="0">
                <a:latin typeface="Arial" panose="020B0604020202020204" pitchFamily="34" charset="0"/>
                <a:cs typeface="Arial" panose="020B0604020202020204" pitchFamily="34" charset="0"/>
              </a:rPr>
              <a:t>Paid by veteran or spouse for medical expenses of themselves, children, parents, or other relatives with a moral or legal obligation to support</a:t>
            </a:r>
          </a:p>
          <a:p>
            <a:pPr>
              <a:buAutoNum type="arabicPeriod"/>
            </a:pPr>
            <a:r>
              <a:rPr lang="en-US" sz="2800" dirty="0">
                <a:latin typeface="Arial" panose="020B0604020202020204" pitchFamily="34" charset="0"/>
                <a:cs typeface="Arial" panose="020B0604020202020204" pitchFamily="34" charset="0"/>
              </a:rPr>
              <a:t>UME incurred on behalf of member or constructive member of veteran’s or spouse’s household</a:t>
            </a:r>
          </a:p>
          <a:p>
            <a:pPr>
              <a:buAutoNum type="arabicPeriod"/>
            </a:pPr>
            <a:r>
              <a:rPr lang="en-US" sz="2800" dirty="0">
                <a:latin typeface="Arial" panose="020B0604020202020204" pitchFamily="34" charset="0"/>
                <a:cs typeface="Arial" panose="020B0604020202020204" pitchFamily="34" charset="0"/>
              </a:rPr>
              <a:t>Total amount of UME exceeds 5% of the MAPR based on veteran’s dependents.</a:t>
            </a:r>
          </a:p>
          <a:p>
            <a:pPr marL="0" indent="0" algn="r">
              <a:buNone/>
            </a:pPr>
            <a:r>
              <a:rPr lang="en-US" sz="2800" dirty="0">
                <a:latin typeface="Arial" panose="020B0604020202020204" pitchFamily="34" charset="0"/>
                <a:cs typeface="Arial" panose="020B0604020202020204" pitchFamily="34" charset="0"/>
              </a:rPr>
              <a:t>38 C.F.R. § 3.272</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1162110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Element # 3: Unreimbursed Medical Expenses</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0" indent="0">
              <a:buNone/>
            </a:pPr>
            <a:r>
              <a:rPr lang="en-US" sz="2400" dirty="0">
                <a:latin typeface="Arial" panose="020B0604020202020204" pitchFamily="34" charset="0"/>
                <a:cs typeface="Arial" panose="020B0604020202020204" pitchFamily="34" charset="0"/>
              </a:rPr>
              <a:t>Medical expenses for VA purposes: Generally, medical expenses for VA needs-based benefit purposes are payments for items or services that are medically necessary; that improve a disabled individual's functioning; or that prevent, slow, or ease an individual's functional decline and can include:</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Assisted living and nursing home expenses</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Healthcare provider expenses</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In-home care expenses for assistance with ADLs and IADLs as long as attendant provides health care or custodial care, or prescribed by doctor or veteran needs Aid and Attendance or his housebound</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Health insurance premiums</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Medications, medical supplies, medical equipment</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Medical transportation expenses                        </a:t>
            </a:r>
            <a:r>
              <a:rPr lang="da-DK" sz="2400" dirty="0">
                <a:latin typeface="Arial" panose="020B0604020202020204" pitchFamily="34" charset="0"/>
                <a:cs typeface="Arial" panose="020B0604020202020204" pitchFamily="34" charset="0"/>
              </a:rPr>
              <a:t>38 C.F.R. § 3.278</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3045039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A925F4AE-1FFD-82C1-18D8-77982E4E8B37}"/>
              </a:ext>
            </a:extLst>
          </p:cNvPr>
          <p:cNvSpPr>
            <a:spLocks noGrp="1" noChangeArrowheads="1"/>
          </p:cNvSpPr>
          <p:nvPr>
            <p:ph type="title"/>
          </p:nvPr>
        </p:nvSpPr>
        <p:spPr>
          <a:xfrm>
            <a:off x="203200" y="1396859"/>
            <a:ext cx="11785600" cy="685800"/>
          </a:xfrm>
        </p:spPr>
        <p:txBody>
          <a:bodyPr lIns="91440" tIns="45720" rIns="91440" bIns="45720" anchor="t"/>
          <a:lstStyle/>
          <a:p>
            <a:r>
              <a:rPr lang="en-US" altLang="en-US" dirty="0"/>
              <a:t>Long-Term Care Ombudsman Program</a:t>
            </a:r>
            <a:br>
              <a:rPr lang="en-US" altLang="en-US" dirty="0"/>
            </a:br>
            <a:r>
              <a:rPr lang="en-US" altLang="en-US" sz="2000" b="0" dirty="0">
                <a:solidFill>
                  <a:srgbClr val="0070C0"/>
                </a:solidFill>
              </a:rPr>
              <a:t>Butler, Clermont, Clinton, Hamilton and Warren counties in Southwest Ohio</a:t>
            </a:r>
            <a:endParaRPr lang="en-US" altLang="en-US" sz="2000" dirty="0">
              <a:solidFill>
                <a:srgbClr val="0070C0"/>
              </a:solidFill>
            </a:endParaRPr>
          </a:p>
        </p:txBody>
      </p:sp>
      <p:sp>
        <p:nvSpPr>
          <p:cNvPr id="38916" name="Slide Number Placeholder 3">
            <a:extLst>
              <a:ext uri="{FF2B5EF4-FFF2-40B4-BE49-F238E27FC236}">
                <a16:creationId xmlns:a16="http://schemas.microsoft.com/office/drawing/2014/main" id="{279001A1-4788-42CD-C888-755C50B1F8CD}"/>
              </a:ext>
            </a:extLst>
          </p:cNvPr>
          <p:cNvSpPr>
            <a:spLocks noGrp="1" noChangeArrowheads="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Font typeface="Wingdings" panose="05000000000000000000" pitchFamily="2" charset="2"/>
              <a:buChar char="ü"/>
              <a:defRPr sz="2800" b="1">
                <a:solidFill>
                  <a:srgbClr val="000066"/>
                </a:solidFill>
                <a:latin typeface="Arial" panose="020B0604020202020204" pitchFamily="34" charset="0"/>
                <a:cs typeface="Arial" panose="020B0604020202020204" pitchFamily="34" charset="0"/>
              </a:defRPr>
            </a:lvl1pPr>
            <a:lvl2pPr marL="742950" indent="-285750">
              <a:spcBef>
                <a:spcPct val="20000"/>
              </a:spcBef>
              <a:buClr>
                <a:srgbClr val="000066"/>
              </a:buClr>
              <a:buFont typeface="Wingdings" panose="05000000000000000000" pitchFamily="2" charset="2"/>
              <a:buChar char="ü"/>
              <a:defRPr sz="2400" b="1">
                <a:solidFill>
                  <a:srgbClr val="000066"/>
                </a:solidFill>
                <a:latin typeface="Arial" panose="020B0604020202020204" pitchFamily="34" charset="0"/>
                <a:cs typeface="Arial" panose="020B0604020202020204" pitchFamily="34" charset="0"/>
              </a:defRPr>
            </a:lvl2pPr>
            <a:lvl3pPr marL="1143000" indent="-228600">
              <a:spcBef>
                <a:spcPct val="20000"/>
              </a:spcBef>
              <a:buClr>
                <a:srgbClr val="000066"/>
              </a:buClr>
              <a:buFont typeface="Wingdings" panose="05000000000000000000" pitchFamily="2" charset="2"/>
              <a:buChar char="ü"/>
              <a:defRPr sz="2000" b="1">
                <a:solidFill>
                  <a:srgbClr val="000066"/>
                </a:solidFill>
                <a:latin typeface="Arial" panose="020B0604020202020204" pitchFamily="34" charset="0"/>
                <a:cs typeface="Arial" panose="020B0604020202020204" pitchFamily="34" charset="0"/>
              </a:defRPr>
            </a:lvl3pPr>
            <a:lvl4pPr marL="1600200" indent="-228600">
              <a:spcBef>
                <a:spcPct val="20000"/>
              </a:spcBef>
              <a:buClr>
                <a:srgbClr val="000066"/>
              </a:buClr>
              <a:buFont typeface="Wingdings" panose="05000000000000000000" pitchFamily="2" charset="2"/>
              <a:buChar char="ü"/>
              <a:defRPr b="1">
                <a:solidFill>
                  <a:srgbClr val="000066"/>
                </a:solidFill>
                <a:latin typeface="Arial" panose="020B0604020202020204" pitchFamily="34" charset="0"/>
                <a:cs typeface="Arial" panose="020B0604020202020204" pitchFamily="34" charset="0"/>
              </a:defRPr>
            </a:lvl4pPr>
            <a:lvl5pPr marL="2057400" indent="-228600">
              <a:spcBef>
                <a:spcPct val="20000"/>
              </a:spcBef>
              <a:buClr>
                <a:srgbClr val="000066"/>
              </a:buClr>
              <a:buFont typeface="Wingdings" panose="05000000000000000000" pitchFamily="2" charset="2"/>
              <a:buChar char="ü"/>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Font typeface="Wingdings" panose="05000000000000000000" pitchFamily="2" charset="2"/>
              <a:buChar char="ü"/>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Font typeface="Wingdings" panose="05000000000000000000" pitchFamily="2" charset="2"/>
              <a:buChar char="ü"/>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Font typeface="Wingdings" panose="05000000000000000000" pitchFamily="2" charset="2"/>
              <a:buChar char="ü"/>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Font typeface="Wingdings" panose="05000000000000000000" pitchFamily="2" charset="2"/>
              <a:buChar char="ü"/>
              <a:defRPr sz="2000" b="1">
                <a:solidFill>
                  <a:srgbClr val="000066"/>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E1D27460-5266-4FF0-B803-9FF080FA1FF5}" type="slidenum">
              <a:rPr kumimoji="0" lang="en-US" altLang="en-US" sz="2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ct val="0"/>
                </a:spcBef>
                <a:spcAft>
                  <a:spcPts val="0"/>
                </a:spcAft>
                <a:buClrTx/>
                <a:buSzTx/>
                <a:buFontTx/>
                <a:buNone/>
                <a:tabLst/>
                <a:defRPr/>
              </a:pPr>
              <a:t>6</a:t>
            </a:fld>
            <a:endPar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915" name="Content Placeholder 2">
            <a:extLst>
              <a:ext uri="{FF2B5EF4-FFF2-40B4-BE49-F238E27FC236}">
                <a16:creationId xmlns:a16="http://schemas.microsoft.com/office/drawing/2014/main" id="{51677143-AF8A-8EEC-A0CB-AB4B0963A0B3}"/>
              </a:ext>
            </a:extLst>
          </p:cNvPr>
          <p:cNvSpPr>
            <a:spLocks noGrp="1" noChangeArrowheads="1"/>
          </p:cNvSpPr>
          <p:nvPr>
            <p:ph idx="4294967295"/>
          </p:nvPr>
        </p:nvSpPr>
        <p:spPr>
          <a:xfrm>
            <a:off x="838200" y="2708265"/>
            <a:ext cx="10764837" cy="2590800"/>
          </a:xfrm>
          <a:prstGeom prst="rect">
            <a:avLst/>
          </a:prstGeom>
        </p:spPr>
        <p:txBody>
          <a:bodyPr lIns="91440" tIns="45720" rIns="91440" bIns="45720" anchor="t"/>
          <a:lstStyle/>
          <a:p>
            <a:r>
              <a:rPr lang="en-US" altLang="en-US" sz="2800" b="0" dirty="0">
                <a:latin typeface="Arial" panose="020B0604020202020204" pitchFamily="34" charset="0"/>
                <a:cs typeface="Arial" panose="020B0604020202020204" pitchFamily="34" charset="0"/>
              </a:rPr>
              <a:t>Educate and empower residents and families about residents’ rights</a:t>
            </a:r>
          </a:p>
          <a:p>
            <a:r>
              <a:rPr lang="en-US" altLang="en-US" sz="2800" b="0" dirty="0">
                <a:latin typeface="Arial" panose="020B0604020202020204" pitchFamily="34" charset="0"/>
                <a:cs typeface="Arial" panose="020B0604020202020204" pitchFamily="34" charset="0"/>
              </a:rPr>
              <a:t>Empower residents to speak up for excellence in their care</a:t>
            </a:r>
            <a:endParaRPr lang="en-US" altLang="en-US" sz="2800" b="0" dirty="0">
              <a:latin typeface="Arial" panose="020B0604020202020204" pitchFamily="34" charset="0"/>
              <a:ea typeface="Calibri"/>
              <a:cs typeface="Arial" panose="020B0604020202020204" pitchFamily="34" charset="0"/>
            </a:endParaRPr>
          </a:p>
          <a:p>
            <a:r>
              <a:rPr lang="en-US" altLang="en-US" sz="2800" b="0" dirty="0">
                <a:latin typeface="Arial" panose="020B0604020202020204" pitchFamily="34" charset="0"/>
                <a:cs typeface="Arial" panose="020B0604020202020204" pitchFamily="34" charset="0"/>
              </a:rPr>
              <a:t>Advocate for residents, for quality of care, quality of life issues</a:t>
            </a:r>
            <a:endParaRPr lang="en-US" altLang="en-US" sz="2800" b="0" dirty="0">
              <a:latin typeface="Arial" panose="020B0604020202020204" pitchFamily="34" charset="0"/>
              <a:ea typeface="Calibri"/>
              <a:cs typeface="Arial" panose="020B0604020202020204" pitchFamily="34" charset="0"/>
            </a:endParaRPr>
          </a:p>
          <a:p>
            <a:r>
              <a:rPr lang="en-US" altLang="en-US" sz="2800" dirty="0">
                <a:latin typeface="Arial" panose="020B0604020202020204" pitchFamily="34" charset="0"/>
                <a:ea typeface="Calibri"/>
                <a:cs typeface="Arial" panose="020B0604020202020204" pitchFamily="34" charset="0"/>
              </a:rPr>
              <a:t>Provide unbiased assistance to select a long-term care community</a:t>
            </a:r>
          </a:p>
        </p:txBody>
      </p:sp>
      <p:pic>
        <p:nvPicPr>
          <p:cNvPr id="38917" name="Picture 2" descr="A red and blue logo&#10;&#10;Description automatically generated">
            <a:extLst>
              <a:ext uri="{FF2B5EF4-FFF2-40B4-BE49-F238E27FC236}">
                <a16:creationId xmlns:a16="http://schemas.microsoft.com/office/drawing/2014/main" id="{55FC57AD-18C6-2110-E134-BD72C2F006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7461" y="929602"/>
            <a:ext cx="10874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8" descr="Ohio Department of Aging">
            <a:extLst>
              <a:ext uri="{FF2B5EF4-FFF2-40B4-BE49-F238E27FC236}">
                <a16:creationId xmlns:a16="http://schemas.microsoft.com/office/drawing/2014/main" id="{18CDAE35-9E48-F5C2-DA1C-FA196E317E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364" y="977759"/>
            <a:ext cx="131286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37DDB04-BC18-46C4-A3A0-674089E7263C}"/>
              </a:ext>
            </a:extLst>
          </p:cNvPr>
          <p:cNvSpPr txBox="1"/>
          <p:nvPr/>
        </p:nvSpPr>
        <p:spPr>
          <a:xfrm>
            <a:off x="327818" y="5629417"/>
            <a:ext cx="11785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a:ea typeface="+mn-ea"/>
                <a:cs typeface="+mn-cs"/>
              </a:rPr>
              <a:t>Locate Your Local LTC Ombudsman </a:t>
            </a:r>
            <a:r>
              <a:rPr kumimoji="0" lang="en-US" sz="3600" b="0" i="0" u="none" strike="noStrike" kern="1200" cap="none" spc="0" normalizeH="0" baseline="0" noProof="0" dirty="0">
                <a:ln>
                  <a:noFill/>
                </a:ln>
                <a:solidFill>
                  <a:srgbClr val="002060"/>
                </a:solidFill>
                <a:effectLst/>
                <a:uLnTx/>
                <a:uFillTx/>
                <a:latin typeface="Calibri"/>
                <a:ea typeface="+mn-ea"/>
                <a:cs typeface="+mn-cs"/>
              </a:rPr>
              <a:t>by Calling 1-800-282-1206</a:t>
            </a:r>
          </a:p>
        </p:txBody>
      </p:sp>
      <p:sp>
        <p:nvSpPr>
          <p:cNvPr id="8" name="Title 1">
            <a:extLst>
              <a:ext uri="{FF2B5EF4-FFF2-40B4-BE49-F238E27FC236}">
                <a16:creationId xmlns:a16="http://schemas.microsoft.com/office/drawing/2014/main" id="{5BE6BD7B-4D03-4218-8A67-5A8D59B0C678}"/>
              </a:ext>
            </a:extLst>
          </p:cNvPr>
          <p:cNvSpPr txBox="1">
            <a:spLocks/>
          </p:cNvSpPr>
          <p:nvPr/>
        </p:nvSpPr>
        <p:spPr>
          <a:xfrm>
            <a:off x="203200" y="533400"/>
            <a:ext cx="11785600" cy="685800"/>
          </a:xfrm>
          <a:prstGeom prst="rect">
            <a:avLst/>
          </a:prstGeom>
        </p:spPr>
        <p:txBody>
          <a:bodyPr/>
          <a:lstStyle>
            <a:lvl1pPr algn="ctr" defTabSz="914400" rtl="0" eaLnBrk="1" latinLnBrk="0" hangingPunct="1">
              <a:spcBef>
                <a:spcPct val="0"/>
              </a:spcBef>
              <a:buNone/>
              <a:defRPr sz="4000" b="1" kern="1200">
                <a:solidFill>
                  <a:srgbClr val="2A547F"/>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A547F"/>
                </a:solidFill>
                <a:effectLst/>
                <a:uLnTx/>
                <a:uFillTx/>
                <a:latin typeface="Calibri"/>
                <a:ea typeface="+mj-ea"/>
                <a:cs typeface="+mj-cs"/>
              </a:rPr>
              <a:t>Pro Seniors’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Effect transition="in" filter="fade">
                                      <p:cBhvr>
                                        <p:cTn id="13" dur="500"/>
                                        <p:tgtEl>
                                          <p:spTgt spid="389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8915">
                                            <p:txEl>
                                              <p:pRg st="1" end="1"/>
                                            </p:txEl>
                                          </p:spTgt>
                                        </p:tgtEl>
                                        <p:attrNameLst>
                                          <p:attrName>style.visibility</p:attrName>
                                        </p:attrNameLst>
                                      </p:cBhvr>
                                      <p:to>
                                        <p:strVal val="visible"/>
                                      </p:to>
                                    </p:set>
                                    <p:animEffect transition="in" filter="fade">
                                      <p:cBhvr>
                                        <p:cTn id="18" dur="500"/>
                                        <p:tgtEl>
                                          <p:spTgt spid="3891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915">
                                            <p:txEl>
                                              <p:pRg st="2" end="2"/>
                                            </p:txEl>
                                          </p:spTgt>
                                        </p:tgtEl>
                                        <p:attrNameLst>
                                          <p:attrName>style.visibility</p:attrName>
                                        </p:attrNameLst>
                                      </p:cBhvr>
                                      <p:to>
                                        <p:strVal val="visible"/>
                                      </p:to>
                                    </p:set>
                                    <p:animEffect transition="in" filter="fade">
                                      <p:cBhvr>
                                        <p:cTn id="23" dur="500"/>
                                        <p:tgtEl>
                                          <p:spTgt spid="3891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8915">
                                            <p:txEl>
                                              <p:pRg st="3" end="3"/>
                                            </p:txEl>
                                          </p:spTgt>
                                        </p:tgtEl>
                                        <p:attrNameLst>
                                          <p:attrName>style.visibility</p:attrName>
                                        </p:attrNameLst>
                                      </p:cBhvr>
                                      <p:to>
                                        <p:strVal val="visible"/>
                                      </p:to>
                                    </p:set>
                                    <p:animEffect transition="in" filter="fade">
                                      <p:cBhvr>
                                        <p:cTn id="28" dur="500"/>
                                        <p:tgtEl>
                                          <p:spTgt spid="3891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fade">
                                      <p:cBhvr>
                                        <p:cTn id="3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Element # 3: UME Deduction Calculation Example</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0" indent="0">
              <a:buNone/>
            </a:pPr>
            <a:r>
              <a:rPr lang="en-US" sz="2800" dirty="0">
                <a:latin typeface="Arial" panose="020B0604020202020204" pitchFamily="34" charset="0"/>
                <a:cs typeface="Arial" panose="020B0604020202020204" pitchFamily="34" charset="0"/>
              </a:rPr>
              <a:t>Can only deduct UME that are above 5% of current MAPR.</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Single veteran MAPR is 16,551 (2024)</a:t>
            </a:r>
          </a:p>
          <a:p>
            <a:pPr marL="0" indent="0">
              <a:buNone/>
            </a:pPr>
            <a:r>
              <a:rPr lang="en-US" dirty="0">
                <a:latin typeface="Arial" panose="020B0604020202020204" pitchFamily="34" charset="0"/>
                <a:cs typeface="Arial" panose="020B0604020202020204" pitchFamily="34" charset="0"/>
              </a:rPr>
              <a:t>5% of MAPR is $827</a:t>
            </a:r>
          </a:p>
          <a:p>
            <a:pPr marL="0" indent="0">
              <a:buNone/>
            </a:pPr>
            <a:r>
              <a:rPr lang="en-US" dirty="0">
                <a:latin typeface="Arial" panose="020B0604020202020204" pitchFamily="34" charset="0"/>
                <a:cs typeface="Arial" panose="020B0604020202020204" pitchFamily="34" charset="0"/>
              </a:rPr>
              <a:t>If single veteran has UME of $40,827, the amount that is deductible is:</a:t>
            </a:r>
          </a:p>
          <a:p>
            <a:pPr marL="0" indent="0">
              <a:buNone/>
            </a:pPr>
            <a:r>
              <a:rPr lang="en-US" dirty="0">
                <a:latin typeface="Arial" panose="020B0604020202020204" pitchFamily="34" charset="0"/>
                <a:cs typeface="Arial" panose="020B0604020202020204" pitchFamily="34" charset="0"/>
              </a:rPr>
              <a:t>$40,827</a:t>
            </a:r>
          </a:p>
          <a:p>
            <a:pPr marL="0" indent="0">
              <a:buNone/>
            </a:pPr>
            <a:r>
              <a:rPr lang="en-US" dirty="0">
                <a:latin typeface="Arial" panose="020B0604020202020204" pitchFamily="34" charset="0"/>
                <a:cs typeface="Arial" panose="020B0604020202020204" pitchFamily="34" charset="0"/>
              </a:rPr>
              <a:t>- $827 (5% of MAPR)</a:t>
            </a:r>
          </a:p>
          <a:p>
            <a:pPr marL="0" indent="0">
              <a:buNone/>
            </a:pPr>
            <a:r>
              <a:rPr lang="en-US" dirty="0">
                <a:latin typeface="Arial" panose="020B0604020202020204" pitchFamily="34" charset="0"/>
                <a:cs typeface="Arial" panose="020B0604020202020204" pitchFamily="34" charset="0"/>
              </a:rPr>
              <a:t>=  $40,000 deductible UME</a:t>
            </a:r>
          </a:p>
        </p:txBody>
      </p:sp>
    </p:spTree>
    <p:extLst>
      <p:ext uri="{BB962C8B-B14F-4D97-AF65-F5344CB8AC3E}">
        <p14:creationId xmlns:p14="http://schemas.microsoft.com/office/powerpoint/2010/main" val="31789988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Element # 3: Countable Income Calculation</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Household Gross Annual Income</a:t>
            </a:r>
          </a:p>
          <a:p>
            <a:pPr marL="457200" indent="-457200">
              <a:buFontTx/>
              <a:buChar char="-"/>
            </a:pPr>
            <a:r>
              <a:rPr lang="en-US" dirty="0">
                <a:latin typeface="Arial" panose="020B0604020202020204" pitchFamily="34" charset="0"/>
                <a:cs typeface="Arial" panose="020B0604020202020204" pitchFamily="34" charset="0"/>
              </a:rPr>
              <a:t>Excluded Income</a:t>
            </a:r>
          </a:p>
          <a:p>
            <a:pPr marL="457200" indent="-457200">
              <a:buFontTx/>
              <a:buChar char="-"/>
            </a:pPr>
            <a:r>
              <a:rPr lang="en-US" dirty="0">
                <a:latin typeface="Arial" panose="020B0604020202020204" pitchFamily="34" charset="0"/>
                <a:cs typeface="Arial" panose="020B0604020202020204" pitchFamily="34" charset="0"/>
              </a:rPr>
              <a:t>Deductible Expenses</a:t>
            </a:r>
          </a:p>
          <a:p>
            <a:pPr marL="0" indent="0">
              <a:buNone/>
            </a:pPr>
            <a:r>
              <a:rPr lang="en-US" b="1" dirty="0">
                <a:latin typeface="Arial" panose="020B0604020202020204" pitchFamily="34" charset="0"/>
                <a:cs typeface="Arial" panose="020B0604020202020204" pitchFamily="34" charset="0"/>
              </a:rPr>
              <a:t>=   Countable Income</a:t>
            </a:r>
          </a:p>
          <a:p>
            <a:pPr marL="0" indent="0">
              <a:buNone/>
            </a:pPr>
            <a:r>
              <a:rPr lang="en-US" dirty="0">
                <a:latin typeface="Arial" panose="020B0604020202020204" pitchFamily="34" charset="0"/>
                <a:cs typeface="Arial" panose="020B0604020202020204" pitchFamily="34" charset="0"/>
              </a:rPr>
              <a:t>The veteran’s income includes dependent spouse and children in the veteran’s custody or to whose support the veteran is reasonably contributing, but hardship can apply for child’s income. 38 C.F.R. § 3.23</a:t>
            </a:r>
          </a:p>
        </p:txBody>
      </p:sp>
    </p:spTree>
    <p:extLst>
      <p:ext uri="{BB962C8B-B14F-4D97-AF65-F5344CB8AC3E}">
        <p14:creationId xmlns:p14="http://schemas.microsoft.com/office/powerpoint/2010/main" val="27940986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Element # 3: Countable Income Calculation Example</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Single Veteran</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50,000 Household Gross Annual Income</a:t>
            </a:r>
          </a:p>
          <a:p>
            <a:pPr marL="457200" indent="-457200">
              <a:buFontTx/>
              <a:buChar char="-"/>
            </a:pPr>
            <a:r>
              <a:rPr lang="en-US" dirty="0">
                <a:latin typeface="Arial" panose="020B0604020202020204" pitchFamily="34" charset="0"/>
                <a:cs typeface="Arial" panose="020B0604020202020204" pitchFamily="34" charset="0"/>
              </a:rPr>
              <a:t>0 Excluded Income</a:t>
            </a:r>
          </a:p>
          <a:p>
            <a:pPr marL="457200" indent="-457200">
              <a:buFontTx/>
              <a:buChar char="-"/>
            </a:pPr>
            <a:r>
              <a:rPr lang="en-US" dirty="0">
                <a:latin typeface="Arial" panose="020B0604020202020204" pitchFamily="34" charset="0"/>
                <a:cs typeface="Arial" panose="020B0604020202020204" pitchFamily="34" charset="0"/>
              </a:rPr>
              <a:t>40,000 Deductible Expenses </a:t>
            </a:r>
          </a:p>
          <a:p>
            <a:pPr marL="0" indent="0">
              <a:buNone/>
            </a:pPr>
            <a:r>
              <a:rPr lang="en-US" dirty="0">
                <a:latin typeface="Arial" panose="020B0604020202020204" pitchFamily="34" charset="0"/>
                <a:cs typeface="Arial" panose="020B0604020202020204" pitchFamily="34" charset="0"/>
              </a:rPr>
              <a:t>=   10,000 Countable Income</a:t>
            </a:r>
          </a:p>
          <a:p>
            <a:pPr marL="0" indent="0">
              <a:buNone/>
            </a:pPr>
            <a:endParaRPr lang="en-US" dirty="0"/>
          </a:p>
        </p:txBody>
      </p:sp>
    </p:spTree>
    <p:extLst>
      <p:ext uri="{BB962C8B-B14F-4D97-AF65-F5344CB8AC3E}">
        <p14:creationId xmlns:p14="http://schemas.microsoft.com/office/powerpoint/2010/main" val="17374163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Element # 3: Pension Amount Calculation</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Current MAPR for veteran</a:t>
            </a:r>
          </a:p>
          <a:p>
            <a:pPr marL="457200" indent="-457200">
              <a:buFontTx/>
              <a:buChar char="-"/>
            </a:pPr>
            <a:r>
              <a:rPr lang="en-US" dirty="0">
                <a:latin typeface="Arial" panose="020B0604020202020204" pitchFamily="34" charset="0"/>
                <a:cs typeface="Arial" panose="020B0604020202020204" pitchFamily="34" charset="0"/>
              </a:rPr>
              <a:t>Countable Income</a:t>
            </a:r>
          </a:p>
          <a:p>
            <a:pPr marL="0" indent="0">
              <a:buNone/>
            </a:pPr>
            <a:r>
              <a:rPr lang="en-US" dirty="0">
                <a:latin typeface="Arial" panose="020B0604020202020204" pitchFamily="34" charset="0"/>
                <a:cs typeface="Arial" panose="020B0604020202020204" pitchFamily="34" charset="0"/>
              </a:rPr>
              <a:t>÷   12</a:t>
            </a:r>
          </a:p>
          <a:p>
            <a:pPr marL="0" indent="0">
              <a:buNone/>
            </a:pPr>
            <a:r>
              <a:rPr lang="en-US" dirty="0">
                <a:latin typeface="Arial" panose="020B0604020202020204" pitchFamily="34" charset="0"/>
                <a:cs typeface="Arial" panose="020B0604020202020204" pitchFamily="34" charset="0"/>
              </a:rPr>
              <a:t>=   Monthly pension rate</a:t>
            </a:r>
          </a:p>
          <a:p>
            <a:pPr marL="457200" indent="-457200">
              <a:buFontTx/>
              <a:buChar char="-"/>
            </a:pPr>
            <a:endParaRPr lang="en-US" dirty="0"/>
          </a:p>
        </p:txBody>
      </p:sp>
    </p:spTree>
    <p:extLst>
      <p:ext uri="{BB962C8B-B14F-4D97-AF65-F5344CB8AC3E}">
        <p14:creationId xmlns:p14="http://schemas.microsoft.com/office/powerpoint/2010/main" val="2852953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Element # 3: Pension Amount Calculation Example</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16,551 Current MAPR for single veteran</a:t>
            </a:r>
          </a:p>
          <a:p>
            <a:pPr marL="457200" indent="-457200">
              <a:buFontTx/>
              <a:buChar char="-"/>
            </a:pPr>
            <a:r>
              <a:rPr lang="en-US" dirty="0">
                <a:latin typeface="Arial" panose="020B0604020202020204" pitchFamily="34" charset="0"/>
                <a:cs typeface="Arial" panose="020B0604020202020204" pitchFamily="34" charset="0"/>
              </a:rPr>
              <a:t>10,000 Countable Income</a:t>
            </a:r>
          </a:p>
          <a:p>
            <a:pPr marL="0" indent="0">
              <a:buNone/>
            </a:pPr>
            <a:r>
              <a:rPr lang="en-US" dirty="0">
                <a:latin typeface="Arial" panose="020B0604020202020204" pitchFamily="34" charset="0"/>
                <a:cs typeface="Arial" panose="020B0604020202020204" pitchFamily="34" charset="0"/>
              </a:rPr>
              <a:t>=   6,551 annual pension rate</a:t>
            </a:r>
          </a:p>
          <a:p>
            <a:pPr marL="0" indent="0">
              <a:buNone/>
            </a:pPr>
            <a:r>
              <a:rPr lang="en-US" dirty="0">
                <a:latin typeface="Arial" panose="020B0604020202020204" pitchFamily="34" charset="0"/>
                <a:cs typeface="Arial" panose="020B0604020202020204" pitchFamily="34" charset="0"/>
              </a:rPr>
              <a:t>÷   12</a:t>
            </a:r>
          </a:p>
          <a:p>
            <a:pPr marL="0" indent="0">
              <a:buNone/>
            </a:pPr>
            <a:r>
              <a:rPr lang="en-US" dirty="0">
                <a:latin typeface="Arial" panose="020B0604020202020204" pitchFamily="34" charset="0"/>
                <a:cs typeface="Arial" panose="020B0604020202020204" pitchFamily="34" charset="0"/>
              </a:rPr>
              <a:t>=   545 monthly pension rate</a:t>
            </a:r>
          </a:p>
          <a:p>
            <a:pPr marL="457200" indent="-457200">
              <a:buFontTx/>
              <a:buChar char="-"/>
            </a:pPr>
            <a:endParaRPr lang="en-US" dirty="0"/>
          </a:p>
        </p:txBody>
      </p:sp>
    </p:spTree>
    <p:extLst>
      <p:ext uri="{BB962C8B-B14F-4D97-AF65-F5344CB8AC3E}">
        <p14:creationId xmlns:p14="http://schemas.microsoft.com/office/powerpoint/2010/main" val="42217873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Element # 3: Low Net Worth Requirement</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0" indent="0">
              <a:buNone/>
            </a:pPr>
            <a:r>
              <a:rPr lang="en-US" sz="2800" dirty="0">
                <a:latin typeface="Arial" panose="020B0604020202020204" pitchFamily="34" charset="0"/>
                <a:cs typeface="Arial" panose="020B0604020202020204" pitchFamily="34" charset="0"/>
              </a:rPr>
              <a:t>Current Net Worth Limit: $155,356</a:t>
            </a:r>
          </a:p>
          <a:p>
            <a:pPr marL="0" indent="0">
              <a:buNone/>
            </a:pPr>
            <a:r>
              <a:rPr lang="en-US" sz="2800" dirty="0">
                <a:latin typeface="Arial" panose="020B0604020202020204" pitchFamily="34" charset="0"/>
                <a:cs typeface="Arial" panose="020B0604020202020204" pitchFamily="34" charset="0"/>
              </a:rPr>
              <a:t>Net Worth: Sum of a Veteran’s annual countable income (includes dependent incomes) and assets</a:t>
            </a:r>
          </a:p>
          <a:p>
            <a:pPr marL="0" indent="0">
              <a:buNone/>
            </a:pPr>
            <a:r>
              <a:rPr lang="en-US" sz="2800" dirty="0">
                <a:latin typeface="Arial" panose="020B0604020202020204" pitchFamily="34" charset="0"/>
                <a:cs typeface="Arial" panose="020B0604020202020204" pitchFamily="34" charset="0"/>
              </a:rPr>
              <a:t>Assets counted: A veteran’s assets and the assets of the veteran’s spouse. Dependent child’s net worth not considered if it exceeds net worth limit.</a:t>
            </a:r>
          </a:p>
          <a:p>
            <a:pPr marL="0" indent="0">
              <a:buNone/>
            </a:pPr>
            <a:r>
              <a:rPr lang="en-US" sz="2800" dirty="0">
                <a:latin typeface="Arial" panose="020B0604020202020204" pitchFamily="34" charset="0"/>
                <a:cs typeface="Arial" panose="020B0604020202020204" pitchFamily="34" charset="0"/>
              </a:rPr>
              <a:t>Asset definition:  the fair market value of all property that an individual owns, including all real and personal property, less the amount of mortgages or other encumbrances specific to the mortgaged or encumbered property. </a:t>
            </a:r>
            <a:r>
              <a:rPr lang="da-DK" sz="2800" dirty="0">
                <a:latin typeface="Arial" panose="020B0604020202020204" pitchFamily="34" charset="0"/>
                <a:cs typeface="Arial" panose="020B0604020202020204" pitchFamily="34" charset="0"/>
              </a:rPr>
              <a:t>38 C.F.R. § 3.274, 3.275</a:t>
            </a:r>
          </a:p>
          <a:p>
            <a:pPr marL="0" indent="0">
              <a:buNone/>
            </a:pPr>
            <a:endParaRPr lang="en-US" dirty="0"/>
          </a:p>
        </p:txBody>
      </p:sp>
    </p:spTree>
    <p:extLst>
      <p:ext uri="{BB962C8B-B14F-4D97-AF65-F5344CB8AC3E}">
        <p14:creationId xmlns:p14="http://schemas.microsoft.com/office/powerpoint/2010/main" val="28421700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Element # 3: Asset Exclusions</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Important Asset Exclusions:  Veteran’s primary residence including residential lot area of 2 acres and personal effects like appliances and family transportation vehicles.  </a:t>
            </a:r>
            <a:r>
              <a:rPr lang="da-DK" dirty="0">
                <a:latin typeface="Arial" panose="020B0604020202020204" pitchFamily="34" charset="0"/>
                <a:cs typeface="Arial" panose="020B0604020202020204" pitchFamily="34" charset="0"/>
              </a:rPr>
              <a:t>38 C.F.R. § 3.275</a:t>
            </a:r>
          </a:p>
          <a:p>
            <a:pPr marL="0" indent="0">
              <a:buNone/>
            </a:pPr>
            <a:endParaRPr lang="en-US" dirty="0"/>
          </a:p>
          <a:p>
            <a:pPr marL="0" indent="0" algn="r">
              <a:buNone/>
            </a:pPr>
            <a:endParaRPr lang="en-US" dirty="0"/>
          </a:p>
        </p:txBody>
      </p:sp>
    </p:spTree>
    <p:extLst>
      <p:ext uri="{BB962C8B-B14F-4D97-AF65-F5344CB8AC3E}">
        <p14:creationId xmlns:p14="http://schemas.microsoft.com/office/powerpoint/2010/main" val="7684571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Special Monthly Pension</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Includes housebound benefits when veteran is substantially confined to house, ward, or clinical area due to service-connected disability for which it is reasonably certain will remain throughout veteran’s lifetime.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Includes aid and attendance benefits if veteran needs regular aid and attendance from another to perform functions of daily living.</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0" indent="0" algn="r">
              <a:buNone/>
            </a:pPr>
            <a:r>
              <a:rPr lang="en-US" sz="2800" dirty="0">
                <a:latin typeface="Arial" panose="020B0604020202020204" pitchFamily="34" charset="0"/>
                <a:cs typeface="Arial" panose="020B0604020202020204" pitchFamily="34" charset="0"/>
              </a:rPr>
              <a:t>38 U.S.C. § 1521</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8505843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311A-F0E1-E687-CE63-B8F585D384D9}"/>
              </a:ext>
            </a:extLst>
          </p:cNvPr>
          <p:cNvSpPr>
            <a:spLocks noGrp="1"/>
          </p:cNvSpPr>
          <p:nvPr>
            <p:ph type="title"/>
          </p:nvPr>
        </p:nvSpPr>
        <p:spPr/>
        <p:txBody>
          <a:bodyPr/>
          <a:lstStyle/>
          <a:p>
            <a:r>
              <a:rPr lang="en-US" dirty="0"/>
              <a:t>Poll Question # 4</a:t>
            </a:r>
          </a:p>
        </p:txBody>
      </p:sp>
      <p:sp>
        <p:nvSpPr>
          <p:cNvPr id="3" name="Slide Number Placeholder 2">
            <a:extLst>
              <a:ext uri="{FF2B5EF4-FFF2-40B4-BE49-F238E27FC236}">
                <a16:creationId xmlns:a16="http://schemas.microsoft.com/office/drawing/2014/main" id="{E07688B1-F9BE-1386-EB25-CA22108D07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8B55636D-2E48-E2DD-1B2D-BE6838541114}"/>
              </a:ext>
            </a:extLst>
          </p:cNvPr>
          <p:cNvSpPr>
            <a:spLocks noGrp="1"/>
          </p:cNvSpPr>
          <p:nvPr>
            <p:ph idx="1"/>
          </p:nvPr>
        </p:nvSpPr>
        <p:spPr/>
        <p:txBody>
          <a:bodyPr/>
          <a:lstStyle/>
          <a:p>
            <a:pPr marL="457200" lvl="1" indent="0">
              <a:buNone/>
            </a:pPr>
            <a:r>
              <a:rPr lang="en-US" sz="2800" dirty="0">
                <a:latin typeface="Arial" panose="020B0604020202020204" pitchFamily="34" charset="0"/>
                <a:cs typeface="Arial" panose="020B0604020202020204" pitchFamily="34" charset="0"/>
              </a:rPr>
              <a:t>In order to qualify for non-service connected pension benefits, the veteran must prove they served in a combat zone.  </a:t>
            </a:r>
            <a:endParaRPr lang="en-US" dirty="0">
              <a:latin typeface="Arial" panose="020B0604020202020204" pitchFamily="34" charset="0"/>
              <a:cs typeface="Arial" panose="020B0604020202020204" pitchFamily="34" charset="0"/>
            </a:endParaRPr>
          </a:p>
          <a:p>
            <a:pPr marL="457200" lvl="1" indent="0">
              <a:buNone/>
            </a:pPr>
            <a:endParaRPr lang="en-US" sz="2800" dirty="0">
              <a:latin typeface="Arial" panose="020B0604020202020204" pitchFamily="34" charset="0"/>
              <a:cs typeface="Arial" panose="020B0604020202020204" pitchFamily="34" charset="0"/>
            </a:endParaRPr>
          </a:p>
          <a:p>
            <a:pPr lvl="1">
              <a:buAutoNum type="alphaUcPeriod"/>
            </a:pPr>
            <a:r>
              <a:rPr lang="en-US" dirty="0">
                <a:latin typeface="Arial" panose="020B0604020202020204" pitchFamily="34" charset="0"/>
                <a:cs typeface="Arial" panose="020B0604020202020204" pitchFamily="34" charset="0"/>
              </a:rPr>
              <a:t>True</a:t>
            </a:r>
          </a:p>
          <a:p>
            <a:pPr lvl="1">
              <a:buAutoNum type="alphaUcPeriod"/>
            </a:pPr>
            <a:endParaRPr lang="en-US" sz="2800" dirty="0">
              <a:latin typeface="Arial" panose="020B0604020202020204" pitchFamily="34" charset="0"/>
              <a:cs typeface="Arial" panose="020B0604020202020204" pitchFamily="34" charset="0"/>
            </a:endParaRPr>
          </a:p>
          <a:p>
            <a:pPr lvl="1">
              <a:buAutoNum type="alphaUcPeriod"/>
            </a:pPr>
            <a:r>
              <a:rPr lang="en-US" dirty="0">
                <a:latin typeface="Arial" panose="020B0604020202020204" pitchFamily="34" charset="0"/>
                <a:cs typeface="Arial" panose="020B0604020202020204" pitchFamily="34" charset="0"/>
              </a:rPr>
              <a:t>False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5614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Element # 3: Asset Transfers</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0" indent="0">
              <a:buNone/>
            </a:pPr>
            <a:r>
              <a:rPr lang="en-US" sz="2800" dirty="0">
                <a:latin typeface="Arial" panose="020B0604020202020204" pitchFamily="34" charset="0"/>
                <a:cs typeface="Arial" panose="020B0604020202020204" pitchFamily="34" charset="0"/>
              </a:rPr>
              <a:t>General Policy: VA does not want veterans to become eligible for pension benefits by transferring covered assets in order to preserve their estates.  Transfers of covered assets will not allow for pension entitlement.  VA reviews asset transfers made during 36-month look-back period.  Does not include transfers prior to October 18, 2018. </a:t>
            </a:r>
            <a:r>
              <a:rPr lang="da-DK" sz="2800" dirty="0">
                <a:latin typeface="Arial" panose="020B0604020202020204" pitchFamily="34" charset="0"/>
                <a:cs typeface="Arial" panose="020B0604020202020204" pitchFamily="34" charset="0"/>
              </a:rPr>
              <a:t>38 C.F.R. § 3.276</a:t>
            </a: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Covered Asset means an asset that was:</a:t>
            </a:r>
          </a:p>
          <a:p>
            <a:pPr>
              <a:buAutoNum type="arabicPeriod"/>
            </a:pPr>
            <a:r>
              <a:rPr lang="en-US" sz="2800" dirty="0">
                <a:latin typeface="Arial" panose="020B0604020202020204" pitchFamily="34" charset="0"/>
                <a:cs typeface="Arial" panose="020B0604020202020204" pitchFamily="34" charset="0"/>
              </a:rPr>
              <a:t>part of net worth;</a:t>
            </a:r>
          </a:p>
          <a:p>
            <a:pPr>
              <a:buAutoNum type="arabicPeriod"/>
            </a:pPr>
            <a:r>
              <a:rPr lang="en-US" sz="2800" dirty="0">
                <a:latin typeface="Arial" panose="020B0604020202020204" pitchFamily="34" charset="0"/>
                <a:cs typeface="Arial" panose="020B0604020202020204" pitchFamily="34" charset="0"/>
              </a:rPr>
              <a:t>transferred for less than fair market value; AND</a:t>
            </a:r>
          </a:p>
          <a:p>
            <a:pPr>
              <a:buAutoNum type="arabicPeriod"/>
            </a:pPr>
            <a:r>
              <a:rPr lang="en-US" sz="2800" dirty="0">
                <a:latin typeface="Arial" panose="020B0604020202020204" pitchFamily="34" charset="0"/>
                <a:cs typeface="Arial" panose="020B0604020202020204" pitchFamily="34" charset="0"/>
              </a:rPr>
              <a:t>if not transferred, could have caused or partially caused the net worth to exceed the net worth limit</a:t>
            </a:r>
          </a:p>
          <a:p>
            <a:pPr>
              <a:buAutoNum type="arabicPeriod"/>
            </a:pPr>
            <a:endParaRPr lang="en-US" dirty="0"/>
          </a:p>
          <a:p>
            <a:pPr>
              <a:buAutoNum type="arabicPeriod"/>
            </a:pPr>
            <a:endParaRPr lang="da-DK" dirty="0"/>
          </a:p>
          <a:p>
            <a:pPr marL="0" indent="0">
              <a:buNone/>
            </a:pPr>
            <a:endParaRPr lang="en-US" dirty="0"/>
          </a:p>
          <a:p>
            <a:pPr marL="0" indent="0" algn="r">
              <a:buNone/>
            </a:pPr>
            <a:endParaRPr lang="en-US" dirty="0"/>
          </a:p>
        </p:txBody>
      </p:sp>
    </p:spTree>
    <p:extLst>
      <p:ext uri="{BB962C8B-B14F-4D97-AF65-F5344CB8AC3E}">
        <p14:creationId xmlns:p14="http://schemas.microsoft.com/office/powerpoint/2010/main" val="21587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E67A8B-C378-4F2B-9F41-38C83D8CE3DA}"/>
              </a:ext>
            </a:extLst>
          </p:cNvPr>
          <p:cNvPicPr>
            <a:picLocks noChangeAspect="1"/>
          </p:cNvPicPr>
          <p:nvPr/>
        </p:nvPicPr>
        <p:blipFill rotWithShape="1">
          <a:blip r:embed="rId3"/>
          <a:srcRect r="6150"/>
          <a:stretch/>
        </p:blipFill>
        <p:spPr>
          <a:xfrm>
            <a:off x="533400" y="1447800"/>
            <a:ext cx="10127353" cy="5105400"/>
          </a:xfrm>
          <a:prstGeom prst="rect">
            <a:avLst/>
          </a:prstGeom>
        </p:spPr>
      </p:pic>
      <p:sp>
        <p:nvSpPr>
          <p:cNvPr id="2" name="Title 1"/>
          <p:cNvSpPr>
            <a:spLocks noGrp="1"/>
          </p:cNvSpPr>
          <p:nvPr>
            <p:ph type="title"/>
          </p:nvPr>
        </p:nvSpPr>
        <p:spPr>
          <a:xfrm>
            <a:off x="2381250" y="857252"/>
            <a:ext cx="4914900" cy="2495548"/>
          </a:xfrm>
          <a:solidFill>
            <a:schemeClr val="bg1"/>
          </a:solidFill>
          <a:ln w="38100">
            <a:solidFill>
              <a:schemeClr val="tx1"/>
            </a:solidFill>
          </a:ln>
        </p:spPr>
        <p:txBody>
          <a:bodyPr/>
          <a:lstStyle/>
          <a:p>
            <a:r>
              <a:rPr lang="en-US" dirty="0">
                <a:solidFill>
                  <a:schemeClr val="accent2">
                    <a:lumMod val="75000"/>
                  </a:schemeClr>
                </a:solidFill>
                <a:hlinkClick r:id="rId4"/>
              </a:rPr>
              <a:t>www.ProSeniors.org</a:t>
            </a:r>
            <a:br>
              <a:rPr lang="en-US" dirty="0">
                <a:solidFill>
                  <a:schemeClr val="accent2">
                    <a:lumMod val="75000"/>
                  </a:schemeClr>
                </a:solidFill>
              </a:rPr>
            </a:br>
            <a:r>
              <a:rPr lang="en-US" dirty="0">
                <a:solidFill>
                  <a:schemeClr val="accent2">
                    <a:lumMod val="75000"/>
                  </a:schemeClr>
                </a:solidFill>
              </a:rPr>
              <a:t>Resources</a:t>
            </a:r>
            <a:br>
              <a:rPr lang="en-US" dirty="0">
                <a:solidFill>
                  <a:schemeClr val="accent2">
                    <a:lumMod val="75000"/>
                  </a:schemeClr>
                </a:solidFill>
              </a:rPr>
            </a:br>
            <a:r>
              <a:rPr lang="en-US" dirty="0">
                <a:solidFill>
                  <a:schemeClr val="accent2">
                    <a:lumMod val="75000"/>
                  </a:schemeClr>
                </a:solidFill>
              </a:rPr>
              <a:t>Medicare-Medicaid Eligibility</a:t>
            </a:r>
          </a:p>
        </p:txBody>
      </p:sp>
      <p:sp>
        <p:nvSpPr>
          <p:cNvPr id="4" name="Slide Number Placeholder 3"/>
          <p:cNvSpPr>
            <a:spLocks noGrp="1"/>
          </p:cNvSpPr>
          <p:nvPr>
            <p:ph type="sldNum" sz="quarter" idx="4"/>
          </p:nvPr>
        </p:nvSpPr>
        <p:spPr/>
        <p:txBody>
          <a:bodyPr/>
          <a:lstStyle/>
          <a:p>
            <a:pPr defTabSz="685800">
              <a:defRPr/>
            </a:pPr>
            <a:fld id="{612C9336-A718-4A9C-A61A-5379812194CD}" type="slidenum">
              <a:rPr lang="en-US">
                <a:solidFill>
                  <a:prstClr val="black">
                    <a:tint val="75000"/>
                  </a:prstClr>
                </a:solidFill>
                <a:latin typeface="Calibri"/>
              </a:rPr>
              <a:pPr defTabSz="685800">
                <a:defRPr/>
              </a:pPr>
              <a:t>7</a:t>
            </a:fld>
            <a:endParaRPr lang="en-US">
              <a:solidFill>
                <a:prstClr val="black">
                  <a:tint val="75000"/>
                </a:prstClr>
              </a:solidFill>
              <a:latin typeface="Calibri"/>
            </a:endParaRPr>
          </a:p>
        </p:txBody>
      </p:sp>
      <p:sp>
        <p:nvSpPr>
          <p:cNvPr id="7" name="Line 5"/>
          <p:cNvSpPr>
            <a:spLocks noChangeShapeType="1"/>
          </p:cNvSpPr>
          <p:nvPr/>
        </p:nvSpPr>
        <p:spPr bwMode="auto">
          <a:xfrm>
            <a:off x="7296150" y="2228852"/>
            <a:ext cx="1085850" cy="514349"/>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defTabSz="685800">
              <a:defRPr/>
            </a:pPr>
            <a:endParaRPr lang="en-US" sz="1350">
              <a:solidFill>
                <a:prstClr val="black"/>
              </a:solidFill>
              <a:latin typeface="Calibri"/>
            </a:endParaRPr>
          </a:p>
        </p:txBody>
      </p:sp>
    </p:spTree>
    <p:extLst>
      <p:ext uri="{BB962C8B-B14F-4D97-AF65-F5344CB8AC3E}">
        <p14:creationId xmlns:p14="http://schemas.microsoft.com/office/powerpoint/2010/main" val="1459973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Element # 3: Asset Transfers</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Covered asset amount: the monetary amount by which a claimant's net worth would have exceeded the limit due to the covered asset alone if the uncompensated value of the covered asset had been included in net worth.</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Fair market value: the price at which an asset would change hands between a willing buyer and a willing seller, neither being under any compulsion to buy or to sell and both having reasonable knowledge of relevant facts. VA will use the best available information to determine fair market value, such as inspections, appraisals, public records, and the market value of similar property if applicable.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Look-back period: the 36–month period immediately preceding the date on which VA receives either an original pension claim or a new pension claim after a period of non-entitlement. This definition does not include any date before October 18, 2018.</a:t>
            </a:r>
          </a:p>
          <a:p>
            <a:pPr marL="0" indent="0" algn="r">
              <a:buNone/>
            </a:pPr>
            <a:endParaRPr lang="en-US" dirty="0"/>
          </a:p>
        </p:txBody>
      </p:sp>
    </p:spTree>
    <p:extLst>
      <p:ext uri="{BB962C8B-B14F-4D97-AF65-F5344CB8AC3E}">
        <p14:creationId xmlns:p14="http://schemas.microsoft.com/office/powerpoint/2010/main" val="10644278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Element # 3: Asset Transfers</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Penalty Period Calculations:  When a claimant transfers a covered asset during the look-back period, VA will assess a penalty period not to exceed 5 years. VA will calculate the length of the penalty period by dividing the total covered asset amount by the monthly penalty rate described in paragraph (e)(1) of this section and rounding the quotient down to the nearest whole number. The result is the number of months for which VA will not pay pension.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Monthly penalty rate: The monthly penalty rate is the maximum annual pension rate (MAPR) under 38 U.S.C. 1521(d)(2) for a veteran in need of aid and attendance with one dependent that is in effect as of the date of the pension claim, divided by 12, and rounded down to the nearest whole dollar. The monthly penalty rate is located on VA's website at www.benefits.va.gov/pension.</a:t>
            </a:r>
          </a:p>
        </p:txBody>
      </p:sp>
    </p:spTree>
    <p:extLst>
      <p:ext uri="{BB962C8B-B14F-4D97-AF65-F5344CB8AC3E}">
        <p14:creationId xmlns:p14="http://schemas.microsoft.com/office/powerpoint/2010/main" val="29967993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Element # 3: Asset Transfers</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Beginning date of penalty period: When a claimant transfers a covered asset or assets during the look-back period, the penalty period begins on the first day of the month that follows the date of the transfer. If there was more than one transfer, the penalty period will begin on the first day of the month that follows the date of the last transfer.</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Penalty period recalculations: Can recalculate if shown to be erroneous OR VA receives evidence showing that some or all covered assets were returned to the claimant before the date of claim or within 60 days after the date of VA's notice to the claimant of VA's decision concerning the penalty period. If covered assets are returned to the claimant, VA will recalculate or eliminate the penalty period. For this exception to apply, VA must receive the evidence not later than 90 days after the date of VA's notice to the claimant of VA's decision concerning the penalty period.</a:t>
            </a:r>
          </a:p>
        </p:txBody>
      </p:sp>
    </p:spTree>
    <p:extLst>
      <p:ext uri="{BB962C8B-B14F-4D97-AF65-F5344CB8AC3E}">
        <p14:creationId xmlns:p14="http://schemas.microsoft.com/office/powerpoint/2010/main" val="15326108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Element # 3: Asset Transfers</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a:xfrm>
            <a:off x="685800" y="1295400"/>
            <a:ext cx="11074400" cy="4876800"/>
          </a:xfrm>
        </p:spPr>
        <p:txBody>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Exceptions exist for transfer as a result of fraud, misrepresentation or unfair business practice related to sale of marketing or financial products or services for purposes of establishing entitlement to VA pension will not be considered a covered asset. Evidence supporting this exception may include, but is not limited to, a complaint contemporaneously filed with State, local, or Federal authorities reporting the incident.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Exceptions for transfers to certain trusts: VA will not consider as a covered asset an asset that a veteran, a veteran's spouse, or a veteran's surviving spouse transfers to a trust established on behalf of a child of the veteran if:</a:t>
            </a:r>
          </a:p>
          <a:p>
            <a:pPr marL="0" indent="0">
              <a:buNone/>
            </a:pPr>
            <a:r>
              <a:rPr lang="en-US" sz="2400" dirty="0">
                <a:latin typeface="Arial" panose="020B0604020202020204" pitchFamily="34" charset="0"/>
                <a:cs typeface="Arial" panose="020B0604020202020204" pitchFamily="34" charset="0"/>
              </a:rPr>
              <a:t>	(1) VA rates or has rated the child incapable of self-support under § 	3.356; and</a:t>
            </a:r>
          </a:p>
          <a:p>
            <a:pPr marL="0" indent="0">
              <a:buNone/>
            </a:pPr>
            <a:r>
              <a:rPr lang="en-US" sz="2400" dirty="0">
                <a:latin typeface="Arial" panose="020B0604020202020204" pitchFamily="34" charset="0"/>
                <a:cs typeface="Arial" panose="020B0604020202020204" pitchFamily="34" charset="0"/>
              </a:rPr>
              <a:t>	(2) There is no circumstance under which distributions from the trust can 	be used to benefit the veteran, the veteran's spouse, or the veteran’s 	surviving spouse.</a:t>
            </a:r>
          </a:p>
        </p:txBody>
      </p:sp>
    </p:spTree>
    <p:extLst>
      <p:ext uri="{BB962C8B-B14F-4D97-AF65-F5344CB8AC3E}">
        <p14:creationId xmlns:p14="http://schemas.microsoft.com/office/powerpoint/2010/main" val="11793797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Element # 3: Asset Transfers</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Example 1. For purposes of this example, presume the net worth limit under § 3.274(a) is $123,600. A claimant's assets total $115,900 and his annual income is zero. However, the claimant transferred $30,000 by giving it to a friend. If the claimant had not transferred the $30,000, his net worth would have been $145,900, which exceeds the net worth limit. The claimant's covered asset amount is $22,300, because this is the amount by which the claimant's net worth would have exceeded the limit due to the covered asset.</a:t>
            </a:r>
          </a:p>
          <a:p>
            <a:pPr>
              <a:buAutoNum type="arabicPeriod"/>
            </a:pPr>
            <a:endParaRPr lang="da-DK" dirty="0"/>
          </a:p>
          <a:p>
            <a:pPr marL="0" indent="0">
              <a:buNone/>
            </a:pPr>
            <a:endParaRPr lang="en-US" dirty="0"/>
          </a:p>
          <a:p>
            <a:pPr marL="0" indent="0" algn="r">
              <a:buNone/>
            </a:pPr>
            <a:endParaRPr lang="en-US" dirty="0"/>
          </a:p>
        </p:txBody>
      </p:sp>
    </p:spTree>
    <p:extLst>
      <p:ext uri="{BB962C8B-B14F-4D97-AF65-F5344CB8AC3E}">
        <p14:creationId xmlns:p14="http://schemas.microsoft.com/office/powerpoint/2010/main" val="16943215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Element # 3: Asset Transfers</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Example 2. For purposes of this example, presume the net worth limit under § 3.274(a) is $123,600. A claimant's annual income is zero and her total assets are $125,000, which exceeds the net worth limit. In addition, the claimant transferred $30,000 by giving $20,000 to her married son and giving $10,000 to a friend. The claimant's covered asset amount is $30,000 because this is the amount by which the claimant's net worth would have exceeded the limit due to the covered assets alone.</a:t>
            </a:r>
          </a:p>
          <a:p>
            <a:pPr marL="0" indent="0" algn="r">
              <a:buNone/>
            </a:pPr>
            <a:endParaRPr lang="en-US" dirty="0"/>
          </a:p>
        </p:txBody>
      </p:sp>
    </p:spTree>
    <p:extLst>
      <p:ext uri="{BB962C8B-B14F-4D97-AF65-F5344CB8AC3E}">
        <p14:creationId xmlns:p14="http://schemas.microsoft.com/office/powerpoint/2010/main" val="16275615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B976-5C17-4E7F-8C9D-1FF2F0EC3F36}"/>
              </a:ext>
            </a:extLst>
          </p:cNvPr>
          <p:cNvSpPr>
            <a:spLocks noGrp="1"/>
          </p:cNvSpPr>
          <p:nvPr>
            <p:ph type="title"/>
          </p:nvPr>
        </p:nvSpPr>
        <p:spPr/>
        <p:txBody>
          <a:bodyPr/>
          <a:lstStyle/>
          <a:p>
            <a:r>
              <a:rPr lang="en-US" sz="4000" dirty="0"/>
              <a:t>New Law Prohibition of Debt</a:t>
            </a:r>
          </a:p>
        </p:txBody>
      </p:sp>
      <p:sp>
        <p:nvSpPr>
          <p:cNvPr id="3" name="Slide Number Placeholder 2">
            <a:extLst>
              <a:ext uri="{FF2B5EF4-FFF2-40B4-BE49-F238E27FC236}">
                <a16:creationId xmlns:a16="http://schemas.microsoft.com/office/drawing/2014/main" id="{77CAF516-F8C1-4F96-AC05-66198FE92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7EE708A-5416-43E2-896E-A5E6A3D32F03}"/>
              </a:ext>
            </a:extLst>
          </p:cNvPr>
          <p:cNvSpPr>
            <a:spLocks noGrp="1"/>
          </p:cNvSpPr>
          <p:nvPr>
            <p:ph idx="1"/>
          </p:nvPr>
        </p:nvSpPr>
        <p:spPr/>
        <p:txBody>
          <a:bodyPr/>
          <a:lstStyle/>
          <a:p>
            <a:pPr marL="0" indent="0">
              <a:buNone/>
            </a:pPr>
            <a:r>
              <a:rPr lang="en-US" sz="2400" dirty="0">
                <a:latin typeface="Arial" panose="020B0604020202020204" pitchFamily="34" charset="0"/>
                <a:cs typeface="Arial" panose="020B0604020202020204" pitchFamily="34" charset="0"/>
              </a:rPr>
              <a:t>38 U.S.C.A. § 5302B</a:t>
            </a:r>
          </a:p>
          <a:p>
            <a:pPr marL="0" indent="0">
              <a:buNone/>
            </a:pPr>
            <a:r>
              <a:rPr lang="en-US" sz="2400" dirty="0">
                <a:latin typeface="Arial" panose="020B0604020202020204" pitchFamily="34" charset="0"/>
                <a:cs typeface="Arial" panose="020B0604020202020204" pitchFamily="34" charset="0"/>
              </a:rPr>
              <a:t>(a) Limitation.--(1) Except as provided in paragraph (2), no individual may incur a debt to the United States that--</a:t>
            </a:r>
          </a:p>
          <a:p>
            <a:pPr marL="0" indent="0">
              <a:buNone/>
            </a:pPr>
            <a:r>
              <a:rPr lang="en-US" sz="2400" dirty="0">
                <a:latin typeface="Arial" panose="020B0604020202020204" pitchFamily="34" charset="0"/>
                <a:cs typeface="Arial" panose="020B0604020202020204" pitchFamily="34" charset="0"/>
              </a:rPr>
              <a:t>	(A) arises from the participation of the individual in a program or benefit 	administered by the Under Secretary for Benefits; and</a:t>
            </a:r>
          </a:p>
          <a:p>
            <a:pPr marL="0" indent="0">
              <a:buNone/>
            </a:pP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(B) is attributable to the failure of an employee or official of the 	Department to process information provided by or on behalf of that 	individual within applicable timeliness standards established by the 	Secretary.</a:t>
            </a:r>
          </a:p>
          <a:p>
            <a:pPr marL="0" indent="0">
              <a:buNone/>
            </a:pPr>
            <a:r>
              <a:rPr lang="en-US" sz="2400" dirty="0">
                <a:latin typeface="Arial" panose="020B0604020202020204" pitchFamily="34" charset="0"/>
                <a:cs typeface="Arial" panose="020B0604020202020204" pitchFamily="34" charset="0"/>
              </a:rPr>
              <a:t>(2) Nothing in this section shall be construed to affect the penal and forfeiture provisions for fiduciaries set forth in chapter 61 of this title.</a:t>
            </a:r>
          </a:p>
        </p:txBody>
      </p:sp>
    </p:spTree>
    <p:extLst>
      <p:ext uri="{BB962C8B-B14F-4D97-AF65-F5344CB8AC3E}">
        <p14:creationId xmlns:p14="http://schemas.microsoft.com/office/powerpoint/2010/main" val="719308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311A-F0E1-E687-CE63-B8F585D384D9}"/>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E07688B1-F9BE-1386-EB25-CA22108D07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8DA2-99D1-4607-A62B-1B547612533B}" type="slidenum">
              <a:rPr kumimoji="0" lang="en-US" sz="14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8B55636D-2E48-E2DD-1B2D-BE6838541114}"/>
              </a:ext>
            </a:extLst>
          </p:cNvPr>
          <p:cNvSpPr>
            <a:spLocks noGrp="1"/>
          </p:cNvSpPr>
          <p:nvPr>
            <p:ph idx="1"/>
          </p:nvPr>
        </p:nvSpPr>
        <p:spPr/>
        <p:txBody>
          <a:bodyPr/>
          <a:lstStyle/>
          <a:p>
            <a:pPr marL="457200" lvl="1" indent="0">
              <a:buNone/>
            </a:pPr>
            <a:r>
              <a:rPr lang="en-US" sz="2800" dirty="0">
                <a:latin typeface="Arial" panose="020B0604020202020204" pitchFamily="34" charset="0"/>
                <a:cs typeface="Arial" panose="020B0604020202020204" pitchFamily="34" charset="0"/>
              </a:rPr>
              <a:t>E-mail: mbarnes@proseniors.org </a:t>
            </a:r>
          </a:p>
        </p:txBody>
      </p:sp>
    </p:spTree>
    <p:extLst>
      <p:ext uri="{BB962C8B-B14F-4D97-AF65-F5344CB8AC3E}">
        <p14:creationId xmlns:p14="http://schemas.microsoft.com/office/powerpoint/2010/main" val="2184005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31BD3-2A5D-DC6C-7CCC-E3BD56A387CF}"/>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36828FB7-F65E-79CE-00C8-0BAEBAD8A3AE}"/>
              </a:ext>
            </a:extLst>
          </p:cNvPr>
          <p:cNvSpPr>
            <a:spLocks noGrp="1"/>
          </p:cNvSpPr>
          <p:nvPr>
            <p:ph type="sldNum" sz="quarter" idx="7"/>
          </p:nvPr>
        </p:nvSpPr>
        <p:spPr/>
        <p:txBody>
          <a:bodyPr/>
          <a:lstStyle/>
          <a:p>
            <a:pPr>
              <a:defRPr/>
            </a:pPr>
            <a:fld id="{88AA8DA2-99D1-4607-A62B-1B547612533B}" type="slidenum">
              <a:rPr lang="en-US" smtClean="0"/>
              <a:pPr>
                <a:defRPr/>
              </a:pPr>
              <a:t>8</a:t>
            </a:fld>
            <a:endParaRPr lang="en-US" dirty="0"/>
          </a:p>
        </p:txBody>
      </p:sp>
      <p:pic>
        <p:nvPicPr>
          <p:cNvPr id="5" name="Content Placeholder 4">
            <a:extLst>
              <a:ext uri="{FF2B5EF4-FFF2-40B4-BE49-F238E27FC236}">
                <a16:creationId xmlns:a16="http://schemas.microsoft.com/office/drawing/2014/main" id="{E922F8AD-53A0-ED99-166D-BCA03C671C2B}"/>
              </a:ext>
            </a:extLst>
          </p:cNvPr>
          <p:cNvPicPr>
            <a:picLocks noGrp="1" noChangeAspect="1"/>
          </p:cNvPicPr>
          <p:nvPr>
            <p:ph idx="4294967295"/>
          </p:nvPr>
        </p:nvPicPr>
        <p:blipFill>
          <a:blip r:embed="rId3"/>
          <a:stretch>
            <a:fillRect/>
          </a:stretch>
        </p:blipFill>
        <p:spPr>
          <a:xfrm>
            <a:off x="0" y="1419225"/>
            <a:ext cx="9582150" cy="4953000"/>
          </a:xfrm>
          <a:prstGeom prst="rect">
            <a:avLst/>
          </a:prstGeom>
          <a:ln>
            <a:solidFill>
              <a:schemeClr val="bg1">
                <a:lumMod val="50000"/>
              </a:schemeClr>
            </a:solidFill>
          </a:ln>
        </p:spPr>
      </p:pic>
      <p:sp>
        <p:nvSpPr>
          <p:cNvPr id="6" name="Line 5">
            <a:extLst>
              <a:ext uri="{FF2B5EF4-FFF2-40B4-BE49-F238E27FC236}">
                <a16:creationId xmlns:a16="http://schemas.microsoft.com/office/drawing/2014/main" id="{0EDCD711-0B1B-81AD-89F4-2C325A2028DC}"/>
              </a:ext>
            </a:extLst>
          </p:cNvPr>
          <p:cNvSpPr>
            <a:spLocks noChangeShapeType="1"/>
          </p:cNvSpPr>
          <p:nvPr/>
        </p:nvSpPr>
        <p:spPr bwMode="auto">
          <a:xfrm flipH="1">
            <a:off x="5638800" y="3429000"/>
            <a:ext cx="990600" cy="989317"/>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defTabSz="685800">
              <a:defRPr/>
            </a:pPr>
            <a:endParaRPr lang="en-US" sz="1350">
              <a:solidFill>
                <a:prstClr val="black"/>
              </a:solidFill>
              <a:latin typeface="Calibri"/>
            </a:endParaRPr>
          </a:p>
        </p:txBody>
      </p:sp>
      <p:sp>
        <p:nvSpPr>
          <p:cNvPr id="7" name="TextBox 6">
            <a:extLst>
              <a:ext uri="{FF2B5EF4-FFF2-40B4-BE49-F238E27FC236}">
                <a16:creationId xmlns:a16="http://schemas.microsoft.com/office/drawing/2014/main" id="{55856901-3086-413B-4305-5F2711C97E46}"/>
              </a:ext>
            </a:extLst>
          </p:cNvPr>
          <p:cNvSpPr txBox="1"/>
          <p:nvPr/>
        </p:nvSpPr>
        <p:spPr>
          <a:xfrm>
            <a:off x="5257800" y="2661458"/>
            <a:ext cx="3429000" cy="954107"/>
          </a:xfrm>
          <a:prstGeom prst="rect">
            <a:avLst/>
          </a:prstGeom>
          <a:solidFill>
            <a:schemeClr val="bg1"/>
          </a:solidFill>
          <a:ln>
            <a:solidFill>
              <a:schemeClr val="tx1"/>
            </a:solidFill>
          </a:ln>
        </p:spPr>
        <p:txBody>
          <a:bodyPr wrap="square" rtlCol="0">
            <a:spAutoFit/>
          </a:bodyPr>
          <a:lstStyle/>
          <a:p>
            <a:r>
              <a:rPr lang="en-US" sz="2800" dirty="0">
                <a:hlinkClick r:id="rId4"/>
              </a:rPr>
              <a:t>www.proseniors.org</a:t>
            </a:r>
            <a:endParaRPr lang="en-US" sz="2800" dirty="0"/>
          </a:p>
          <a:p>
            <a:r>
              <a:rPr lang="en-US" sz="2800" dirty="0"/>
              <a:t>Fact Sheets</a:t>
            </a:r>
          </a:p>
        </p:txBody>
      </p:sp>
    </p:spTree>
    <p:extLst>
      <p:ext uri="{BB962C8B-B14F-4D97-AF65-F5344CB8AC3E}">
        <p14:creationId xmlns:p14="http://schemas.microsoft.com/office/powerpoint/2010/main" val="2998876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DF0FD-F9D4-7367-3DBE-6E2785744E34}"/>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FAFAAEFF-C69F-5291-2142-1A35E96F807C}"/>
              </a:ext>
            </a:extLst>
          </p:cNvPr>
          <p:cNvSpPr>
            <a:spLocks noGrp="1"/>
          </p:cNvSpPr>
          <p:nvPr>
            <p:ph type="sldNum" sz="quarter" idx="7"/>
          </p:nvPr>
        </p:nvSpPr>
        <p:spPr/>
        <p:txBody>
          <a:bodyPr/>
          <a:lstStyle/>
          <a:p>
            <a:pPr>
              <a:defRPr/>
            </a:pPr>
            <a:fld id="{88AA8DA2-99D1-4607-A62B-1B547612533B}" type="slidenum">
              <a:rPr lang="en-US" smtClean="0"/>
              <a:pPr>
                <a:defRPr/>
              </a:pPr>
              <a:t>9</a:t>
            </a:fld>
            <a:endParaRPr lang="en-US" dirty="0"/>
          </a:p>
        </p:txBody>
      </p:sp>
      <p:pic>
        <p:nvPicPr>
          <p:cNvPr id="6" name="Content Placeholder 5">
            <a:extLst>
              <a:ext uri="{FF2B5EF4-FFF2-40B4-BE49-F238E27FC236}">
                <a16:creationId xmlns:a16="http://schemas.microsoft.com/office/drawing/2014/main" id="{0CF55E5D-0715-F519-C078-4EC145EDCF16}"/>
              </a:ext>
            </a:extLst>
          </p:cNvPr>
          <p:cNvPicPr>
            <a:picLocks noGrp="1" noChangeAspect="1"/>
          </p:cNvPicPr>
          <p:nvPr>
            <p:ph idx="4294967295"/>
          </p:nvPr>
        </p:nvPicPr>
        <p:blipFill>
          <a:blip r:embed="rId2"/>
          <a:stretch>
            <a:fillRect/>
          </a:stretch>
        </p:blipFill>
        <p:spPr>
          <a:xfrm>
            <a:off x="0" y="152400"/>
            <a:ext cx="12039600" cy="6553200"/>
          </a:xfrm>
          <a:prstGeom prst="rect">
            <a:avLst/>
          </a:prstGeom>
        </p:spPr>
      </p:pic>
      <p:sp>
        <p:nvSpPr>
          <p:cNvPr id="7" name="Line 5">
            <a:extLst>
              <a:ext uri="{FF2B5EF4-FFF2-40B4-BE49-F238E27FC236}">
                <a16:creationId xmlns:a16="http://schemas.microsoft.com/office/drawing/2014/main" id="{C4701217-04B9-0D17-2079-FFF6157F8F81}"/>
              </a:ext>
            </a:extLst>
          </p:cNvPr>
          <p:cNvSpPr>
            <a:spLocks noChangeShapeType="1"/>
          </p:cNvSpPr>
          <p:nvPr/>
        </p:nvSpPr>
        <p:spPr bwMode="auto">
          <a:xfrm flipH="1">
            <a:off x="10769600" y="4648200"/>
            <a:ext cx="990600" cy="989317"/>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defTabSz="685800">
              <a:defRPr/>
            </a:pPr>
            <a:endParaRPr lang="en-US" sz="1350">
              <a:solidFill>
                <a:prstClr val="black"/>
              </a:solidFill>
              <a:latin typeface="Calibri"/>
            </a:endParaRPr>
          </a:p>
        </p:txBody>
      </p:sp>
    </p:spTree>
    <p:extLst>
      <p:ext uri="{BB962C8B-B14F-4D97-AF65-F5344CB8AC3E}">
        <p14:creationId xmlns:p14="http://schemas.microsoft.com/office/powerpoint/2010/main" val="22852091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A9310703570F4AB27D3936CFDA3C46" ma:contentTypeVersion="5" ma:contentTypeDescription="Create a new document." ma:contentTypeScope="" ma:versionID="0b6dbb5b946f3ccc81edeb8f7fa66ef2">
  <xsd:schema xmlns:xsd="http://www.w3.org/2001/XMLSchema" xmlns:xs="http://www.w3.org/2001/XMLSchema" xmlns:p="http://schemas.microsoft.com/office/2006/metadata/properties" xmlns:ns3="ba8dd20f-e029-45a9-8855-2be4f5f6a32d" targetNamespace="http://schemas.microsoft.com/office/2006/metadata/properties" ma:root="true" ma:fieldsID="1336188fbb1f1a38c6a92637d8b95e69" ns3:_="">
    <xsd:import namespace="ba8dd20f-e029-45a9-8855-2be4f5f6a32d"/>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8dd20f-e029-45a9-8855-2be4f5f6a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a8dd20f-e029-45a9-8855-2be4f5f6a32d" xsi:nil="true"/>
  </documentManagement>
</p:properties>
</file>

<file path=customXml/itemProps1.xml><?xml version="1.0" encoding="utf-8"?>
<ds:datastoreItem xmlns:ds="http://schemas.openxmlformats.org/officeDocument/2006/customXml" ds:itemID="{EBF4190A-E6A0-4D8A-B34C-E6844B9EBF7C}">
  <ds:schemaRefs>
    <ds:schemaRef ds:uri="http://schemas.microsoft.com/sharepoint/v3/contenttype/forms"/>
  </ds:schemaRefs>
</ds:datastoreItem>
</file>

<file path=customXml/itemProps2.xml><?xml version="1.0" encoding="utf-8"?>
<ds:datastoreItem xmlns:ds="http://schemas.openxmlformats.org/officeDocument/2006/customXml" ds:itemID="{462AFE3B-9FB5-4F6D-9328-EB7BAEA2C7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8dd20f-e029-45a9-8855-2be4f5f6a3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7DB4BC-20D8-490E-8DFC-48A2D9E1E6ED}">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ba8dd20f-e029-45a9-8855-2be4f5f6a32d"/>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38299</TotalTime>
  <Words>8589</Words>
  <Application>Microsoft Office PowerPoint</Application>
  <PresentationFormat>Widescreen</PresentationFormat>
  <Paragraphs>786</Paragraphs>
  <Slides>77</Slides>
  <Notes>76</Notes>
  <HiddenSlides>0</HiddenSlides>
  <MMClips>0</MMClips>
  <ScaleCrop>false</ScaleCrop>
  <HeadingPairs>
    <vt:vector size="8" baseType="variant">
      <vt:variant>
        <vt:lpstr>Fonts Used</vt:lpstr>
      </vt:variant>
      <vt:variant>
        <vt:i4>4</vt:i4>
      </vt:variant>
      <vt:variant>
        <vt:lpstr>Theme</vt:lpstr>
      </vt:variant>
      <vt:variant>
        <vt:i4>10</vt:i4>
      </vt:variant>
      <vt:variant>
        <vt:lpstr>Embedded OLE Servers</vt:lpstr>
      </vt:variant>
      <vt:variant>
        <vt:i4>1</vt:i4>
      </vt:variant>
      <vt:variant>
        <vt:lpstr>Slide Titles</vt:lpstr>
      </vt:variant>
      <vt:variant>
        <vt:i4>77</vt:i4>
      </vt:variant>
    </vt:vector>
  </HeadingPairs>
  <TitlesOfParts>
    <vt:vector size="92" baseType="lpstr">
      <vt:lpstr>Arial</vt:lpstr>
      <vt:lpstr>Book Antiqua</vt:lpstr>
      <vt:lpstr>Calibri</vt:lpstr>
      <vt:lpstr>Wingdings</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think-cell Slide</vt:lpstr>
      <vt:lpstr>VA Benefits  Service-Connected Disability Compensation and Non-Service-Connected Disability Pension  October 11, 2024 </vt:lpstr>
      <vt:lpstr>Pro Seniors’ Mission</vt:lpstr>
      <vt:lpstr>Pro Seniors’ Services</vt:lpstr>
      <vt:lpstr>Pro Seniors’ Services</vt:lpstr>
      <vt:lpstr>Pro Seniors’ Veterans Services</vt:lpstr>
      <vt:lpstr>Long-Term Care Ombudsman Program Butler, Clermont, Clinton, Hamilton and Warren counties in Southwest Ohio</vt:lpstr>
      <vt:lpstr>www.ProSeniors.org Resources Medicare-Medicaid Eligibility</vt:lpstr>
      <vt:lpstr>PowerPoint Presentation</vt:lpstr>
      <vt:lpstr>PowerPoint Presentation</vt:lpstr>
      <vt:lpstr>PowerPoint Presentation</vt:lpstr>
      <vt:lpstr>Learning Objectives</vt:lpstr>
      <vt:lpstr>Differences Between Compensation and Pension</vt:lpstr>
      <vt:lpstr>Veterans Benefits Fiscal Year 2023</vt:lpstr>
      <vt:lpstr>Attorney Accreditation Requirements</vt:lpstr>
      <vt:lpstr>Attorney Accreditation Maintenance</vt:lpstr>
      <vt:lpstr>Poll Question # 1</vt:lpstr>
      <vt:lpstr>Law Governing VA Benefits</vt:lpstr>
      <vt:lpstr>VA Benefits Resources</vt:lpstr>
      <vt:lpstr>VA Benefits Basic Eligibility</vt:lpstr>
      <vt:lpstr>Veteran Status</vt:lpstr>
      <vt:lpstr>DD 214</vt:lpstr>
      <vt:lpstr>Veteran Status</vt:lpstr>
      <vt:lpstr>Statutory Bars 38 U.S.C. § 5303</vt:lpstr>
      <vt:lpstr>Statutory Bars 38 U.S.C. § 5303</vt:lpstr>
      <vt:lpstr>Statutory Bars 38 U.S.C. § 5303</vt:lpstr>
      <vt:lpstr>Statutory Bars 38 U.S.C. § 5303</vt:lpstr>
      <vt:lpstr>Regulatory Bars 38 C.F.R. § 3.12</vt:lpstr>
      <vt:lpstr>Regulatory Bars 38 C.F.R. § 3.12(d)</vt:lpstr>
      <vt:lpstr>Regulatory Bars 38 C.F.R. § 3.12(d)</vt:lpstr>
      <vt:lpstr>Character of Discharge Determinations</vt:lpstr>
      <vt:lpstr>Discharge Characterizations and Character of Discharge</vt:lpstr>
      <vt:lpstr>Poll Question # 2</vt:lpstr>
      <vt:lpstr>PowerPoint Presentation</vt:lpstr>
      <vt:lpstr>Service-Connected Compensation</vt:lpstr>
      <vt:lpstr>Service-Connected Compensation</vt:lpstr>
      <vt:lpstr>2024 Compensation Rates</vt:lpstr>
      <vt:lpstr>Requirements for Compensation Eligibility</vt:lpstr>
      <vt:lpstr>Element 1: Current Disability </vt:lpstr>
      <vt:lpstr>Element 1: Current Disability </vt:lpstr>
      <vt:lpstr>Element 2: In-Service Incident</vt:lpstr>
      <vt:lpstr>Element 2: In-Service Incident</vt:lpstr>
      <vt:lpstr>Element 3: Nexus</vt:lpstr>
      <vt:lpstr>Element 3: Nexus</vt:lpstr>
      <vt:lpstr>Element 3: Nexus</vt:lpstr>
      <vt:lpstr>Element 3: Nexus</vt:lpstr>
      <vt:lpstr>VA Duty to Assist</vt:lpstr>
      <vt:lpstr>Special Monthly Compensation</vt:lpstr>
      <vt:lpstr>Poll Question # 3</vt:lpstr>
      <vt:lpstr>PowerPoint Presentation</vt:lpstr>
      <vt:lpstr>Differences Between Compensation and Pension</vt:lpstr>
      <vt:lpstr>Three Pension Programs</vt:lpstr>
      <vt:lpstr>Non-Service-Connected Pension</vt:lpstr>
      <vt:lpstr>Element #1: Wartime Service Requirement</vt:lpstr>
      <vt:lpstr>Element # 2: Permanent and Total Disability</vt:lpstr>
      <vt:lpstr>Element # 2: Permanent and Total Disability</vt:lpstr>
      <vt:lpstr>Element # 3: Low Income and Net Worth</vt:lpstr>
      <vt:lpstr>Element # 3: Income Requirement</vt:lpstr>
      <vt:lpstr>Element # 3: Deductions to Income</vt:lpstr>
      <vt:lpstr>Element # 3: Unreimbursed Medical Expenses</vt:lpstr>
      <vt:lpstr>Element # 3: UME Deduction Calculation Example</vt:lpstr>
      <vt:lpstr>Element # 3: Countable Income Calculation</vt:lpstr>
      <vt:lpstr>Element # 3: Countable Income Calculation Example</vt:lpstr>
      <vt:lpstr>Element # 3: Pension Amount Calculation</vt:lpstr>
      <vt:lpstr>Element # 3: Pension Amount Calculation Example</vt:lpstr>
      <vt:lpstr>Element # 3: Low Net Worth Requirement</vt:lpstr>
      <vt:lpstr>Element # 3: Asset Exclusions</vt:lpstr>
      <vt:lpstr>Special Monthly Pension</vt:lpstr>
      <vt:lpstr>Poll Question # 4</vt:lpstr>
      <vt:lpstr>Element # 3: Asset Transfers</vt:lpstr>
      <vt:lpstr>Element # 3: Asset Transfers</vt:lpstr>
      <vt:lpstr>Element # 3: Asset Transfers</vt:lpstr>
      <vt:lpstr>Element # 3: Asset Transfers</vt:lpstr>
      <vt:lpstr>Element # 3: Asset Transfers</vt:lpstr>
      <vt:lpstr>Element # 3: Asset Transfers</vt:lpstr>
      <vt:lpstr>Element # 3: Asset Transfers</vt:lpstr>
      <vt:lpstr>New Law Prohibition of Debt</vt:lpstr>
      <vt:lpstr>Questions?</vt:lpstr>
    </vt:vector>
  </TitlesOfParts>
  <Company>ODJFS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B Gentile</dc:creator>
  <cp:lastModifiedBy>Mary Day</cp:lastModifiedBy>
  <cp:revision>1186</cp:revision>
  <cp:lastPrinted>2024-08-13T15:15:22Z</cp:lastPrinted>
  <dcterms:created xsi:type="dcterms:W3CDTF">2013-06-26T12:44:45Z</dcterms:created>
  <dcterms:modified xsi:type="dcterms:W3CDTF">2025-06-27T21:27:33Z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910BF792-B11F-49C3-8E3E-14CCED901D95</vt:lpwstr>
  </property>
  <property fmtid="{D5CDD505-2E9C-101B-9397-08002B2CF9AE}" pid="3" name="ArticulatePath">
    <vt:lpwstr>DRAFT_StakeholderEngagementMeeting_v15</vt:lpwstr>
  </property>
  <property fmtid="{D5CDD505-2E9C-101B-9397-08002B2CF9AE}" pid="4" name="ContentTypeId">
    <vt:lpwstr>0x01010035A9310703570F4AB27D3936CFDA3C46</vt:lpwstr>
  </property>
</Properties>
</file>