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660" r:id="rId2"/>
    <p:sldMasterId id="2147483679" r:id="rId3"/>
    <p:sldMasterId id="2147483684" r:id="rId4"/>
    <p:sldMasterId id="2147483689" r:id="rId5"/>
    <p:sldMasterId id="2147483694" r:id="rId6"/>
    <p:sldMasterId id="2147483699" r:id="rId7"/>
  </p:sldMasterIdLst>
  <p:notesMasterIdLst>
    <p:notesMasterId r:id="rId94"/>
  </p:notesMasterIdLst>
  <p:handoutMasterIdLst>
    <p:handoutMasterId r:id="rId95"/>
  </p:handoutMasterIdLst>
  <p:sldIdLst>
    <p:sldId id="256" r:id="rId8"/>
    <p:sldId id="290" r:id="rId9"/>
    <p:sldId id="774" r:id="rId10"/>
    <p:sldId id="528" r:id="rId11"/>
    <p:sldId id="544" r:id="rId12"/>
    <p:sldId id="545" r:id="rId13"/>
    <p:sldId id="546" r:id="rId14"/>
    <p:sldId id="770" r:id="rId15"/>
    <p:sldId id="771" r:id="rId16"/>
    <p:sldId id="547" r:id="rId17"/>
    <p:sldId id="548" r:id="rId18"/>
    <p:sldId id="772" r:id="rId19"/>
    <p:sldId id="773" r:id="rId20"/>
    <p:sldId id="779" r:id="rId21"/>
    <p:sldId id="775" r:id="rId22"/>
    <p:sldId id="549" r:id="rId23"/>
    <p:sldId id="736" r:id="rId24"/>
    <p:sldId id="797" r:id="rId25"/>
    <p:sldId id="699" r:id="rId26"/>
    <p:sldId id="700" r:id="rId27"/>
    <p:sldId id="701" r:id="rId28"/>
    <p:sldId id="796" r:id="rId29"/>
    <p:sldId id="551" r:id="rId30"/>
    <p:sldId id="562" r:id="rId31"/>
    <p:sldId id="563" r:id="rId32"/>
    <p:sldId id="726" r:id="rId33"/>
    <p:sldId id="727" r:id="rId34"/>
    <p:sldId id="776" r:id="rId35"/>
    <p:sldId id="777" r:id="rId36"/>
    <p:sldId id="764" r:id="rId37"/>
    <p:sldId id="778" r:id="rId38"/>
    <p:sldId id="784" r:id="rId39"/>
    <p:sldId id="782" r:id="rId40"/>
    <p:sldId id="783" r:id="rId41"/>
    <p:sldId id="765" r:id="rId42"/>
    <p:sldId id="735" r:id="rId43"/>
    <p:sldId id="737" r:id="rId44"/>
    <p:sldId id="738" r:id="rId45"/>
    <p:sldId id="739" r:id="rId46"/>
    <p:sldId id="762" r:id="rId47"/>
    <p:sldId id="740" r:id="rId48"/>
    <p:sldId id="741" r:id="rId49"/>
    <p:sldId id="742" r:id="rId50"/>
    <p:sldId id="743" r:id="rId51"/>
    <p:sldId id="744" r:id="rId52"/>
    <p:sldId id="745" r:id="rId53"/>
    <p:sldId id="746" r:id="rId54"/>
    <p:sldId id="747" r:id="rId55"/>
    <p:sldId id="748" r:id="rId56"/>
    <p:sldId id="749" r:id="rId57"/>
    <p:sldId id="750" r:id="rId58"/>
    <p:sldId id="751" r:id="rId59"/>
    <p:sldId id="752" r:id="rId60"/>
    <p:sldId id="753" r:id="rId61"/>
    <p:sldId id="754" r:id="rId62"/>
    <p:sldId id="755" r:id="rId63"/>
    <p:sldId id="756" r:id="rId64"/>
    <p:sldId id="758" r:id="rId65"/>
    <p:sldId id="757" r:id="rId66"/>
    <p:sldId id="759" r:id="rId67"/>
    <p:sldId id="760" r:id="rId68"/>
    <p:sldId id="761" r:id="rId69"/>
    <p:sldId id="780" r:id="rId70"/>
    <p:sldId id="781" r:id="rId71"/>
    <p:sldId id="766" r:id="rId72"/>
    <p:sldId id="767" r:id="rId73"/>
    <p:sldId id="768" r:id="rId74"/>
    <p:sldId id="769" r:id="rId75"/>
    <p:sldId id="564" r:id="rId76"/>
    <p:sldId id="565" r:id="rId77"/>
    <p:sldId id="566" r:id="rId78"/>
    <p:sldId id="567" r:id="rId79"/>
    <p:sldId id="570" r:id="rId80"/>
    <p:sldId id="568" r:id="rId81"/>
    <p:sldId id="569" r:id="rId82"/>
    <p:sldId id="785" r:id="rId83"/>
    <p:sldId id="786" r:id="rId84"/>
    <p:sldId id="787" r:id="rId85"/>
    <p:sldId id="732" r:id="rId86"/>
    <p:sldId id="733" r:id="rId87"/>
    <p:sldId id="734" r:id="rId88"/>
    <p:sldId id="763" r:id="rId89"/>
    <p:sldId id="607" r:id="rId90"/>
    <p:sldId id="793" r:id="rId91"/>
    <p:sldId id="794" r:id="rId92"/>
    <p:sldId id="795" r:id="rId93"/>
  </p:sldIdLst>
  <p:sldSz cx="12192000" cy="6858000"/>
  <p:notesSz cx="7010400" cy="9296400"/>
  <p:custDataLst>
    <p:tags r:id="rId9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1" name="Pareek, Mia" initials="MP"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F"/>
    <a:srgbClr val="2B6BB0"/>
    <a:srgbClr val="39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8307" autoAdjust="0"/>
  </p:normalViewPr>
  <p:slideViewPr>
    <p:cSldViewPr>
      <p:cViewPr varScale="1">
        <p:scale>
          <a:sx n="106" d="100"/>
          <a:sy n="106" d="100"/>
        </p:scale>
        <p:origin x="62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2814" y="-108"/>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notesMaster" Target="notesMasters/notesMaster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644F0E-C12C-4C96-90AA-B9FD8E0E0A93}" type="datetimeFigureOut">
              <a:rPr lang="en-US" smtClean="0"/>
              <a:t>6/27/2025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24A3B7-C28A-47DA-9CBF-0CC318D29FF3}" type="slidenum">
              <a:rPr lang="en-US" smtClean="0"/>
              <a:t>‹#›</a:t>
            </a:fld>
            <a:endParaRPr lang="en-US"/>
          </a:p>
        </p:txBody>
      </p:sp>
    </p:spTree>
    <p:extLst>
      <p:ext uri="{BB962C8B-B14F-4D97-AF65-F5344CB8AC3E}">
        <p14:creationId xmlns:p14="http://schemas.microsoft.com/office/powerpoint/2010/main" val="2616670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67DDA1-6B8D-4F20-99DB-89B40ADA6B8E}" type="datetimeFigureOut">
              <a:rPr lang="en-US" smtClean="0"/>
              <a:t>6/27/2025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F8EB8E-7026-4ACF-B57D-C3E04C21C53C}" type="slidenum">
              <a:rPr lang="en-US" smtClean="0"/>
              <a:t>‹#›</a:t>
            </a:fld>
            <a:endParaRPr lang="en-US"/>
          </a:p>
        </p:txBody>
      </p:sp>
    </p:spTree>
    <p:extLst>
      <p:ext uri="{BB962C8B-B14F-4D97-AF65-F5344CB8AC3E}">
        <p14:creationId xmlns:p14="http://schemas.microsoft.com/office/powerpoint/2010/main" val="54547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EB8E-7026-4ACF-B57D-C3E04C21C53C}" type="slidenum">
              <a:rPr lang="en-US" smtClean="0"/>
              <a:t>1</a:t>
            </a:fld>
            <a:endParaRPr lang="en-US"/>
          </a:p>
        </p:txBody>
      </p:sp>
    </p:spTree>
    <p:extLst>
      <p:ext uri="{BB962C8B-B14F-4D97-AF65-F5344CB8AC3E}">
        <p14:creationId xmlns:p14="http://schemas.microsoft.com/office/powerpoint/2010/main" val="339187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20788" y="704850"/>
            <a:ext cx="4572000" cy="2571750"/>
          </a:xfrm>
          <a:ln/>
        </p:spPr>
      </p:sp>
      <p:sp>
        <p:nvSpPr>
          <p:cNvPr id="80899"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17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98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211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20788" y="704850"/>
            <a:ext cx="4572000" cy="2571750"/>
          </a:xfrm>
          <a:ln/>
        </p:spPr>
      </p:sp>
      <p:sp>
        <p:nvSpPr>
          <p:cNvPr id="82947"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220788" y="704850"/>
            <a:ext cx="4572000" cy="2571750"/>
          </a:xfrm>
          <a:ln/>
        </p:spPr>
      </p:sp>
      <p:sp>
        <p:nvSpPr>
          <p:cNvPr id="96259"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220788" y="704850"/>
            <a:ext cx="4572000" cy="2571750"/>
          </a:xfrm>
          <a:ln/>
        </p:spPr>
      </p:sp>
      <p:sp>
        <p:nvSpPr>
          <p:cNvPr id="97283"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20788" y="704850"/>
            <a:ext cx="4572000" cy="2571750"/>
          </a:xfrm>
          <a:ln/>
        </p:spPr>
      </p:sp>
      <p:sp>
        <p:nvSpPr>
          <p:cNvPr id="84995"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20788" y="704850"/>
            <a:ext cx="4572000" cy="2571750"/>
          </a:xfrm>
          <a:ln/>
        </p:spPr>
      </p:sp>
      <p:sp>
        <p:nvSpPr>
          <p:cNvPr id="117763"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20788" y="704850"/>
            <a:ext cx="4572000" cy="2571750"/>
          </a:xfrm>
          <a:ln/>
        </p:spPr>
      </p:sp>
      <p:sp>
        <p:nvSpPr>
          <p:cNvPr id="117763"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For financial eligibility factors, there are a lot of numbers involved, Pro Seniors’ website keeps track of those numbers.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668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20788" y="704850"/>
            <a:ext cx="4572000" cy="2571750"/>
          </a:xfrm>
          <a:ln/>
        </p:spPr>
      </p:sp>
      <p:sp>
        <p:nvSpPr>
          <p:cNvPr id="84995" name="Rectangle 3"/>
          <p:cNvSpPr>
            <a:spLocks noGrp="1" noChangeArrowheads="1"/>
          </p:cNvSpPr>
          <p:nvPr>
            <p:ph type="body" idx="1"/>
          </p:nvPr>
        </p:nvSpPr>
        <p:spPr>
          <a:noFill/>
        </p:spPr>
        <p:txBody>
          <a:bodyPr/>
          <a:lstStyle/>
          <a:p>
            <a:pPr marL="677863" lvl="1" indent="-223838"/>
            <a:r>
              <a:rPr lang="en-US" altLang="en-US" dirty="0"/>
              <a:t>- Even though no recovery while alive, special counsel may file affidavit of fact related to title on real property</a:t>
            </a:r>
          </a:p>
          <a:p>
            <a:pPr marL="677863" lvl="1" indent="-223838"/>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06400" y="696913"/>
            <a:ext cx="6197600" cy="3486150"/>
          </a:xfrm>
          <a:ln/>
        </p:spPr>
      </p:sp>
      <p:sp>
        <p:nvSpPr>
          <p:cNvPr id="98307"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220788" y="704850"/>
            <a:ext cx="4572000" cy="2571750"/>
          </a:xfrm>
          <a:ln/>
        </p:spPr>
      </p:sp>
      <p:sp>
        <p:nvSpPr>
          <p:cNvPr id="99331"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220788" y="704850"/>
            <a:ext cx="4572000" cy="2571750"/>
          </a:xfrm>
          <a:ln/>
        </p:spPr>
      </p:sp>
      <p:sp>
        <p:nvSpPr>
          <p:cNvPr id="100355"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220788" y="704850"/>
            <a:ext cx="4572000" cy="2571750"/>
          </a:xfrm>
          <a:ln/>
        </p:spPr>
      </p:sp>
      <p:sp>
        <p:nvSpPr>
          <p:cNvPr id="101379"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220788" y="704850"/>
            <a:ext cx="4572000" cy="2571750"/>
          </a:xfrm>
          <a:ln/>
        </p:spPr>
      </p:sp>
      <p:sp>
        <p:nvSpPr>
          <p:cNvPr id="104451"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220788" y="704850"/>
            <a:ext cx="4572000" cy="2571750"/>
          </a:xfrm>
          <a:ln/>
        </p:spPr>
      </p:sp>
      <p:sp>
        <p:nvSpPr>
          <p:cNvPr id="102403"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220788" y="704850"/>
            <a:ext cx="4572000" cy="2571750"/>
          </a:xfrm>
          <a:ln/>
        </p:spPr>
      </p:sp>
      <p:sp>
        <p:nvSpPr>
          <p:cNvPr id="103427"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83</a:t>
            </a:fld>
            <a:endParaRPr lang="en-US"/>
          </a:p>
        </p:txBody>
      </p:sp>
    </p:spTree>
    <p:extLst>
      <p:ext uri="{BB962C8B-B14F-4D97-AF65-F5344CB8AC3E}">
        <p14:creationId xmlns:p14="http://schemas.microsoft.com/office/powerpoint/2010/main" val="3639237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84</a:t>
            </a:fld>
            <a:endParaRPr lang="en-US"/>
          </a:p>
        </p:txBody>
      </p:sp>
    </p:spTree>
    <p:extLst>
      <p:ext uri="{BB962C8B-B14F-4D97-AF65-F5344CB8AC3E}">
        <p14:creationId xmlns:p14="http://schemas.microsoft.com/office/powerpoint/2010/main" val="65098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389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85</a:t>
            </a:fld>
            <a:endParaRPr lang="en-US"/>
          </a:p>
        </p:txBody>
      </p:sp>
    </p:spTree>
    <p:extLst>
      <p:ext uri="{BB962C8B-B14F-4D97-AF65-F5344CB8AC3E}">
        <p14:creationId xmlns:p14="http://schemas.microsoft.com/office/powerpoint/2010/main" val="310273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7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220788" y="704850"/>
            <a:ext cx="4572000" cy="2571750"/>
          </a:xfrm>
          <a:ln/>
        </p:spPr>
      </p:sp>
      <p:sp>
        <p:nvSpPr>
          <p:cNvPr id="75779"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20788" y="704850"/>
            <a:ext cx="4572000" cy="2571750"/>
          </a:xfrm>
          <a:ln/>
        </p:spPr>
      </p:sp>
      <p:sp>
        <p:nvSpPr>
          <p:cNvPr id="76803"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20788" y="704850"/>
            <a:ext cx="4572000" cy="2571750"/>
          </a:xfrm>
          <a:ln/>
        </p:spPr>
      </p:sp>
      <p:sp>
        <p:nvSpPr>
          <p:cNvPr id="77827"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20788" y="704850"/>
            <a:ext cx="4572000" cy="2571750"/>
          </a:xfrm>
          <a:ln/>
        </p:spPr>
      </p:sp>
      <p:sp>
        <p:nvSpPr>
          <p:cNvPr id="78851"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20788" y="704850"/>
            <a:ext cx="4572000" cy="2571750"/>
          </a:xfrm>
          <a:ln/>
        </p:spPr>
      </p:sp>
      <p:sp>
        <p:nvSpPr>
          <p:cNvPr id="79875" name="Rectangle 3"/>
          <p:cNvSpPr>
            <a:spLocks noGrp="1" noChangeArrowheads="1"/>
          </p:cNvSpPr>
          <p:nvPr>
            <p:ph type="body" idx="1"/>
          </p:nvPr>
        </p:nvSpPr>
        <p:spPr>
          <a:noFill/>
        </p:spPr>
        <p:txBody>
          <a:bodyPr/>
          <a:lstStyle/>
          <a:p>
            <a:pPr marL="677863" lvl="1" indent="-223838"/>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66294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7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14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225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xfrm>
            <a:off x="1422400" y="6324600"/>
            <a:ext cx="2540000" cy="457200"/>
          </a:xfrm>
          <a:prstGeom prst="rect">
            <a:avLst/>
          </a:prstGeom>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15156574-C885-4E41-A56A-08A66312CA5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0444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71870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3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29229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569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5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34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34" b="0" i="0">
                <a:solidFill>
                  <a:srgbClr val="0D2579"/>
                </a:solidFill>
                <a:latin typeface="Book Antiqua"/>
                <a:cs typeface="Book Antiqua"/>
              </a:defRPr>
            </a:lvl1pPr>
          </a:lstStyle>
          <a:p>
            <a:endParaRPr/>
          </a:p>
        </p:txBody>
      </p:sp>
      <p:sp>
        <p:nvSpPr>
          <p:cNvPr id="3" name="Holder 3"/>
          <p:cNvSpPr>
            <a:spLocks noGrp="1"/>
          </p:cNvSpPr>
          <p:nvPr>
            <p:ph type="body" idx="1"/>
          </p:nvPr>
        </p:nvSpPr>
        <p:spPr/>
        <p:txBody>
          <a:bodyPr lIns="0" tIns="0" rIns="0" bIns="0"/>
          <a:lstStyle>
            <a:lvl1pPr>
              <a:defRPr sz="8334" b="1" i="0">
                <a:solidFill>
                  <a:srgbClr val="0D257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5775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37217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613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8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26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87779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94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1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0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287819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 2015 by Pro Seniors, Inc.</a:t>
            </a:r>
          </a:p>
        </p:txBody>
      </p:sp>
    </p:spTree>
    <p:extLst>
      <p:ext uri="{BB962C8B-B14F-4D97-AF65-F5344CB8AC3E}">
        <p14:creationId xmlns:p14="http://schemas.microsoft.com/office/powerpoint/2010/main" val="159979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3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67935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3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48668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3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8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38940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420783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7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4.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oleObject" Target="../embeddings/oleObject1.bin"/><Relationship Id="rId5" Type="http://schemas.openxmlformats.org/officeDocument/2006/relationships/tags" Target="../tags/tag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6.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ags" Target="../tags/tag8.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7" name="Object 6" hidden="1"/>
                      <p:cNvPicPr/>
                      <p:nvPr/>
                    </p:nvPicPr>
                    <p:blipFill>
                      <a:blip r:embed="rId10"/>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14814414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4" r:id="rId5"/>
    <p:sldLayoutId id="2147483705" r:id="rId6"/>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547819446"/>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706"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25756333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4840423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3668092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28030119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4187776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31707817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2400875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2489484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3595901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1.next.westlaw.com/Link/Document/FullText?findType=L&amp;pubNum=1000279&amp;cite=OHSTS5162.21&amp;originatingDoc=N485071F02A8711E38645C13F4563A907&amp;refType=LQ&amp;originationContext=document&amp;transitionType=DocumentItem&amp;contextData=(sc.Document)"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1.next.westlaw.com/Link/Document/FullText?findType=L&amp;pubNum=1000279&amp;cite=OHSTS5162.21&amp;originatingDoc=I321c5830737f11e98eaef725d418138a&amp;refType=LQ&amp;originationContext=document&amp;transitionType=DocumentItem&amp;contextData=(sc.Search)"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hyperlink" Target="https://1.next.westlaw.com/Link/Document/FullText?findType=Y&amp;serNum=1992142083&amp;pubNum=0000578&amp;originatingDoc=N78C80B9062CF11DBA44BDF42563A9918&amp;refType=RP&amp;originationContext=document&amp;transitionType=DocumentItem&amp;contextData=(sc.Search)" TargetMode="Externa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hyperlink" Target="https://1.next.westlaw.com/Link/Document/FullText?findType=Y&amp;serNum=1994039014&amp;pubNum=0000999&amp;originatingDoc=Ic58006fed3ba11d9a489ee624f1f6e1a&amp;refType=RP&amp;originationContext=document&amp;transitionType=DocumentItem&amp;contextData=(sc.DocLink)" TargetMode="Externa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www.proseniors.org/legal-services/hrap/"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47800"/>
            <a:ext cx="7772400" cy="1828800"/>
          </a:xfrm>
        </p:spPr>
        <p:txBody>
          <a:bodyPr/>
          <a:lstStyle/>
          <a:p>
            <a:r>
              <a:rPr lang="en-US" altLang="en-US" sz="4000" dirty="0">
                <a:solidFill>
                  <a:srgbClr val="2A547F"/>
                </a:solidFill>
              </a:rPr>
              <a:t>Unraveling the Mysteries of Medicaid Estate Recovery</a:t>
            </a:r>
          </a:p>
        </p:txBody>
      </p:sp>
      <p:sp>
        <p:nvSpPr>
          <p:cNvPr id="3" name="Subtitle 2"/>
          <p:cNvSpPr>
            <a:spLocks noGrp="1"/>
          </p:cNvSpPr>
          <p:nvPr>
            <p:ph type="subTitle" idx="1"/>
          </p:nvPr>
        </p:nvSpPr>
        <p:spPr>
          <a:xfrm>
            <a:off x="2590800" y="3505200"/>
            <a:ext cx="7086600" cy="1752600"/>
          </a:xfrm>
        </p:spPr>
        <p:txBody>
          <a:bodyPr>
            <a:normAutofit fontScale="92500" lnSpcReduction="20000"/>
          </a:bodyPr>
          <a:lstStyle/>
          <a:p>
            <a:r>
              <a:rPr lang="en-US" b="1" dirty="0">
                <a:solidFill>
                  <a:schemeClr val="tx1"/>
                </a:solidFill>
              </a:rPr>
              <a:t>Miriam Sheline, Esq.</a:t>
            </a:r>
          </a:p>
          <a:p>
            <a:r>
              <a:rPr lang="en-US" dirty="0">
                <a:solidFill>
                  <a:schemeClr val="tx1"/>
                </a:solidFill>
              </a:rPr>
              <a:t>Managing Attorney</a:t>
            </a:r>
          </a:p>
          <a:p>
            <a:r>
              <a:rPr lang="en-US" dirty="0">
                <a:solidFill>
                  <a:schemeClr val="tx1"/>
                </a:solidFill>
              </a:rPr>
              <a:t>Pro Seniors, Inc.</a:t>
            </a:r>
          </a:p>
          <a:p>
            <a:r>
              <a:rPr lang="en-US" dirty="0">
                <a:solidFill>
                  <a:schemeClr val="tx1"/>
                </a:solidFill>
              </a:rPr>
              <a:t>April 5, 2024</a:t>
            </a:r>
          </a:p>
          <a:p>
            <a:endParaRPr lang="en-US" dirty="0"/>
          </a:p>
        </p:txBody>
      </p:sp>
      <p:pic>
        <p:nvPicPr>
          <p:cNvPr id="6" name="Picture 5">
            <a:extLst>
              <a:ext uri="{FF2B5EF4-FFF2-40B4-BE49-F238E27FC236}">
                <a16:creationId xmlns:a16="http://schemas.microsoft.com/office/drawing/2014/main" id="{6B444D00-1C7D-4F7E-95CD-D209EF7A1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482918"/>
            <a:ext cx="3073719" cy="733502"/>
          </a:xfrm>
          <a:prstGeom prst="rect">
            <a:avLst/>
          </a:prstGeom>
        </p:spPr>
      </p:pic>
      <p:pic>
        <p:nvPicPr>
          <p:cNvPr id="4" name="Picture 3">
            <a:extLst>
              <a:ext uri="{FF2B5EF4-FFF2-40B4-BE49-F238E27FC236}">
                <a16:creationId xmlns:a16="http://schemas.microsoft.com/office/drawing/2014/main" id="{F5D3DD27-B9DA-5188-7A50-28762CC9A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81" y="4928472"/>
            <a:ext cx="1523651" cy="1287948"/>
          </a:xfrm>
          <a:prstGeom prst="rect">
            <a:avLst/>
          </a:prstGeom>
        </p:spPr>
      </p:pic>
      <p:pic>
        <p:nvPicPr>
          <p:cNvPr id="5" name="Picture 4">
            <a:extLst>
              <a:ext uri="{FF2B5EF4-FFF2-40B4-BE49-F238E27FC236}">
                <a16:creationId xmlns:a16="http://schemas.microsoft.com/office/drawing/2014/main" id="{0B731C59-FA51-3BD1-734F-EABA577DAC8A}"/>
              </a:ext>
            </a:extLst>
          </p:cNvPr>
          <p:cNvPicPr>
            <a:picLocks noChangeAspect="1"/>
          </p:cNvPicPr>
          <p:nvPr/>
        </p:nvPicPr>
        <p:blipFill>
          <a:blip r:embed="rId5"/>
          <a:stretch>
            <a:fillRect/>
          </a:stretch>
        </p:blipFill>
        <p:spPr>
          <a:xfrm>
            <a:off x="576221" y="998832"/>
            <a:ext cx="1632740" cy="1632740"/>
          </a:xfrm>
          <a:prstGeom prst="rect">
            <a:avLst/>
          </a:prstGeom>
        </p:spPr>
      </p:pic>
      <p:pic>
        <p:nvPicPr>
          <p:cNvPr id="7" name="Picture 6">
            <a:extLst>
              <a:ext uri="{FF2B5EF4-FFF2-40B4-BE49-F238E27FC236}">
                <a16:creationId xmlns:a16="http://schemas.microsoft.com/office/drawing/2014/main" id="{5EC408CD-86A6-2FF7-0C9C-2FD0DBC7A4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1768" y="5436606"/>
            <a:ext cx="1894704" cy="779814"/>
          </a:xfrm>
          <a:prstGeom prst="rect">
            <a:avLst/>
          </a:prstGeom>
        </p:spPr>
      </p:pic>
      <p:pic>
        <p:nvPicPr>
          <p:cNvPr id="9" name="Picture 8">
            <a:extLst>
              <a:ext uri="{FF2B5EF4-FFF2-40B4-BE49-F238E27FC236}">
                <a16:creationId xmlns:a16="http://schemas.microsoft.com/office/drawing/2014/main" id="{D98A7C49-956F-997F-E186-F1A2E80735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2200" y="4710747"/>
            <a:ext cx="1300828" cy="1451718"/>
          </a:xfrm>
          <a:prstGeom prst="rect">
            <a:avLst/>
          </a:prstGeom>
        </p:spPr>
      </p:pic>
    </p:spTree>
    <p:extLst>
      <p:ext uri="{BB962C8B-B14F-4D97-AF65-F5344CB8AC3E}">
        <p14:creationId xmlns:p14="http://schemas.microsoft.com/office/powerpoint/2010/main" val="220066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33400" y="1066800"/>
            <a:ext cx="11201400" cy="57150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2400" dirty="0"/>
              <a:t>What is a Medicaid Estate Recovery estate?</a:t>
            </a:r>
          </a:p>
          <a:p>
            <a:pPr marL="0" indent="0">
              <a:spcAft>
                <a:spcPts val="1200"/>
              </a:spcAft>
              <a:buNone/>
              <a:defRPr/>
            </a:pPr>
            <a:r>
              <a:rPr lang="en-US" sz="2400" dirty="0"/>
              <a:t>(A) As used in this section and section 5162.211 of the Revised Code:</a:t>
            </a:r>
          </a:p>
          <a:p>
            <a:pPr marL="0" indent="0">
              <a:spcAft>
                <a:spcPts val="1200"/>
              </a:spcAft>
              <a:buNone/>
              <a:defRPr/>
            </a:pPr>
            <a:r>
              <a:rPr lang="en-US" sz="2400" dirty="0"/>
              <a:t>(1) “</a:t>
            </a:r>
            <a:r>
              <a:rPr lang="en-US" sz="2400" b="1" dirty="0"/>
              <a:t>Estate” includes </a:t>
            </a:r>
            <a:r>
              <a:rPr lang="en-US" sz="2400" dirty="0"/>
              <a:t>both of the following:</a:t>
            </a:r>
          </a:p>
          <a:p>
            <a:pPr marL="0" indent="0">
              <a:spcAft>
                <a:spcPts val="1200"/>
              </a:spcAft>
              <a:buNone/>
              <a:defRPr/>
            </a:pPr>
            <a:r>
              <a:rPr lang="en-US" sz="2400" dirty="0"/>
              <a:t>(a) All real and personal property and other assets to be administered under Title XXI of the Revised Code and property that would be administered under that title if not for section 2113.03 or 2113.031 of the Revised Code;</a:t>
            </a:r>
          </a:p>
          <a:p>
            <a:pPr marL="0" indent="0">
              <a:spcAft>
                <a:spcPts val="1200"/>
              </a:spcAft>
              <a:buNone/>
              <a:defRPr/>
            </a:pPr>
            <a:r>
              <a:rPr lang="en-US" sz="2400" dirty="0"/>
              <a:t>(b) Any other </a:t>
            </a:r>
            <a:r>
              <a:rPr lang="en-US" sz="2400" b="1" dirty="0"/>
              <a:t>real and personal property and other assets </a:t>
            </a:r>
            <a:r>
              <a:rPr lang="en-US" sz="2400" dirty="0"/>
              <a:t>in which an individual had </a:t>
            </a:r>
            <a:r>
              <a:rPr lang="en-US" sz="2400" b="1" dirty="0"/>
              <a:t>any legal title or interest at the time of death </a:t>
            </a:r>
            <a:r>
              <a:rPr lang="en-US" sz="2400" dirty="0"/>
              <a:t>(</a:t>
            </a:r>
            <a:r>
              <a:rPr lang="en-US" sz="2400" i="1" dirty="0"/>
              <a:t>to the extent of the interest</a:t>
            </a:r>
            <a:r>
              <a:rPr lang="en-US" sz="2400" dirty="0"/>
              <a:t>), including assets conveyed to a survivor, heir, or assign of the individual through joint tenancy, tenancy in common, survivorship, life estate, living trust, or other arrangement.                 R.C. 5162.21 </a:t>
            </a:r>
            <a:endParaRPr lang="en-US" i="1" dirty="0"/>
          </a:p>
        </p:txBody>
      </p:sp>
      <p:sp>
        <p:nvSpPr>
          <p:cNvPr id="9219" name="Title 1"/>
          <p:cNvSpPr>
            <a:spLocks noGrp="1"/>
          </p:cNvSpPr>
          <p:nvPr>
            <p:ph type="title"/>
          </p:nvPr>
        </p:nvSpPr>
        <p:spPr>
          <a:xfrm>
            <a:off x="1676400" y="533400"/>
            <a:ext cx="8839200" cy="533400"/>
          </a:xfrm>
        </p:spPr>
        <p:txBody>
          <a:bodyPr/>
          <a:lstStyle/>
          <a:p>
            <a:r>
              <a:rPr lang="en-US" altLang="en-US" sz="3600" dirty="0"/>
              <a:t>Medicaid Estate Recovery</a:t>
            </a:r>
          </a:p>
        </p:txBody>
      </p:sp>
    </p:spTree>
    <p:extLst>
      <p:ext uri="{BB962C8B-B14F-4D97-AF65-F5344CB8AC3E}">
        <p14:creationId xmlns:p14="http://schemas.microsoft.com/office/powerpoint/2010/main" val="2346383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500"/>
                                        <p:tgtEl>
                                          <p:spTgt spid="9218">
                                            <p:txEl>
                                              <p:pRg st="0" end="0"/>
                                            </p:txEl>
                                          </p:spTgt>
                                        </p:tgtEl>
                                      </p:cBhvr>
                                    </p:animEffect>
                                  </p:childTnLst>
                                  <p:subTnLst>
                                    <p:animClr clrSpc="rgb" dir="cw">
                                      <p:cBhvr override="childStyle">
                                        <p:cTn dur="1" fill="hold" display="0" masterRel="nextClick" afterEffect="1"/>
                                        <p:tgtEl>
                                          <p:spTgt spid="921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500"/>
                                        <p:tgtEl>
                                          <p:spTgt spid="9218">
                                            <p:txEl>
                                              <p:pRg st="1" end="1"/>
                                            </p:txEl>
                                          </p:spTgt>
                                        </p:tgtEl>
                                      </p:cBhvr>
                                    </p:animEffect>
                                  </p:childTnLst>
                                  <p:subTnLst>
                                    <p:animClr clrSpc="rgb" dir="cw">
                                      <p:cBhvr override="childStyle">
                                        <p:cTn dur="1" fill="hold" display="0" masterRel="nextClick" afterEffect="1"/>
                                        <p:tgtEl>
                                          <p:spTgt spid="921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500"/>
                                        <p:tgtEl>
                                          <p:spTgt spid="9218">
                                            <p:txEl>
                                              <p:pRg st="2" end="2"/>
                                            </p:txEl>
                                          </p:spTgt>
                                        </p:tgtEl>
                                      </p:cBhvr>
                                    </p:animEffect>
                                  </p:childTnLst>
                                  <p:subTnLst>
                                    <p:animClr clrSpc="rgb" dir="cw">
                                      <p:cBhvr override="childStyle">
                                        <p:cTn dur="1" fill="hold" display="0" masterRel="nextClick" afterEffect="1"/>
                                        <p:tgtEl>
                                          <p:spTgt spid="9218">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fade">
                                      <p:cBhvr>
                                        <p:cTn id="22" dur="500"/>
                                        <p:tgtEl>
                                          <p:spTgt spid="9218">
                                            <p:txEl>
                                              <p:pRg st="3" end="3"/>
                                            </p:txEl>
                                          </p:spTgt>
                                        </p:tgtEl>
                                      </p:cBhvr>
                                    </p:animEffect>
                                  </p:childTnLst>
                                  <p:subTnLst>
                                    <p:animClr clrSpc="rgb" dir="cw">
                                      <p:cBhvr override="childStyle">
                                        <p:cTn dur="1" fill="hold" display="0" masterRel="nextClick" afterEffect="1"/>
                                        <p:tgtEl>
                                          <p:spTgt spid="9218">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8">
                                            <p:txEl>
                                              <p:pRg st="4" end="4"/>
                                            </p:txEl>
                                          </p:spTgt>
                                        </p:tgtEl>
                                        <p:attrNameLst>
                                          <p:attrName>style.visibility</p:attrName>
                                        </p:attrNameLst>
                                      </p:cBhvr>
                                      <p:to>
                                        <p:strVal val="visible"/>
                                      </p:to>
                                    </p:set>
                                    <p:animEffect transition="in" filter="fade">
                                      <p:cBhvr>
                                        <p:cTn id="27" dur="500"/>
                                        <p:tgtEl>
                                          <p:spTgt spid="9218">
                                            <p:txEl>
                                              <p:pRg st="4" end="4"/>
                                            </p:txEl>
                                          </p:spTgt>
                                        </p:tgtEl>
                                      </p:cBhvr>
                                    </p:animEffect>
                                  </p:childTnLst>
                                  <p:subTnLst>
                                    <p:animClr clrSpc="rgb" dir="cw">
                                      <p:cBhvr override="childStyle">
                                        <p:cTn dur="1" fill="hold" display="0" masterRel="nextClick" afterEffect="1"/>
                                        <p:tgtEl>
                                          <p:spTgt spid="9218">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609600" y="990600"/>
            <a:ext cx="11125200" cy="5867400"/>
          </a:xfrm>
          <a:extLst>
            <a:ext uri="{909E8E84-426E-40DD-AFC4-6F175D3DCCD1}">
              <a14:hiddenFill xmlns:a14="http://schemas.microsoft.com/office/drawing/2010/main">
                <a:solidFill>
                  <a:schemeClr val="tx1"/>
                </a:solidFill>
              </a14:hiddenFill>
            </a:ext>
          </a:extLst>
        </p:spPr>
        <p:txBody>
          <a:bodyPr/>
          <a:lstStyle/>
          <a:p>
            <a:pPr marL="0" indent="0">
              <a:spcBef>
                <a:spcPct val="0"/>
              </a:spcBef>
              <a:spcAft>
                <a:spcPts val="1800"/>
              </a:spcAft>
              <a:buNone/>
            </a:pPr>
            <a:r>
              <a:rPr lang="en-US" altLang="en-US" sz="2400" dirty="0"/>
              <a:t>R.C. 5162.21(B): To the extent permitted by federal law, the department of </a:t>
            </a:r>
            <a:r>
              <a:rPr lang="en-US" altLang="en-US" sz="2400" dirty="0" err="1"/>
              <a:t>medicaid</a:t>
            </a:r>
            <a:r>
              <a:rPr lang="en-US" altLang="en-US" sz="2400" dirty="0"/>
              <a:t> shall institute a </a:t>
            </a:r>
            <a:r>
              <a:rPr lang="en-US" altLang="en-US" sz="2400" dirty="0" err="1"/>
              <a:t>medicaid</a:t>
            </a:r>
            <a:r>
              <a:rPr lang="en-US" altLang="en-US" sz="2400" dirty="0"/>
              <a:t> estate recovery program under which the department shall . . . do all of the following:</a:t>
            </a:r>
          </a:p>
          <a:p>
            <a:pPr marL="0" indent="0">
              <a:spcBef>
                <a:spcPct val="0"/>
              </a:spcBef>
              <a:spcAft>
                <a:spcPts val="1800"/>
              </a:spcAft>
              <a:buNone/>
            </a:pPr>
            <a:r>
              <a:rPr lang="en-US" altLang="en-US" sz="2400" dirty="0"/>
              <a:t>(1) For the costs of </a:t>
            </a:r>
            <a:r>
              <a:rPr lang="en-US" altLang="en-US" sz="2400" dirty="0" err="1"/>
              <a:t>medicaid</a:t>
            </a:r>
            <a:r>
              <a:rPr lang="en-US" altLang="en-US" sz="2400" dirty="0"/>
              <a:t> services the </a:t>
            </a:r>
            <a:r>
              <a:rPr lang="en-US" altLang="en-US" sz="2400" dirty="0" err="1"/>
              <a:t>medicaid</a:t>
            </a:r>
            <a:r>
              <a:rPr lang="en-US" altLang="en-US" sz="2400" dirty="0"/>
              <a:t> program correctly paid or will pay on behalf of a </a:t>
            </a:r>
            <a:r>
              <a:rPr lang="en-US" altLang="en-US" sz="2400" i="1" dirty="0"/>
              <a:t>permanently institutionalized individual </a:t>
            </a:r>
            <a:r>
              <a:rPr lang="en-US" altLang="en-US" sz="2400" dirty="0"/>
              <a:t>of any age </a:t>
            </a:r>
            <a:r>
              <a:rPr lang="en-US" altLang="en-US" sz="2400" b="1" dirty="0"/>
              <a:t>seek adjustment or recovery from the individual's estate </a:t>
            </a:r>
            <a:r>
              <a:rPr lang="en-US" altLang="en-US" sz="2400" dirty="0"/>
              <a:t>or </a:t>
            </a:r>
            <a:r>
              <a:rPr lang="en-US" altLang="en-US" sz="2400" b="1" dirty="0"/>
              <a:t>on the sale of property of the individual or spouse that is subject to a lien imposed under section 5162.211 of the Revised Code</a:t>
            </a:r>
            <a:r>
              <a:rPr lang="en-US" altLang="en-US" sz="2400" dirty="0"/>
              <a:t>;</a:t>
            </a:r>
          </a:p>
          <a:p>
            <a:pPr marL="0" indent="0">
              <a:spcBef>
                <a:spcPct val="0"/>
              </a:spcBef>
              <a:spcAft>
                <a:spcPts val="1800"/>
              </a:spcAft>
              <a:buNone/>
            </a:pPr>
            <a:r>
              <a:rPr lang="en-US" altLang="en-US" sz="2400" dirty="0"/>
              <a:t>(2)  For the costs of </a:t>
            </a:r>
            <a:r>
              <a:rPr lang="en-US" altLang="en-US" sz="2400" dirty="0" err="1"/>
              <a:t>medicaid</a:t>
            </a:r>
            <a:r>
              <a:rPr lang="en-US" altLang="en-US" sz="2400" dirty="0"/>
              <a:t> services the </a:t>
            </a:r>
            <a:r>
              <a:rPr lang="en-US" altLang="en-US" sz="2400" dirty="0" err="1"/>
              <a:t>medicaid</a:t>
            </a:r>
            <a:r>
              <a:rPr lang="en-US" altLang="en-US" sz="2400" dirty="0"/>
              <a:t> program correctly paid or will pay on behalf of </a:t>
            </a:r>
            <a:r>
              <a:rPr lang="en-US" altLang="en-US" sz="2400" i="1" dirty="0"/>
              <a:t>an individual fifty-five years of age or older who is not a permanently institutionalized </a:t>
            </a:r>
            <a:r>
              <a:rPr lang="en-US" altLang="en-US" sz="2400" dirty="0"/>
              <a:t>individual seek adjustment or recovery </a:t>
            </a:r>
            <a:r>
              <a:rPr lang="en-US" altLang="en-US" sz="2400" b="1" dirty="0"/>
              <a:t>from the individual's estate</a:t>
            </a:r>
            <a:r>
              <a:rPr lang="en-US" altLang="en-US" sz="2400" dirty="0"/>
              <a:t>;</a:t>
            </a:r>
          </a:p>
          <a:p>
            <a:pPr marL="0" indent="0">
              <a:spcBef>
                <a:spcPct val="0"/>
              </a:spcBef>
              <a:spcAft>
                <a:spcPts val="1800"/>
              </a:spcAft>
              <a:buNone/>
            </a:pPr>
            <a:r>
              <a:rPr lang="en-US" altLang="en-US" sz="2400" dirty="0"/>
              <a:t>(3) Seek adjustment or recovery </a:t>
            </a:r>
            <a:r>
              <a:rPr lang="en-US" altLang="en-US" sz="2400" b="1" dirty="0"/>
              <a:t>from the estate of other individuals </a:t>
            </a:r>
            <a:r>
              <a:rPr lang="en-US" altLang="en-US" sz="2400" dirty="0"/>
              <a:t>as permitted by federal law.</a:t>
            </a:r>
          </a:p>
          <a:p>
            <a:pPr marL="0" indent="0">
              <a:spcBef>
                <a:spcPct val="0"/>
              </a:spcBef>
              <a:spcAft>
                <a:spcPts val="1800"/>
              </a:spcAft>
              <a:buNone/>
            </a:pPr>
            <a:endParaRPr lang="en-US" altLang="en-US" dirty="0"/>
          </a:p>
          <a:p>
            <a:pPr marL="0" indent="0">
              <a:spcBef>
                <a:spcPct val="0"/>
              </a:spcBef>
              <a:spcAft>
                <a:spcPts val="1800"/>
              </a:spcAft>
              <a:buNone/>
            </a:pPr>
            <a:endParaRPr lang="en-US" altLang="en-US" dirty="0"/>
          </a:p>
        </p:txBody>
      </p:sp>
      <p:sp>
        <p:nvSpPr>
          <p:cNvPr id="10243" name="Title 1"/>
          <p:cNvSpPr>
            <a:spLocks noGrp="1"/>
          </p:cNvSpPr>
          <p:nvPr>
            <p:ph type="title"/>
          </p:nvPr>
        </p:nvSpPr>
        <p:spPr>
          <a:xfrm>
            <a:off x="1676400" y="457200"/>
            <a:ext cx="8839200" cy="685800"/>
          </a:xfrm>
        </p:spPr>
        <p:txBody>
          <a:bodyPr/>
          <a:lstStyle/>
          <a:p>
            <a:r>
              <a:rPr lang="en-US" altLang="en-US" sz="3200" dirty="0"/>
              <a:t>What does ODM do with the Medicaid Estate?</a:t>
            </a:r>
          </a:p>
        </p:txBody>
      </p:sp>
    </p:spTree>
    <p:extLst>
      <p:ext uri="{BB962C8B-B14F-4D97-AF65-F5344CB8AC3E}">
        <p14:creationId xmlns:p14="http://schemas.microsoft.com/office/powerpoint/2010/main" val="187472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subTnLst>
                                    <p:animClr clrSpc="rgb" dir="cw">
                                      <p:cBhvr override="childStyle">
                                        <p:cTn dur="1" fill="hold" display="0" masterRel="nextClick" afterEffect="1"/>
                                        <p:tgtEl>
                                          <p:spTgt spid="1024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500"/>
                                        <p:tgtEl>
                                          <p:spTgt spid="10242">
                                            <p:txEl>
                                              <p:pRg st="1" end="1"/>
                                            </p:txEl>
                                          </p:spTgt>
                                        </p:tgtEl>
                                      </p:cBhvr>
                                    </p:animEffect>
                                  </p:childTnLst>
                                  <p:subTnLst>
                                    <p:animClr clrSpc="rgb" dir="cw">
                                      <p:cBhvr override="childStyle">
                                        <p:cTn dur="1" fill="hold" display="0" masterRel="nextClick" afterEffect="1"/>
                                        <p:tgtEl>
                                          <p:spTgt spid="1024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fade">
                                      <p:cBhvr>
                                        <p:cTn id="17" dur="500"/>
                                        <p:tgtEl>
                                          <p:spTgt spid="10242">
                                            <p:txEl>
                                              <p:pRg st="2" end="2"/>
                                            </p:txEl>
                                          </p:spTgt>
                                        </p:tgtEl>
                                      </p:cBhvr>
                                    </p:animEffect>
                                  </p:childTnLst>
                                  <p:subTnLst>
                                    <p:animClr clrSpc="rgb" dir="cw">
                                      <p:cBhvr override="childStyle">
                                        <p:cTn dur="1" fill="hold" display="0" masterRel="nextClick" afterEffect="1"/>
                                        <p:tgtEl>
                                          <p:spTgt spid="10242">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fade">
                                      <p:cBhvr>
                                        <p:cTn id="22" dur="500"/>
                                        <p:tgtEl>
                                          <p:spTgt spid="10242">
                                            <p:txEl>
                                              <p:pRg st="3" end="3"/>
                                            </p:txEl>
                                          </p:spTgt>
                                        </p:tgtEl>
                                      </p:cBhvr>
                                    </p:animEffect>
                                  </p:childTnLst>
                                  <p:subTnLst>
                                    <p:animClr clrSpc="rgb" dir="cw">
                                      <p:cBhvr override="childStyle">
                                        <p:cTn dur="1" fill="hold" display="0" masterRel="nextClick" afterEffect="1"/>
                                        <p:tgtEl>
                                          <p:spTgt spid="1024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243D-2779-439B-85AF-1F59C499CED7}"/>
              </a:ext>
            </a:extLst>
          </p:cNvPr>
          <p:cNvSpPr>
            <a:spLocks noGrp="1"/>
          </p:cNvSpPr>
          <p:nvPr>
            <p:ph type="title"/>
          </p:nvPr>
        </p:nvSpPr>
        <p:spPr>
          <a:xfrm>
            <a:off x="203200" y="685800"/>
            <a:ext cx="11785600" cy="685800"/>
          </a:xfrm>
        </p:spPr>
        <p:txBody>
          <a:bodyPr/>
          <a:lstStyle/>
          <a:p>
            <a:r>
              <a:rPr lang="en-US" sz="2400" dirty="0"/>
              <a:t>In re Estate of Anderson, 3rd Dist. No. 17-20-03, 2020-Ohio-6924, 165 N.E.3d 406, ¶ 34</a:t>
            </a:r>
            <a:br>
              <a:rPr lang="en-US" sz="2400" dirty="0"/>
            </a:br>
            <a:endParaRPr lang="en-US" sz="2400" dirty="0"/>
          </a:p>
        </p:txBody>
      </p:sp>
      <p:sp>
        <p:nvSpPr>
          <p:cNvPr id="3" name="Content Placeholder 2">
            <a:extLst>
              <a:ext uri="{FF2B5EF4-FFF2-40B4-BE49-F238E27FC236}">
                <a16:creationId xmlns:a16="http://schemas.microsoft.com/office/drawing/2014/main" id="{24491935-C3E0-4842-810F-A97648055BAD}"/>
              </a:ext>
            </a:extLst>
          </p:cNvPr>
          <p:cNvSpPr>
            <a:spLocks noGrp="1"/>
          </p:cNvSpPr>
          <p:nvPr>
            <p:ph idx="1"/>
          </p:nvPr>
        </p:nvSpPr>
        <p:spPr>
          <a:xfrm>
            <a:off x="203200" y="1447801"/>
            <a:ext cx="11379200" cy="4525963"/>
          </a:xfrm>
        </p:spPr>
        <p:txBody>
          <a:bodyPr/>
          <a:lstStyle/>
          <a:p>
            <a:pPr marL="0" indent="0">
              <a:buNone/>
            </a:pPr>
            <a:r>
              <a:rPr lang="en-US" dirty="0"/>
              <a:t>“Under the expanded definition of “estate” in R.C. 5162.21(A)(1)(b), which includes non-probate assets, Betty's legal interest in the child support arrearages owed to her as guardian-</a:t>
            </a:r>
            <a:r>
              <a:rPr lang="en-US" dirty="0" err="1"/>
              <a:t>obligee</a:t>
            </a:r>
            <a:r>
              <a:rPr lang="en-US" dirty="0"/>
              <a:t> for Emily and Bradley represented a quantifiable asset for the purposes of the Medicaid Estate Recovery Program.”</a:t>
            </a:r>
          </a:p>
          <a:p>
            <a:pPr marL="0" indent="0">
              <a:buNone/>
            </a:pPr>
            <a:r>
              <a:rPr lang="en-US" dirty="0"/>
              <a:t>In </a:t>
            </a:r>
            <a:r>
              <a:rPr lang="en-US" i="1" dirty="0"/>
              <a:t>Anderson, </a:t>
            </a:r>
            <a:r>
              <a:rPr lang="en-US" dirty="0"/>
              <a:t>AG was appointed administrator for the estate. Debate was whether child support arrearages were part of the probate estate.  The court found the distinction irrelevant.  </a:t>
            </a:r>
          </a:p>
          <a:p>
            <a:endParaRPr lang="en-US" dirty="0"/>
          </a:p>
        </p:txBody>
      </p:sp>
      <p:sp>
        <p:nvSpPr>
          <p:cNvPr id="4" name="Slide Number Placeholder 3">
            <a:extLst>
              <a:ext uri="{FF2B5EF4-FFF2-40B4-BE49-F238E27FC236}">
                <a16:creationId xmlns:a16="http://schemas.microsoft.com/office/drawing/2014/main" id="{1697BD65-6862-43AA-83EB-3D98046AE2A5}"/>
              </a:ext>
            </a:extLst>
          </p:cNvPr>
          <p:cNvSpPr>
            <a:spLocks noGrp="1"/>
          </p:cNvSpPr>
          <p:nvPr>
            <p:ph type="sldNum" sz="quarter" idx="4"/>
          </p:nvPr>
        </p:nvSpPr>
        <p:spPr/>
        <p:txBody>
          <a:bodyPr/>
          <a:lstStyle/>
          <a:p>
            <a:fld id="{612C9336-A718-4A9C-A61A-5379812194CD}" type="slidenum">
              <a:rPr lang="en-US" smtClean="0"/>
              <a:t>12</a:t>
            </a:fld>
            <a:endParaRPr lang="en-US"/>
          </a:p>
        </p:txBody>
      </p:sp>
    </p:spTree>
    <p:extLst>
      <p:ext uri="{BB962C8B-B14F-4D97-AF65-F5344CB8AC3E}">
        <p14:creationId xmlns:p14="http://schemas.microsoft.com/office/powerpoint/2010/main" val="417933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CA63E4-E9FE-4B5C-84AB-6467E2D5C608}"/>
              </a:ext>
            </a:extLst>
          </p:cNvPr>
          <p:cNvSpPr>
            <a:spLocks noGrp="1"/>
          </p:cNvSpPr>
          <p:nvPr>
            <p:ph idx="1"/>
          </p:nvPr>
        </p:nvSpPr>
        <p:spPr>
          <a:xfrm>
            <a:off x="609600" y="609601"/>
            <a:ext cx="10896600" cy="5364164"/>
          </a:xfrm>
        </p:spPr>
        <p:txBody>
          <a:bodyPr/>
          <a:lstStyle/>
          <a:p>
            <a:pPr marL="0" indent="0">
              <a:buNone/>
            </a:pPr>
            <a:r>
              <a:rPr lang="en-US" dirty="0"/>
              <a:t>“In an effort to further supplant the common law principle of divestiture of certain interests upon death, R.C. 5162.21(A)(5) provides: “ ‘Time of death’ shall not be construed to mean a time after which a legal title or interest in real or personal property or other asset may pass by survivorship or other operation of law due to the death of the decedent or terminate by reason of the decedent's death.”</a:t>
            </a:r>
          </a:p>
          <a:p>
            <a:pPr marL="0" indent="0">
              <a:buNone/>
            </a:pPr>
            <a:r>
              <a:rPr lang="en-US" dirty="0"/>
              <a:t>In re Estate of Anderson, @ ¶ 33 quoting </a:t>
            </a:r>
          </a:p>
        </p:txBody>
      </p:sp>
      <p:sp>
        <p:nvSpPr>
          <p:cNvPr id="4" name="Slide Number Placeholder 3">
            <a:extLst>
              <a:ext uri="{FF2B5EF4-FFF2-40B4-BE49-F238E27FC236}">
                <a16:creationId xmlns:a16="http://schemas.microsoft.com/office/drawing/2014/main" id="{A42CBECA-A069-4F1F-A26E-CDA44DDC79B1}"/>
              </a:ext>
            </a:extLst>
          </p:cNvPr>
          <p:cNvSpPr>
            <a:spLocks noGrp="1"/>
          </p:cNvSpPr>
          <p:nvPr>
            <p:ph type="sldNum" sz="quarter" idx="4"/>
          </p:nvPr>
        </p:nvSpPr>
        <p:spPr/>
        <p:txBody>
          <a:bodyPr/>
          <a:lstStyle/>
          <a:p>
            <a:fld id="{612C9336-A718-4A9C-A61A-5379812194CD}" type="slidenum">
              <a:rPr lang="en-US" smtClean="0"/>
              <a:t>13</a:t>
            </a:fld>
            <a:endParaRPr lang="en-US"/>
          </a:p>
        </p:txBody>
      </p:sp>
    </p:spTree>
    <p:extLst>
      <p:ext uri="{BB962C8B-B14F-4D97-AF65-F5344CB8AC3E}">
        <p14:creationId xmlns:p14="http://schemas.microsoft.com/office/powerpoint/2010/main" val="387539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697A0-3038-1999-59DE-222A98670A71}"/>
              </a:ext>
            </a:extLst>
          </p:cNvPr>
          <p:cNvSpPr>
            <a:spLocks noGrp="1"/>
          </p:cNvSpPr>
          <p:nvPr>
            <p:ph idx="1"/>
          </p:nvPr>
        </p:nvSpPr>
        <p:spPr/>
        <p:txBody>
          <a:bodyPr/>
          <a:lstStyle/>
          <a:p>
            <a:pPr marL="0" indent="0">
              <a:buNone/>
            </a:pPr>
            <a:r>
              <a:rPr lang="en-US" dirty="0"/>
              <a:t>John is in a nursing home on Medicaid.  He has a bank account on which he has a POD designation to his daughter Susie.  </a:t>
            </a:r>
          </a:p>
        </p:txBody>
      </p:sp>
      <p:sp>
        <p:nvSpPr>
          <p:cNvPr id="4" name="Slide Number Placeholder 3">
            <a:extLst>
              <a:ext uri="{FF2B5EF4-FFF2-40B4-BE49-F238E27FC236}">
                <a16:creationId xmlns:a16="http://schemas.microsoft.com/office/drawing/2014/main" id="{B6E96398-0A99-93D0-C88B-3733579427A4}"/>
              </a:ext>
            </a:extLst>
          </p:cNvPr>
          <p:cNvSpPr>
            <a:spLocks noGrp="1"/>
          </p:cNvSpPr>
          <p:nvPr>
            <p:ph type="sldNum" sz="quarter" idx="4"/>
          </p:nvPr>
        </p:nvSpPr>
        <p:spPr/>
        <p:txBody>
          <a:bodyPr/>
          <a:lstStyle/>
          <a:p>
            <a:fld id="{612C9336-A718-4A9C-A61A-5379812194CD}" type="slidenum">
              <a:rPr lang="en-US" smtClean="0"/>
              <a:t>14</a:t>
            </a:fld>
            <a:endParaRPr lang="en-US"/>
          </a:p>
        </p:txBody>
      </p:sp>
    </p:spTree>
    <p:extLst>
      <p:ext uri="{BB962C8B-B14F-4D97-AF65-F5344CB8AC3E}">
        <p14:creationId xmlns:p14="http://schemas.microsoft.com/office/powerpoint/2010/main" val="260137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F73D2-3850-61A6-AC8E-6833EA511D8A}"/>
              </a:ext>
            </a:extLst>
          </p:cNvPr>
          <p:cNvSpPr>
            <a:spLocks noGrp="1"/>
          </p:cNvSpPr>
          <p:nvPr>
            <p:ph idx="1"/>
          </p:nvPr>
        </p:nvSpPr>
        <p:spPr>
          <a:xfrm>
            <a:off x="1981200" y="2057401"/>
            <a:ext cx="8229600" cy="3916363"/>
          </a:xfrm>
        </p:spPr>
        <p:txBody>
          <a:bodyPr/>
          <a:lstStyle/>
          <a:p>
            <a:pPr algn="ctr"/>
            <a:endParaRPr lang="en-US" dirty="0"/>
          </a:p>
          <a:p>
            <a:pPr marL="0" indent="0" algn="ctr">
              <a:buNone/>
            </a:pPr>
            <a:r>
              <a:rPr lang="en-US" sz="4400" b="1" dirty="0"/>
              <a:t>Poll Question #1</a:t>
            </a:r>
          </a:p>
        </p:txBody>
      </p:sp>
      <p:sp>
        <p:nvSpPr>
          <p:cNvPr id="4" name="Slide Number Placeholder 3">
            <a:extLst>
              <a:ext uri="{FF2B5EF4-FFF2-40B4-BE49-F238E27FC236}">
                <a16:creationId xmlns:a16="http://schemas.microsoft.com/office/drawing/2014/main" id="{8DC01417-C635-5094-808B-CA8E4DAF2060}"/>
              </a:ext>
            </a:extLst>
          </p:cNvPr>
          <p:cNvSpPr>
            <a:spLocks noGrp="1"/>
          </p:cNvSpPr>
          <p:nvPr>
            <p:ph type="sldNum" sz="quarter" idx="4"/>
          </p:nvPr>
        </p:nvSpPr>
        <p:spPr/>
        <p:txBody>
          <a:bodyPr/>
          <a:lstStyle/>
          <a:p>
            <a:fld id="{612C9336-A718-4A9C-A61A-5379812194CD}" type="slidenum">
              <a:rPr lang="en-US" smtClean="0"/>
              <a:t>15</a:t>
            </a:fld>
            <a:endParaRPr lang="en-US"/>
          </a:p>
        </p:txBody>
      </p:sp>
    </p:spTree>
    <p:extLst>
      <p:ext uri="{BB962C8B-B14F-4D97-AF65-F5344CB8AC3E}">
        <p14:creationId xmlns:p14="http://schemas.microsoft.com/office/powerpoint/2010/main" val="358942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85800" y="1219200"/>
            <a:ext cx="10972800" cy="5638800"/>
          </a:xfrm>
          <a:extLst>
            <a:ext uri="{909E8E84-426E-40DD-AFC4-6F175D3DCCD1}">
              <a14:hiddenFill xmlns:a14="http://schemas.microsoft.com/office/drawing/2010/main">
                <a:solidFill>
                  <a:schemeClr val="tx1"/>
                </a:solidFill>
              </a14:hiddenFill>
            </a:ext>
          </a:extLst>
        </p:spPr>
        <p:txBody>
          <a:bodyPr/>
          <a:lstStyle/>
          <a:p>
            <a:pPr marL="0" indent="0">
              <a:buNone/>
            </a:pPr>
            <a:r>
              <a:rPr lang="en-US" dirty="0"/>
              <a:t>	</a:t>
            </a:r>
            <a:r>
              <a:rPr lang="en-US" sz="2400" dirty="0"/>
              <a:t>The department of </a:t>
            </a:r>
            <a:r>
              <a:rPr lang="en-US" sz="2400" dirty="0" err="1"/>
              <a:t>medicaid</a:t>
            </a:r>
            <a:r>
              <a:rPr lang="en-US" sz="2400" dirty="0"/>
              <a:t> shall certify amounts due under the </a:t>
            </a:r>
            <a:r>
              <a:rPr lang="en-US" sz="2400" dirty="0" err="1"/>
              <a:t>medicaid</a:t>
            </a:r>
            <a:r>
              <a:rPr lang="en-US" sz="2400" dirty="0"/>
              <a:t> estate recovery program  . . . to the attorney general pursuant to section 131.02 of the Revised Code. The attorney general may enter into a contract with any person or government entity to collect the amounts due on behalf of the attorney general.</a:t>
            </a:r>
          </a:p>
          <a:p>
            <a:pPr marL="0" indent="0">
              <a:buNone/>
            </a:pPr>
            <a:r>
              <a:rPr lang="en-US" sz="2400" dirty="0"/>
              <a:t>	The attorney general, in entering into a contract under this section, shall comply with all of the requirements that must be met for the state to receive federal financial participation for the costs incurred in entering into the contract and carrying out actions under the contract. The contract may provide for the person or government entity with which the attorney general contracts to be compensated from the property recovered under the </a:t>
            </a:r>
            <a:r>
              <a:rPr lang="en-US" sz="2400" dirty="0" err="1"/>
              <a:t>medicaid</a:t>
            </a:r>
            <a:r>
              <a:rPr lang="en-US" sz="2400" dirty="0"/>
              <a:t> estate recovery program or may provide for another manner of compensation agreed to by the parties to the contract</a:t>
            </a:r>
            <a:r>
              <a:rPr lang="en-US" dirty="0"/>
              <a:t>.</a:t>
            </a:r>
            <a:r>
              <a:rPr lang="en-US" sz="2400" dirty="0"/>
              <a:t> R.C. 5162.212</a:t>
            </a:r>
          </a:p>
          <a:p>
            <a:pPr marL="0" indent="0">
              <a:buNone/>
            </a:pPr>
            <a:endParaRPr lang="en-US" dirty="0"/>
          </a:p>
          <a:p>
            <a:pPr marL="914400" lvl="1" indent="0">
              <a:buNone/>
              <a:defRPr/>
            </a:pPr>
            <a:endParaRPr lang="en-US" i="1" dirty="0"/>
          </a:p>
        </p:txBody>
      </p:sp>
      <p:sp>
        <p:nvSpPr>
          <p:cNvPr id="11267" name="Title 1"/>
          <p:cNvSpPr>
            <a:spLocks noGrp="1"/>
          </p:cNvSpPr>
          <p:nvPr>
            <p:ph type="title"/>
          </p:nvPr>
        </p:nvSpPr>
        <p:spPr>
          <a:xfrm>
            <a:off x="1524000" y="533400"/>
            <a:ext cx="9067800" cy="685800"/>
          </a:xfrm>
        </p:spPr>
        <p:txBody>
          <a:bodyPr/>
          <a:lstStyle/>
          <a:p>
            <a:r>
              <a:rPr lang="en-US" altLang="en-US" sz="3200" dirty="0"/>
              <a:t>MER-How ODM administers the program</a:t>
            </a:r>
          </a:p>
        </p:txBody>
      </p:sp>
    </p:spTree>
    <p:extLst>
      <p:ext uri="{BB962C8B-B14F-4D97-AF65-F5344CB8AC3E}">
        <p14:creationId xmlns:p14="http://schemas.microsoft.com/office/powerpoint/2010/main" val="1667594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500"/>
                                        <p:tgtEl>
                                          <p:spTgt spid="9218">
                                            <p:txEl>
                                              <p:pRg st="0" end="0"/>
                                            </p:txEl>
                                          </p:spTgt>
                                        </p:tgtEl>
                                      </p:cBhvr>
                                    </p:animEffect>
                                  </p:childTnLst>
                                  <p:subTnLst>
                                    <p:animClr clrSpc="rgb" dir="cw">
                                      <p:cBhvr override="childStyle">
                                        <p:cTn dur="1" fill="hold" display="0" masterRel="nextClick" afterEffect="1"/>
                                        <p:tgtEl>
                                          <p:spTgt spid="921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500"/>
                                        <p:tgtEl>
                                          <p:spTgt spid="9218">
                                            <p:txEl>
                                              <p:pRg st="1" end="1"/>
                                            </p:txEl>
                                          </p:spTgt>
                                        </p:tgtEl>
                                      </p:cBhvr>
                                    </p:animEffect>
                                  </p:childTnLst>
                                  <p:subTnLst>
                                    <p:animClr clrSpc="rgb" dir="cw">
                                      <p:cBhvr override="childStyle">
                                        <p:cTn dur="1" fill="hold" display="0" masterRel="nextClick" afterEffect="1"/>
                                        <p:tgtEl>
                                          <p:spTgt spid="9218">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Attorney General Contact</a:t>
            </a:r>
          </a:p>
        </p:txBody>
      </p:sp>
      <p:sp>
        <p:nvSpPr>
          <p:cNvPr id="3" name="Content Placeholder 2"/>
          <p:cNvSpPr>
            <a:spLocks noGrp="1"/>
          </p:cNvSpPr>
          <p:nvPr>
            <p:ph idx="1"/>
          </p:nvPr>
        </p:nvSpPr>
        <p:spPr>
          <a:xfrm>
            <a:off x="1600200" y="1295401"/>
            <a:ext cx="9296400" cy="4678363"/>
          </a:xfrm>
        </p:spPr>
        <p:txBody>
          <a:bodyPr/>
          <a:lstStyle/>
          <a:p>
            <a:pPr marL="0" indent="0">
              <a:buNone/>
            </a:pPr>
            <a:r>
              <a:rPr lang="en-US" dirty="0"/>
              <a:t> Attorney General in Charge of the MER program:</a:t>
            </a:r>
          </a:p>
          <a:p>
            <a:pPr marL="0" indent="0">
              <a:buNone/>
            </a:pPr>
            <a:endParaRPr lang="en-US" dirty="0"/>
          </a:p>
          <a:p>
            <a:pPr marL="0" indent="0">
              <a:spcBef>
                <a:spcPts val="0"/>
              </a:spcBef>
              <a:buNone/>
            </a:pPr>
            <a:r>
              <a:rPr lang="en-US" sz="2800" dirty="0"/>
              <a:t>Robert Byrne</a:t>
            </a:r>
          </a:p>
          <a:p>
            <a:pPr marL="0" indent="0">
              <a:spcBef>
                <a:spcPts val="0"/>
              </a:spcBef>
              <a:buNone/>
            </a:pPr>
            <a:r>
              <a:rPr lang="en-US" sz="2800" dirty="0"/>
              <a:t>Assistant Attorney General – Collections Enforcement</a:t>
            </a:r>
          </a:p>
          <a:p>
            <a:pPr marL="0" indent="0">
              <a:spcBef>
                <a:spcPts val="0"/>
              </a:spcBef>
              <a:buNone/>
            </a:pPr>
            <a:r>
              <a:rPr lang="en-US" sz="2800" dirty="0"/>
              <a:t>Office of Ohio Attorney General Dave Yost</a:t>
            </a:r>
          </a:p>
          <a:p>
            <a:pPr marL="0" indent="0">
              <a:spcBef>
                <a:spcPts val="0"/>
              </a:spcBef>
              <a:buNone/>
            </a:pPr>
            <a:r>
              <a:rPr lang="en-US" sz="2800" dirty="0"/>
              <a:t>30 E Broad Street, 14th Floor</a:t>
            </a:r>
          </a:p>
          <a:p>
            <a:pPr marL="0" indent="0">
              <a:spcBef>
                <a:spcPts val="0"/>
              </a:spcBef>
              <a:buNone/>
            </a:pPr>
            <a:r>
              <a:rPr lang="en-US" sz="2800" dirty="0"/>
              <a:t>Columbus, Ohio 43215</a:t>
            </a:r>
          </a:p>
          <a:p>
            <a:pPr marL="0" indent="0">
              <a:spcBef>
                <a:spcPts val="0"/>
              </a:spcBef>
              <a:buNone/>
            </a:pPr>
            <a:r>
              <a:rPr lang="en-US" sz="2800" dirty="0"/>
              <a:t>Office number: 614-752-8085</a:t>
            </a:r>
          </a:p>
          <a:p>
            <a:pPr marL="0" indent="0">
              <a:spcBef>
                <a:spcPts val="0"/>
              </a:spcBef>
              <a:buNone/>
            </a:pPr>
            <a:r>
              <a:rPr lang="en-US" sz="2800" dirty="0"/>
              <a:t>Robert.Byrne@OhioAGO.gov</a:t>
            </a:r>
          </a:p>
          <a:p>
            <a:pPr marL="0" indent="0">
              <a:buNone/>
            </a:pPr>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17</a:t>
            </a:fld>
            <a:endParaRPr lang="en-US"/>
          </a:p>
        </p:txBody>
      </p:sp>
    </p:spTree>
    <p:extLst>
      <p:ext uri="{BB962C8B-B14F-4D97-AF65-F5344CB8AC3E}">
        <p14:creationId xmlns:p14="http://schemas.microsoft.com/office/powerpoint/2010/main" val="193509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7A59-EDCC-5F9F-1100-C89A42D7D5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2CCF25-F66D-C0D1-82FF-56C9AF260893}"/>
              </a:ext>
            </a:extLst>
          </p:cNvPr>
          <p:cNvSpPr>
            <a:spLocks noGrp="1"/>
          </p:cNvSpPr>
          <p:nvPr>
            <p:ph idx="1"/>
          </p:nvPr>
        </p:nvSpPr>
        <p:spPr>
          <a:xfrm>
            <a:off x="152400" y="1219201"/>
            <a:ext cx="11785600" cy="4754564"/>
          </a:xfrm>
        </p:spPr>
        <p:txBody>
          <a:bodyPr/>
          <a:lstStyle/>
          <a:p>
            <a:pPr marL="0" indent="0">
              <a:buNone/>
            </a:pPr>
            <a:r>
              <a:rPr lang="en-US" sz="2800" dirty="0"/>
              <a:t>Generally, the AG, upon receipt of the certified amount due, sends a letter with a questionnaire to the next of kin on State of Ohio AG letterhead.  </a:t>
            </a:r>
          </a:p>
          <a:p>
            <a:pPr marL="0" indent="0">
              <a:buNone/>
            </a:pPr>
            <a:r>
              <a:rPr lang="en-US" sz="2800" dirty="0"/>
              <a:t>Who has the obligation to respond?</a:t>
            </a:r>
          </a:p>
          <a:p>
            <a:pPr marL="0" indent="0">
              <a:buNone/>
            </a:pPr>
            <a:r>
              <a:rPr lang="en-US" sz="2800" dirty="0"/>
              <a:t> “(B) The person responsible for the estate of a decedent subject to the </a:t>
            </a:r>
            <a:r>
              <a:rPr lang="en-US" sz="2800" dirty="0" err="1"/>
              <a:t>medicaid</a:t>
            </a:r>
            <a:r>
              <a:rPr lang="en-US" sz="2800" dirty="0"/>
              <a:t> estate recovery program or the estate of a decedent who was the spouse of a decedent subject to the </a:t>
            </a:r>
            <a:r>
              <a:rPr lang="en-US" sz="2800" dirty="0" err="1"/>
              <a:t>medicaid</a:t>
            </a:r>
            <a:r>
              <a:rPr lang="en-US" sz="2800" dirty="0"/>
              <a:t> estate recovery program shall submit a properly completed </a:t>
            </a:r>
            <a:r>
              <a:rPr lang="en-US" sz="2800" dirty="0" err="1"/>
              <a:t>medicaid</a:t>
            </a:r>
            <a:r>
              <a:rPr lang="en-US" sz="2800" dirty="0"/>
              <a:t> estate recovery notice form to the administrator of the </a:t>
            </a:r>
            <a:r>
              <a:rPr lang="en-US" sz="2800" dirty="0" err="1"/>
              <a:t>medicaid</a:t>
            </a:r>
            <a:r>
              <a:rPr lang="en-US" sz="2800" dirty="0"/>
              <a:t> estate recovery program not later than thirty days after the occurrence of any of the following:</a:t>
            </a:r>
          </a:p>
          <a:p>
            <a:pPr marL="0" indent="0">
              <a:buNone/>
            </a:pPr>
            <a:r>
              <a:rPr lang="en-US" sz="2800" dirty="0"/>
              <a:t>(1) The granting of letters of administration or letters testamentary;</a:t>
            </a:r>
          </a:p>
          <a:p>
            <a:pPr marL="0" indent="0">
              <a:buNone/>
            </a:pPr>
            <a:r>
              <a:rPr lang="en-US" sz="2800" dirty="0"/>
              <a:t>(2) The filing of an application for release from administration or summary release from administration.”  R.C. 2117.061</a:t>
            </a:r>
          </a:p>
        </p:txBody>
      </p:sp>
      <p:sp>
        <p:nvSpPr>
          <p:cNvPr id="4" name="Slide Number Placeholder 3">
            <a:extLst>
              <a:ext uri="{FF2B5EF4-FFF2-40B4-BE49-F238E27FC236}">
                <a16:creationId xmlns:a16="http://schemas.microsoft.com/office/drawing/2014/main" id="{30FC5018-C7AA-EF25-37CE-D5B655FC54EF}"/>
              </a:ext>
            </a:extLst>
          </p:cNvPr>
          <p:cNvSpPr>
            <a:spLocks noGrp="1"/>
          </p:cNvSpPr>
          <p:nvPr>
            <p:ph type="sldNum" sz="quarter" idx="4"/>
          </p:nvPr>
        </p:nvSpPr>
        <p:spPr/>
        <p:txBody>
          <a:bodyPr/>
          <a:lstStyle/>
          <a:p>
            <a:fld id="{612C9336-A718-4A9C-A61A-5379812194CD}" type="slidenum">
              <a:rPr lang="en-US" smtClean="0"/>
              <a:t>18</a:t>
            </a:fld>
            <a:endParaRPr lang="en-US"/>
          </a:p>
        </p:txBody>
      </p:sp>
    </p:spTree>
    <p:extLst>
      <p:ext uri="{BB962C8B-B14F-4D97-AF65-F5344CB8AC3E}">
        <p14:creationId xmlns:p14="http://schemas.microsoft.com/office/powerpoint/2010/main" val="53517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Eligibility-Proper transfers: Home</a:t>
            </a:r>
          </a:p>
        </p:txBody>
      </p:sp>
      <p:sp>
        <p:nvSpPr>
          <p:cNvPr id="3" name="Slide Number Placeholder 2"/>
          <p:cNvSpPr>
            <a:spLocks noGrp="1"/>
          </p:cNvSpPr>
          <p:nvPr>
            <p:ph type="sldNum" sz="quarter" idx="4"/>
          </p:nvPr>
        </p:nvSpPr>
        <p:spPr/>
        <p:txBody>
          <a:bodyPr/>
          <a:lstStyle/>
          <a:p>
            <a:pPr defTabSz="685800">
              <a:defRPr/>
            </a:pPr>
            <a:fld id="{612C9336-A718-4A9C-A61A-5379812194CD}" type="slidenum">
              <a:rPr lang="en-US" sz="900">
                <a:solidFill>
                  <a:prstClr val="black">
                    <a:tint val="75000"/>
                  </a:prstClr>
                </a:solidFill>
                <a:latin typeface="Calibri"/>
              </a:rPr>
              <a:pPr defTabSz="685800">
                <a:defRPr/>
              </a:pPr>
              <a:t>19</a:t>
            </a:fld>
            <a:endParaRPr lang="en-US" sz="900">
              <a:solidFill>
                <a:prstClr val="black">
                  <a:tint val="75000"/>
                </a:prstClr>
              </a:solidFill>
              <a:latin typeface="Calibri"/>
            </a:endParaRPr>
          </a:p>
        </p:txBody>
      </p:sp>
      <p:sp>
        <p:nvSpPr>
          <p:cNvPr id="4" name="Rectangle 3"/>
          <p:cNvSpPr txBox="1">
            <a:spLocks noChangeArrowheads="1"/>
          </p:cNvSpPr>
          <p:nvPr/>
        </p:nvSpPr>
        <p:spPr>
          <a:xfrm>
            <a:off x="914400" y="2000250"/>
            <a:ext cx="10363200" cy="371475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lnSpc>
                <a:spcPct val="90000"/>
              </a:lnSpc>
              <a:spcAft>
                <a:spcPts val="750"/>
              </a:spcAft>
              <a:buNone/>
              <a:defRPr/>
            </a:pPr>
            <a:r>
              <a:rPr lang="en-US" dirty="0">
                <a:solidFill>
                  <a:prstClr val="black"/>
                </a:solidFill>
                <a:latin typeface="Calibri"/>
              </a:rPr>
              <a:t>Under OAC § 5160:1-6-06(D) The IS may transfer the home, that is still considered the principal place of residence, to:  </a:t>
            </a:r>
          </a:p>
          <a:p>
            <a:pPr marL="728663" lvl="1" indent="-385763" defTabSz="685800">
              <a:lnSpc>
                <a:spcPct val="90000"/>
              </a:lnSpc>
              <a:spcAft>
                <a:spcPts val="750"/>
              </a:spcAft>
              <a:defRPr/>
            </a:pPr>
            <a:r>
              <a:rPr lang="en-US" sz="3200" dirty="0">
                <a:solidFill>
                  <a:prstClr val="black"/>
                </a:solidFill>
                <a:latin typeface="Arial" panose="020B0604020202020204" pitchFamily="34" charset="0"/>
                <a:cs typeface="Arial" panose="020B0604020202020204" pitchFamily="34" charset="0"/>
              </a:rPr>
              <a:t>The CS</a:t>
            </a:r>
          </a:p>
          <a:p>
            <a:pPr marL="728663" lvl="1" indent="-385763" defTabSz="685800">
              <a:lnSpc>
                <a:spcPct val="90000"/>
              </a:lnSpc>
              <a:spcAft>
                <a:spcPts val="1500"/>
              </a:spcAft>
              <a:buFont typeface="+mj-lt"/>
              <a:buAutoNum type="alphaLcParenR" startAt="2"/>
              <a:defRPr/>
            </a:pPr>
            <a:r>
              <a:rPr lang="en-US" sz="3200" dirty="0">
                <a:solidFill>
                  <a:prstClr val="black"/>
                </a:solidFill>
                <a:latin typeface="Arial" panose="020B0604020202020204" pitchFamily="34" charset="0"/>
                <a:cs typeface="Arial" panose="020B0604020202020204" pitchFamily="34" charset="0"/>
              </a:rPr>
              <a:t>The IS’s child under the age of twenty-one;</a:t>
            </a:r>
          </a:p>
          <a:p>
            <a:pPr marL="728663" lvl="1" indent="-385763" defTabSz="685800">
              <a:lnSpc>
                <a:spcPct val="90000"/>
              </a:lnSpc>
              <a:spcAft>
                <a:spcPts val="1500"/>
              </a:spcAft>
              <a:buFont typeface="+mj-lt"/>
              <a:buAutoNum type="alphaLcParenR" startAt="2"/>
              <a:defRPr/>
            </a:pPr>
            <a:r>
              <a:rPr lang="en-US" sz="3200" dirty="0">
                <a:solidFill>
                  <a:prstClr val="black"/>
                </a:solidFill>
                <a:latin typeface="Arial" panose="020B0604020202020204" pitchFamily="34" charset="0"/>
                <a:cs typeface="Arial" panose="020B0604020202020204" pitchFamily="34" charset="0"/>
              </a:rPr>
              <a:t>The IS’s child age twenty-one or over who is blind or permanently and totally disabled.</a:t>
            </a:r>
            <a:endParaRPr lang="en-US" sz="3200" dirty="0">
              <a:solidFill>
                <a:prstClr val="black"/>
              </a:solidFill>
              <a:latin typeface="Calibri"/>
            </a:endParaRPr>
          </a:p>
        </p:txBody>
      </p:sp>
    </p:spTree>
    <p:extLst>
      <p:ext uri="{BB962C8B-B14F-4D97-AF65-F5344CB8AC3E}">
        <p14:creationId xmlns:p14="http://schemas.microsoft.com/office/powerpoint/2010/main" val="95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67A8B-C378-4F2B-9F41-38C83D8CE3DA}"/>
              </a:ext>
            </a:extLst>
          </p:cNvPr>
          <p:cNvPicPr>
            <a:picLocks noChangeAspect="1"/>
          </p:cNvPicPr>
          <p:nvPr/>
        </p:nvPicPr>
        <p:blipFill rotWithShape="1">
          <a:blip r:embed="rId3"/>
          <a:srcRect r="6150"/>
          <a:stretch/>
        </p:blipFill>
        <p:spPr>
          <a:xfrm>
            <a:off x="533400" y="1447800"/>
            <a:ext cx="10127353" cy="5105400"/>
          </a:xfrm>
          <a:prstGeom prst="rect">
            <a:avLst/>
          </a:prstGeom>
        </p:spPr>
      </p:pic>
      <p:sp>
        <p:nvSpPr>
          <p:cNvPr id="2" name="Title 1"/>
          <p:cNvSpPr>
            <a:spLocks noGrp="1"/>
          </p:cNvSpPr>
          <p:nvPr>
            <p:ph type="title"/>
          </p:nvPr>
        </p:nvSpPr>
        <p:spPr>
          <a:xfrm>
            <a:off x="2381250" y="857252"/>
            <a:ext cx="4914900" cy="1885949"/>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Resources</a:t>
            </a:r>
            <a:br>
              <a:rPr lang="en-US" dirty="0">
                <a:solidFill>
                  <a:schemeClr val="accent2">
                    <a:lumMod val="75000"/>
                  </a:schemeClr>
                </a:solidFill>
              </a:rPr>
            </a:br>
            <a:r>
              <a:rPr lang="en-US" dirty="0">
                <a:solidFill>
                  <a:schemeClr val="accent2">
                    <a:lumMod val="75000"/>
                  </a:schemeClr>
                </a:solidFill>
              </a:rPr>
              <a:t>Medicare-Medicaid Eligibility</a:t>
            </a:r>
          </a:p>
        </p:txBody>
      </p:sp>
      <p:sp>
        <p:nvSpPr>
          <p:cNvPr id="4" name="Slide Number Placeholder 3"/>
          <p:cNvSpPr>
            <a:spLocks noGrp="1"/>
          </p:cNvSpPr>
          <p:nvPr>
            <p:ph type="sldNum" sz="quarter" idx="4"/>
          </p:nvPr>
        </p:nvSpPr>
        <p:spPr/>
        <p:txBody>
          <a:bodyPr/>
          <a:lstStyle/>
          <a:p>
            <a:pPr defTabSz="685800">
              <a:defRPr/>
            </a:pPr>
            <a:fld id="{612C9336-A718-4A9C-A61A-5379812194CD}" type="slidenum">
              <a:rPr lang="en-US">
                <a:solidFill>
                  <a:prstClr val="black">
                    <a:tint val="75000"/>
                  </a:prstClr>
                </a:solidFill>
                <a:latin typeface="Calibri"/>
              </a:rPr>
              <a:pPr defTabSz="685800">
                <a:defRPr/>
              </a:pPr>
              <a:t>2</a:t>
            </a:fld>
            <a:endParaRPr lang="en-US">
              <a:solidFill>
                <a:prstClr val="black">
                  <a:tint val="75000"/>
                </a:prstClr>
              </a:solidFill>
              <a:latin typeface="Calibri"/>
            </a:endParaRPr>
          </a:p>
        </p:txBody>
      </p:sp>
      <p:sp>
        <p:nvSpPr>
          <p:cNvPr id="7" name="Line 5"/>
          <p:cNvSpPr>
            <a:spLocks noChangeShapeType="1"/>
          </p:cNvSpPr>
          <p:nvPr/>
        </p:nvSpPr>
        <p:spPr bwMode="auto">
          <a:xfrm>
            <a:off x="7296150" y="2228852"/>
            <a:ext cx="1085850" cy="51434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a:solidFill>
                <a:prstClr val="black"/>
              </a:solidFill>
              <a:latin typeface="Calibri"/>
            </a:endParaRPr>
          </a:p>
        </p:txBody>
      </p:sp>
    </p:spTree>
    <p:extLst>
      <p:ext uri="{BB962C8B-B14F-4D97-AF65-F5344CB8AC3E}">
        <p14:creationId xmlns:p14="http://schemas.microsoft.com/office/powerpoint/2010/main" val="3786036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Transfers</a:t>
            </a:r>
          </a:p>
        </p:txBody>
      </p:sp>
      <p:sp>
        <p:nvSpPr>
          <p:cNvPr id="3" name="Slide Number Placeholder 2"/>
          <p:cNvSpPr>
            <a:spLocks noGrp="1"/>
          </p:cNvSpPr>
          <p:nvPr>
            <p:ph type="sldNum" sz="quarter" idx="4"/>
          </p:nvPr>
        </p:nvSpPr>
        <p:spPr/>
        <p:txBody>
          <a:bodyPr/>
          <a:lstStyle/>
          <a:p>
            <a:pPr defTabSz="685800">
              <a:defRPr/>
            </a:pPr>
            <a:fld id="{612C9336-A718-4A9C-A61A-5379812194CD}" type="slidenum">
              <a:rPr lang="en-US" sz="900">
                <a:solidFill>
                  <a:prstClr val="black">
                    <a:tint val="75000"/>
                  </a:prstClr>
                </a:solidFill>
                <a:latin typeface="Calibri"/>
              </a:rPr>
              <a:pPr defTabSz="685800">
                <a:defRPr/>
              </a:pPr>
              <a:t>20</a:t>
            </a:fld>
            <a:endParaRPr lang="en-US" sz="900">
              <a:solidFill>
                <a:prstClr val="black">
                  <a:tint val="75000"/>
                </a:prstClr>
              </a:solidFill>
              <a:latin typeface="Calibri"/>
            </a:endParaRPr>
          </a:p>
        </p:txBody>
      </p:sp>
      <p:sp>
        <p:nvSpPr>
          <p:cNvPr id="4" name="Rectangle 3"/>
          <p:cNvSpPr txBox="1">
            <a:spLocks noChangeArrowheads="1"/>
          </p:cNvSpPr>
          <p:nvPr/>
        </p:nvSpPr>
        <p:spPr>
          <a:xfrm>
            <a:off x="838200" y="2286000"/>
            <a:ext cx="10668000" cy="3429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8663" lvl="1" indent="-385763" defTabSz="685800">
              <a:lnSpc>
                <a:spcPct val="90000"/>
              </a:lnSpc>
              <a:spcAft>
                <a:spcPts val="1500"/>
              </a:spcAft>
              <a:buFont typeface="+mj-lt"/>
              <a:buAutoNum type="alphaLcParenR" startAt="4"/>
              <a:defRPr/>
            </a:pPr>
            <a:r>
              <a:rPr lang="en-US" sz="3200" dirty="0">
                <a:solidFill>
                  <a:prstClr val="black"/>
                </a:solidFill>
                <a:latin typeface="Calibri"/>
              </a:rPr>
              <a:t>The sibling equity exclusion:  The IS’s sibling who has an equity interest (must be a documented, legal interest) in the home and was residing in the home for at least one year immediately before the individual became institutionalized.</a:t>
            </a:r>
          </a:p>
          <a:p>
            <a:pPr marL="728663" lvl="1" indent="-385763" defTabSz="685800">
              <a:lnSpc>
                <a:spcPct val="90000"/>
              </a:lnSpc>
              <a:spcAft>
                <a:spcPts val="1500"/>
              </a:spcAft>
              <a:buFont typeface="+mj-lt"/>
              <a:buAutoNum type="alphaLcParenR" startAt="2"/>
              <a:defRPr/>
            </a:pPr>
            <a:endParaRPr lang="en-US" sz="3200" dirty="0">
              <a:solidFill>
                <a:prstClr val="black"/>
              </a:solidFill>
              <a:latin typeface="Calibri"/>
            </a:endParaRPr>
          </a:p>
        </p:txBody>
      </p:sp>
    </p:spTree>
    <p:extLst>
      <p:ext uri="{BB962C8B-B14F-4D97-AF65-F5344CB8AC3E}">
        <p14:creationId xmlns:p14="http://schemas.microsoft.com/office/powerpoint/2010/main" val="28968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Transfers</a:t>
            </a:r>
          </a:p>
        </p:txBody>
      </p:sp>
      <p:sp>
        <p:nvSpPr>
          <p:cNvPr id="3" name="Slide Number Placeholder 2"/>
          <p:cNvSpPr>
            <a:spLocks noGrp="1"/>
          </p:cNvSpPr>
          <p:nvPr>
            <p:ph type="sldNum" sz="quarter" idx="4"/>
          </p:nvPr>
        </p:nvSpPr>
        <p:spPr/>
        <p:txBody>
          <a:bodyPr/>
          <a:lstStyle/>
          <a:p>
            <a:pPr defTabSz="685800">
              <a:defRPr/>
            </a:pPr>
            <a:fld id="{612C9336-A718-4A9C-A61A-5379812194CD}" type="slidenum">
              <a:rPr lang="en-US" sz="900">
                <a:solidFill>
                  <a:prstClr val="black">
                    <a:tint val="75000"/>
                  </a:prstClr>
                </a:solidFill>
                <a:latin typeface="Calibri"/>
              </a:rPr>
              <a:pPr defTabSz="685800">
                <a:defRPr/>
              </a:pPr>
              <a:t>21</a:t>
            </a:fld>
            <a:endParaRPr lang="en-US" sz="900">
              <a:solidFill>
                <a:prstClr val="black">
                  <a:tint val="75000"/>
                </a:prstClr>
              </a:solidFill>
              <a:latin typeface="Calibri"/>
            </a:endParaRPr>
          </a:p>
        </p:txBody>
      </p:sp>
      <p:sp>
        <p:nvSpPr>
          <p:cNvPr id="4" name="Rectangle 3"/>
          <p:cNvSpPr txBox="1">
            <a:spLocks noChangeArrowheads="1"/>
          </p:cNvSpPr>
          <p:nvPr/>
        </p:nvSpPr>
        <p:spPr>
          <a:xfrm>
            <a:off x="990600" y="2057400"/>
            <a:ext cx="10058400" cy="3886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8663" lvl="1" indent="-385763" defTabSz="685800">
              <a:lnSpc>
                <a:spcPct val="90000"/>
              </a:lnSpc>
              <a:spcAft>
                <a:spcPts val="750"/>
              </a:spcAft>
              <a:buFont typeface="+mj-lt"/>
              <a:buAutoNum type="alphaLcParenR" startAt="5"/>
              <a:defRPr/>
            </a:pPr>
            <a:r>
              <a:rPr lang="en-US" sz="3200" dirty="0">
                <a:solidFill>
                  <a:prstClr val="black"/>
                </a:solidFill>
                <a:latin typeface="Arial" panose="020B0604020202020204" pitchFamily="34" charset="0"/>
                <a:cs typeface="Arial" panose="020B0604020202020204" pitchFamily="34" charset="0"/>
              </a:rPr>
              <a:t>The adult child caretaker who</a:t>
            </a:r>
          </a:p>
          <a:p>
            <a:pPr marL="1071563" lvl="2" indent="-385763" defTabSz="685800">
              <a:lnSpc>
                <a:spcPct val="90000"/>
              </a:lnSpc>
              <a:spcAft>
                <a:spcPts val="750"/>
              </a:spcAft>
              <a:defRPr/>
            </a:pPr>
            <a:r>
              <a:rPr lang="en-US" sz="3200" dirty="0">
                <a:solidFill>
                  <a:prstClr val="black"/>
                </a:solidFill>
                <a:latin typeface="Arial" panose="020B0604020202020204" pitchFamily="34" charset="0"/>
                <a:cs typeface="Arial" panose="020B0604020202020204" pitchFamily="34" charset="0"/>
              </a:rPr>
              <a:t>Continuously resided in the home for at least 2 years immediately before the date the IS becomes institutionalized, and</a:t>
            </a:r>
          </a:p>
          <a:p>
            <a:pPr marL="1071563" lvl="2" indent="-385763" defTabSz="685800">
              <a:lnSpc>
                <a:spcPct val="90000"/>
              </a:lnSpc>
              <a:spcAft>
                <a:spcPts val="750"/>
              </a:spcAft>
              <a:defRPr/>
            </a:pPr>
            <a:r>
              <a:rPr lang="en-US" sz="3200" dirty="0">
                <a:solidFill>
                  <a:prstClr val="black"/>
                </a:solidFill>
                <a:latin typeface="Arial" panose="020B0604020202020204" pitchFamily="34" charset="0"/>
                <a:cs typeface="Arial" panose="020B0604020202020204" pitchFamily="34" charset="0"/>
              </a:rPr>
              <a:t>who provided care to the IS which permitted the IS to reside at home, rather than in an institution or facility or under an HCBS waiver</a:t>
            </a:r>
          </a:p>
        </p:txBody>
      </p:sp>
    </p:spTree>
    <p:extLst>
      <p:ext uri="{BB962C8B-B14F-4D97-AF65-F5344CB8AC3E}">
        <p14:creationId xmlns:p14="http://schemas.microsoft.com/office/powerpoint/2010/main" val="4390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53FD-5FEE-4681-3219-DFF4C80561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0D8010-7704-94F4-46A0-CFEA929FEA87}"/>
              </a:ext>
            </a:extLst>
          </p:cNvPr>
          <p:cNvSpPr>
            <a:spLocks noGrp="1"/>
          </p:cNvSpPr>
          <p:nvPr>
            <p:ph idx="1"/>
          </p:nvPr>
        </p:nvSpPr>
        <p:spPr/>
        <p:txBody>
          <a:bodyPr/>
          <a:lstStyle/>
          <a:p>
            <a:pPr marL="0" indent="0">
              <a:buNone/>
            </a:pPr>
            <a:r>
              <a:rPr lang="en-US" dirty="0"/>
              <a:t>None of these authorize transfer </a:t>
            </a:r>
            <a:r>
              <a:rPr lang="en-US" b="1" dirty="0"/>
              <a:t>after</a:t>
            </a:r>
            <a:r>
              <a:rPr lang="en-US" dirty="0"/>
              <a:t> death of the Medicaid recipient.  Medicaid eligibility rules regarding proper transfers do not apply.  Instead you must look to the MER rules. </a:t>
            </a:r>
          </a:p>
        </p:txBody>
      </p:sp>
      <p:sp>
        <p:nvSpPr>
          <p:cNvPr id="4" name="Slide Number Placeholder 3">
            <a:extLst>
              <a:ext uri="{FF2B5EF4-FFF2-40B4-BE49-F238E27FC236}">
                <a16:creationId xmlns:a16="http://schemas.microsoft.com/office/drawing/2014/main" id="{91F2BDA3-91A7-0C22-FB5C-68CFEC4D419E}"/>
              </a:ext>
            </a:extLst>
          </p:cNvPr>
          <p:cNvSpPr>
            <a:spLocks noGrp="1"/>
          </p:cNvSpPr>
          <p:nvPr>
            <p:ph type="sldNum" sz="quarter" idx="4"/>
          </p:nvPr>
        </p:nvSpPr>
        <p:spPr/>
        <p:txBody>
          <a:bodyPr/>
          <a:lstStyle/>
          <a:p>
            <a:fld id="{612C9336-A718-4A9C-A61A-5379812194CD}" type="slidenum">
              <a:rPr lang="en-US" smtClean="0"/>
              <a:t>22</a:t>
            </a:fld>
            <a:endParaRPr lang="en-US"/>
          </a:p>
        </p:txBody>
      </p:sp>
    </p:spTree>
    <p:extLst>
      <p:ext uri="{BB962C8B-B14F-4D97-AF65-F5344CB8AC3E}">
        <p14:creationId xmlns:p14="http://schemas.microsoft.com/office/powerpoint/2010/main" val="2354490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85800" y="1524000"/>
            <a:ext cx="10896600" cy="5181600"/>
          </a:xfrm>
          <a:extLst>
            <a:ext uri="{909E8E84-426E-40DD-AFC4-6F175D3DCCD1}">
              <a14:hiddenFill xmlns:a14="http://schemas.microsoft.com/office/drawing/2010/main">
                <a:solidFill>
                  <a:schemeClr val="tx1"/>
                </a:solidFill>
              </a14:hiddenFill>
            </a:ext>
          </a:extLst>
        </p:spPr>
        <p:txBody>
          <a:bodyPr/>
          <a:lstStyle/>
          <a:p>
            <a:pPr marL="0" indent="0">
              <a:buNone/>
            </a:pPr>
            <a:r>
              <a:rPr lang="en-US" dirty="0"/>
              <a:t>R.C. 5162.21 (C)(1) No adjustment or recovery may be made  . . . from a permanently institutionalized individual's estate . . .while either of the following are alive:</a:t>
            </a:r>
          </a:p>
          <a:p>
            <a:pPr marL="0" indent="0">
              <a:buNone/>
            </a:pPr>
            <a:r>
              <a:rPr lang="en-US" dirty="0"/>
              <a:t>	(a) </a:t>
            </a:r>
            <a:r>
              <a:rPr lang="en-US" b="1" dirty="0"/>
              <a:t>The spouse </a:t>
            </a:r>
            <a:r>
              <a:rPr lang="en-US" dirty="0"/>
              <a:t>of the permanently institutionalized individual or individual;</a:t>
            </a:r>
          </a:p>
          <a:p>
            <a:pPr marL="0" indent="0">
              <a:buNone/>
            </a:pPr>
            <a:r>
              <a:rPr lang="en-US" dirty="0"/>
              <a:t>	(b) </a:t>
            </a:r>
            <a:r>
              <a:rPr lang="en-US" b="1" i="1" dirty="0"/>
              <a:t>The son or daughter </a:t>
            </a:r>
            <a:r>
              <a:rPr lang="en-US" dirty="0"/>
              <a:t>. . . </a:t>
            </a:r>
            <a:r>
              <a:rPr lang="en-US" b="1" dirty="0"/>
              <a:t>under age twenty-one or, under the “Social Security Act,” section 1614, 42 U.S.C. 1382c, is considered blind or disabled.</a:t>
            </a:r>
          </a:p>
          <a:p>
            <a:pPr marL="0" indent="0">
              <a:buNone/>
            </a:pPr>
            <a:br>
              <a:rPr lang="en-US" dirty="0"/>
            </a:br>
            <a:br>
              <a:rPr lang="en-US" dirty="0"/>
            </a:br>
            <a:endParaRPr lang="en-US" i="1" dirty="0"/>
          </a:p>
        </p:txBody>
      </p:sp>
      <p:sp>
        <p:nvSpPr>
          <p:cNvPr id="13315" name="Title 1"/>
          <p:cNvSpPr>
            <a:spLocks noGrp="1"/>
          </p:cNvSpPr>
          <p:nvPr>
            <p:ph type="title"/>
          </p:nvPr>
        </p:nvSpPr>
        <p:spPr/>
        <p:txBody>
          <a:bodyPr/>
          <a:lstStyle/>
          <a:p>
            <a:r>
              <a:rPr lang="en-US" altLang="en-US" sz="3600" dirty="0"/>
              <a:t>Medicaid Estate Recovery- Exceptions</a:t>
            </a:r>
          </a:p>
        </p:txBody>
      </p:sp>
    </p:spTree>
    <p:extLst>
      <p:ext uri="{BB962C8B-B14F-4D97-AF65-F5344CB8AC3E}">
        <p14:creationId xmlns:p14="http://schemas.microsoft.com/office/powerpoint/2010/main" val="2269685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500"/>
                                        <p:tgtEl>
                                          <p:spTgt spid="9218">
                                            <p:txEl>
                                              <p:pRg st="0" end="0"/>
                                            </p:txEl>
                                          </p:spTgt>
                                        </p:tgtEl>
                                      </p:cBhvr>
                                    </p:animEffect>
                                  </p:childTnLst>
                                  <p:subTnLst>
                                    <p:animClr clrSpc="rgb" dir="cw">
                                      <p:cBhvr override="childStyle">
                                        <p:cTn dur="1" fill="hold" display="0" masterRel="nextClick" afterEffect="1"/>
                                        <p:tgtEl>
                                          <p:spTgt spid="921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500"/>
                                        <p:tgtEl>
                                          <p:spTgt spid="9218">
                                            <p:txEl>
                                              <p:pRg st="1" end="1"/>
                                            </p:txEl>
                                          </p:spTgt>
                                        </p:tgtEl>
                                      </p:cBhvr>
                                    </p:animEffect>
                                  </p:childTnLst>
                                  <p:subTnLst>
                                    <p:animClr clrSpc="rgb" dir="cw">
                                      <p:cBhvr override="childStyle">
                                        <p:cTn dur="1" fill="hold" display="0" masterRel="nextClick" afterEffect="1"/>
                                        <p:tgtEl>
                                          <p:spTgt spid="921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500"/>
                                        <p:tgtEl>
                                          <p:spTgt spid="9218">
                                            <p:txEl>
                                              <p:pRg st="2" end="2"/>
                                            </p:txEl>
                                          </p:spTgt>
                                        </p:tgtEl>
                                      </p:cBhvr>
                                    </p:animEffect>
                                  </p:childTnLst>
                                  <p:subTnLst>
                                    <p:animClr clrSpc="rgb" dir="cw">
                                      <p:cBhvr override="childStyle">
                                        <p:cTn dur="1" fill="hold" display="0" masterRel="nextClick" afterEffect="1"/>
                                        <p:tgtEl>
                                          <p:spTgt spid="9218">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fade">
                                      <p:cBhvr>
                                        <p:cTn id="22" dur="500"/>
                                        <p:tgtEl>
                                          <p:spTgt spid="9218">
                                            <p:txEl>
                                              <p:pRg st="3" end="3"/>
                                            </p:txEl>
                                          </p:spTgt>
                                        </p:tgtEl>
                                      </p:cBhvr>
                                    </p:animEffect>
                                  </p:childTnLst>
                                  <p:subTnLst>
                                    <p:animClr clrSpc="rgb" dir="cw">
                                      <p:cBhvr override="childStyle">
                                        <p:cTn dur="1" fill="hold" display="0" masterRel="nextClick" afterEffect="1"/>
                                        <p:tgtEl>
                                          <p:spTgt spid="9218">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762000" y="1371600"/>
            <a:ext cx="10744200" cy="5486400"/>
          </a:xfrm>
          <a:extLst>
            <a:ext uri="{909E8E84-426E-40DD-AFC4-6F175D3DCCD1}">
              <a14:hiddenFill xmlns:a14="http://schemas.microsoft.com/office/drawing/2010/main">
                <a:solidFill>
                  <a:schemeClr val="tx1"/>
                </a:solidFill>
              </a14:hiddenFill>
            </a:ext>
          </a:extLst>
        </p:spPr>
        <p:txBody>
          <a:bodyPr/>
          <a:lstStyle/>
          <a:p>
            <a:pPr marL="0" indent="0">
              <a:spcAft>
                <a:spcPts val="1800"/>
              </a:spcAft>
              <a:buNone/>
            </a:pPr>
            <a:r>
              <a:rPr lang="en-US" altLang="en-US" sz="2800" dirty="0"/>
              <a:t>No recovery may be made against the individual’s home while either of the following lawfully resides in the home:</a:t>
            </a:r>
          </a:p>
          <a:p>
            <a:pPr lvl="1">
              <a:spcAft>
                <a:spcPts val="1800"/>
              </a:spcAft>
            </a:pPr>
            <a:r>
              <a:rPr lang="en-US" altLang="en-US" dirty="0">
                <a:latin typeface="Arial" panose="020B0604020202020204" pitchFamily="34" charset="0"/>
                <a:cs typeface="Arial" panose="020B0604020202020204" pitchFamily="34" charset="0"/>
              </a:rPr>
              <a:t>The permanently institutionalized individual’s sibling who:</a:t>
            </a:r>
          </a:p>
          <a:p>
            <a:pPr lvl="2">
              <a:spcAft>
                <a:spcPts val="600"/>
              </a:spcAft>
            </a:pPr>
            <a:r>
              <a:rPr lang="en-US" altLang="en-US" sz="2800" dirty="0">
                <a:latin typeface="Arial" panose="020B0604020202020204" pitchFamily="34" charset="0"/>
                <a:cs typeface="Arial" panose="020B0604020202020204" pitchFamily="34" charset="0"/>
              </a:rPr>
              <a:t>Resided in the home for at least one year immediately before the date of the individual’s admission to the institution, and</a:t>
            </a:r>
          </a:p>
          <a:p>
            <a:pPr lvl="2">
              <a:spcAft>
                <a:spcPts val="1800"/>
              </a:spcAft>
            </a:pPr>
            <a:r>
              <a:rPr lang="en-US" altLang="en-US" sz="2800" dirty="0">
                <a:latin typeface="Arial" panose="020B0604020202020204" pitchFamily="34" charset="0"/>
                <a:cs typeface="Arial" panose="020B0604020202020204" pitchFamily="34" charset="0"/>
              </a:rPr>
              <a:t>Has resided in the home on a continuous basis since that time.</a:t>
            </a:r>
          </a:p>
          <a:p>
            <a:pPr marL="914400" lvl="2" indent="0">
              <a:spcAft>
                <a:spcPts val="1800"/>
              </a:spcAft>
              <a:buNone/>
            </a:pPr>
            <a:r>
              <a:rPr lang="en-US" altLang="en-US" sz="2800" dirty="0">
                <a:latin typeface="Arial" panose="020B0604020202020204" pitchFamily="34" charset="0"/>
                <a:cs typeface="Arial" panose="020B0604020202020204" pitchFamily="34" charset="0"/>
              </a:rPr>
              <a:t>R.C. 5162.21(C)(2)</a:t>
            </a:r>
          </a:p>
        </p:txBody>
      </p:sp>
      <p:sp>
        <p:nvSpPr>
          <p:cNvPr id="26627" name="Title 1"/>
          <p:cNvSpPr>
            <a:spLocks noGrp="1"/>
          </p:cNvSpPr>
          <p:nvPr>
            <p:ph type="title"/>
          </p:nvPr>
        </p:nvSpPr>
        <p:spPr/>
        <p:txBody>
          <a:bodyPr/>
          <a:lstStyle/>
          <a:p>
            <a:r>
              <a:rPr lang="en-US" altLang="en-US" sz="3600" dirty="0"/>
              <a:t>Medicaid Estate Recovery-exception to home</a:t>
            </a:r>
          </a:p>
        </p:txBody>
      </p:sp>
    </p:spTree>
    <p:extLst>
      <p:ext uri="{BB962C8B-B14F-4D97-AF65-F5344CB8AC3E}">
        <p14:creationId xmlns:p14="http://schemas.microsoft.com/office/powerpoint/2010/main" val="2033466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500"/>
                                        <p:tgtEl>
                                          <p:spTgt spid="26626">
                                            <p:txEl>
                                              <p:pRg st="0" end="0"/>
                                            </p:txEl>
                                          </p:spTgt>
                                        </p:tgtEl>
                                      </p:cBhvr>
                                    </p:animEffect>
                                  </p:childTnLst>
                                  <p:subTnLst>
                                    <p:animClr clrSpc="rgb" dir="cw">
                                      <p:cBhvr override="childStyle">
                                        <p:cTn dur="1" fill="hold" display="0" masterRel="nextClick" afterEffect="1"/>
                                        <p:tgtEl>
                                          <p:spTgt spid="2662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fade">
                                      <p:cBhvr>
                                        <p:cTn id="12" dur="500"/>
                                        <p:tgtEl>
                                          <p:spTgt spid="26626">
                                            <p:txEl>
                                              <p:pRg st="1" end="1"/>
                                            </p:txEl>
                                          </p:spTgt>
                                        </p:tgtEl>
                                      </p:cBhvr>
                                    </p:animEffect>
                                  </p:childTnLst>
                                  <p:subTnLst>
                                    <p:animClr clrSpc="rgb" dir="cw">
                                      <p:cBhvr override="childStyle">
                                        <p:cTn dur="1" fill="hold" display="0" masterRel="nextClick" afterEffect="1"/>
                                        <p:tgtEl>
                                          <p:spTgt spid="2662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fade">
                                      <p:cBhvr>
                                        <p:cTn id="17" dur="500"/>
                                        <p:tgtEl>
                                          <p:spTgt spid="26626">
                                            <p:txEl>
                                              <p:pRg st="2" end="2"/>
                                            </p:txEl>
                                          </p:spTgt>
                                        </p:tgtEl>
                                      </p:cBhvr>
                                    </p:animEffect>
                                  </p:childTnLst>
                                  <p:subTnLst>
                                    <p:animClr clrSpc="rgb" dir="cw">
                                      <p:cBhvr override="childStyle">
                                        <p:cTn dur="1" fill="hold" display="0" masterRel="nextClick" afterEffect="1"/>
                                        <p:tgtEl>
                                          <p:spTgt spid="2662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fade">
                                      <p:cBhvr>
                                        <p:cTn id="22" dur="500"/>
                                        <p:tgtEl>
                                          <p:spTgt spid="26626">
                                            <p:txEl>
                                              <p:pRg st="3" end="3"/>
                                            </p:txEl>
                                          </p:spTgt>
                                        </p:tgtEl>
                                      </p:cBhvr>
                                    </p:animEffect>
                                  </p:childTnLst>
                                  <p:subTnLst>
                                    <p:animClr clrSpc="rgb" dir="cw">
                                      <p:cBhvr override="childStyle">
                                        <p:cTn dur="1" fill="hold" display="0" masterRel="nextClick" afterEffect="1"/>
                                        <p:tgtEl>
                                          <p:spTgt spid="2662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6">
                                            <p:txEl>
                                              <p:pRg st="4" end="4"/>
                                            </p:txEl>
                                          </p:spTgt>
                                        </p:tgtEl>
                                        <p:attrNameLst>
                                          <p:attrName>style.visibility</p:attrName>
                                        </p:attrNameLst>
                                      </p:cBhvr>
                                      <p:to>
                                        <p:strVal val="visible"/>
                                      </p:to>
                                    </p:set>
                                    <p:animEffect transition="in" filter="fade">
                                      <p:cBhvr>
                                        <p:cTn id="27" dur="500"/>
                                        <p:tgtEl>
                                          <p:spTgt spid="26626">
                                            <p:txEl>
                                              <p:pRg st="4" end="4"/>
                                            </p:txEl>
                                          </p:spTgt>
                                        </p:tgtEl>
                                      </p:cBhvr>
                                    </p:animEffect>
                                  </p:childTnLst>
                                  <p:subTnLst>
                                    <p:animClr clrSpc="rgb" dir="cw">
                                      <p:cBhvr override="childStyle">
                                        <p:cTn dur="1" fill="hold" display="0" masterRel="nextClick" afterEffect="1"/>
                                        <p:tgtEl>
                                          <p:spTgt spid="2662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81000" y="1371600"/>
            <a:ext cx="11430000" cy="5867400"/>
          </a:xfrm>
          <a:extLst>
            <a:ext uri="{909E8E84-426E-40DD-AFC4-6F175D3DCCD1}">
              <a14:hiddenFill xmlns:a14="http://schemas.microsoft.com/office/drawing/2010/main">
                <a:solidFill>
                  <a:schemeClr val="tx1"/>
                </a:solidFill>
              </a14:hiddenFill>
            </a:ext>
          </a:extLst>
        </p:spPr>
        <p:txBody>
          <a:bodyPr/>
          <a:lstStyle/>
          <a:p>
            <a:pPr lvl="1">
              <a:spcAft>
                <a:spcPts val="1800"/>
              </a:spcAft>
              <a:buFont typeface="+mj-lt"/>
              <a:buAutoNum type="alphaLcParenR" startAt="2"/>
            </a:pPr>
            <a:r>
              <a:rPr lang="en-US" altLang="en-US" dirty="0">
                <a:latin typeface="Arial" panose="020B0604020202020204" pitchFamily="34" charset="0"/>
                <a:cs typeface="Arial" panose="020B0604020202020204" pitchFamily="34" charset="0"/>
              </a:rPr>
              <a:t>R.C. 5162.21(C)(2)(b)</a:t>
            </a:r>
          </a:p>
          <a:p>
            <a:pPr marL="457200" lvl="1" indent="0">
              <a:spcBef>
                <a:spcPts val="0"/>
              </a:spcBef>
              <a:buNone/>
            </a:pPr>
            <a:r>
              <a:rPr lang="en-US" altLang="en-US" dirty="0">
                <a:latin typeface="Arial" panose="020B0604020202020204" pitchFamily="34" charset="0"/>
                <a:cs typeface="Arial" panose="020B0604020202020204" pitchFamily="34" charset="0"/>
              </a:rPr>
              <a:t>The permanently institutionalized individual’s son or daughter who:</a:t>
            </a:r>
          </a:p>
          <a:p>
            <a:pPr lvl="2">
              <a:spcBef>
                <a:spcPts val="0"/>
              </a:spcBef>
            </a:pPr>
            <a:r>
              <a:rPr lang="en-US" altLang="en-US" sz="2800" dirty="0">
                <a:latin typeface="Arial" panose="020B0604020202020204" pitchFamily="34" charset="0"/>
                <a:cs typeface="Arial" panose="020B0604020202020204" pitchFamily="34" charset="0"/>
              </a:rPr>
              <a:t>Provided care to the permanently institutionalized individual that delayed the individual’s institutionalization, and</a:t>
            </a:r>
          </a:p>
          <a:p>
            <a:pPr lvl="2">
              <a:spcBef>
                <a:spcPts val="0"/>
              </a:spcBef>
            </a:pPr>
            <a:r>
              <a:rPr lang="en-US" altLang="en-US" sz="2800" dirty="0">
                <a:latin typeface="Arial" panose="020B0604020202020204" pitchFamily="34" charset="0"/>
                <a:cs typeface="Arial" panose="020B0604020202020204" pitchFamily="34" charset="0"/>
              </a:rPr>
              <a:t>Resided in the home for at least two years immediately before the date of the individual’s admission to the institution, and</a:t>
            </a:r>
          </a:p>
          <a:p>
            <a:pPr lvl="2">
              <a:spcBef>
                <a:spcPts val="0"/>
              </a:spcBef>
            </a:pPr>
            <a:r>
              <a:rPr lang="en-US" altLang="en-US" sz="2800" dirty="0">
                <a:latin typeface="Arial" panose="020B0604020202020204" pitchFamily="34" charset="0"/>
                <a:cs typeface="Arial" panose="020B0604020202020204" pitchFamily="34" charset="0"/>
              </a:rPr>
              <a:t>Has resided in the home on a continuous basis since that time, and</a:t>
            </a:r>
          </a:p>
          <a:p>
            <a:pPr lvl="2">
              <a:spcBef>
                <a:spcPts val="0"/>
              </a:spcBef>
            </a:pPr>
            <a:r>
              <a:rPr lang="en-US" altLang="en-US" sz="2800" dirty="0">
                <a:latin typeface="Arial" panose="020B0604020202020204" pitchFamily="34" charset="0"/>
                <a:cs typeface="Arial" panose="020B0604020202020204" pitchFamily="34" charset="0"/>
              </a:rPr>
              <a:t>Documents the above providing the following:</a:t>
            </a:r>
          </a:p>
        </p:txBody>
      </p:sp>
      <p:sp>
        <p:nvSpPr>
          <p:cNvPr id="27651" name="Title 1"/>
          <p:cNvSpPr>
            <a:spLocks noGrp="1"/>
          </p:cNvSpPr>
          <p:nvPr>
            <p:ph type="title"/>
          </p:nvPr>
        </p:nvSpPr>
        <p:spPr>
          <a:xfrm>
            <a:off x="1676400" y="457200"/>
            <a:ext cx="8839200" cy="609600"/>
          </a:xfrm>
        </p:spPr>
        <p:txBody>
          <a:bodyPr/>
          <a:lstStyle/>
          <a:p>
            <a:r>
              <a:rPr lang="en-US" altLang="en-US" sz="3600" dirty="0"/>
              <a:t>Medicaid Estate Recovery-exception to home</a:t>
            </a:r>
          </a:p>
        </p:txBody>
      </p:sp>
    </p:spTree>
    <p:extLst>
      <p:ext uri="{BB962C8B-B14F-4D97-AF65-F5344CB8AC3E}">
        <p14:creationId xmlns:p14="http://schemas.microsoft.com/office/powerpoint/2010/main" val="156346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500"/>
                                        <p:tgtEl>
                                          <p:spTgt spid="27650">
                                            <p:txEl>
                                              <p:pRg st="0" end="0"/>
                                            </p:txEl>
                                          </p:spTgt>
                                        </p:tgtEl>
                                      </p:cBhvr>
                                    </p:animEffect>
                                  </p:childTnLst>
                                  <p:subTnLst>
                                    <p:animClr clrSpc="rgb" dir="cw">
                                      <p:cBhvr override="childStyle">
                                        <p:cTn dur="1" fill="hold" display="0" masterRel="nextClick" afterEffect="1"/>
                                        <p:tgtEl>
                                          <p:spTgt spid="27650">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fade">
                                      <p:cBhvr>
                                        <p:cTn id="12" dur="500"/>
                                        <p:tgtEl>
                                          <p:spTgt spid="27650">
                                            <p:txEl>
                                              <p:pRg st="1" end="1"/>
                                            </p:txEl>
                                          </p:spTgt>
                                        </p:tgtEl>
                                      </p:cBhvr>
                                    </p:animEffect>
                                  </p:childTnLst>
                                  <p:subTnLst>
                                    <p:animClr clrSpc="rgb" dir="cw">
                                      <p:cBhvr override="childStyle">
                                        <p:cTn dur="1" fill="hold" display="0" masterRel="nextClick" afterEffect="1"/>
                                        <p:tgtEl>
                                          <p:spTgt spid="27650">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fade">
                                      <p:cBhvr>
                                        <p:cTn id="17" dur="500"/>
                                        <p:tgtEl>
                                          <p:spTgt spid="27650">
                                            <p:txEl>
                                              <p:pRg st="2" end="2"/>
                                            </p:txEl>
                                          </p:spTgt>
                                        </p:tgtEl>
                                      </p:cBhvr>
                                    </p:animEffect>
                                  </p:childTnLst>
                                  <p:subTnLst>
                                    <p:animClr clrSpc="rgb" dir="cw">
                                      <p:cBhvr override="childStyle">
                                        <p:cTn dur="1" fill="hold" display="0" masterRel="nextClick" afterEffect="1"/>
                                        <p:tgtEl>
                                          <p:spTgt spid="27650">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fade">
                                      <p:cBhvr>
                                        <p:cTn id="22" dur="500"/>
                                        <p:tgtEl>
                                          <p:spTgt spid="27650">
                                            <p:txEl>
                                              <p:pRg st="3" end="3"/>
                                            </p:txEl>
                                          </p:spTgt>
                                        </p:tgtEl>
                                      </p:cBhvr>
                                    </p:animEffect>
                                  </p:childTnLst>
                                  <p:subTnLst>
                                    <p:animClr clrSpc="rgb" dir="cw">
                                      <p:cBhvr override="childStyle">
                                        <p:cTn dur="1" fill="hold" display="0" masterRel="nextClick" afterEffect="1"/>
                                        <p:tgtEl>
                                          <p:spTgt spid="27650">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fade">
                                      <p:cBhvr>
                                        <p:cTn id="27" dur="500"/>
                                        <p:tgtEl>
                                          <p:spTgt spid="27650">
                                            <p:txEl>
                                              <p:pRg st="4" end="4"/>
                                            </p:txEl>
                                          </p:spTgt>
                                        </p:tgtEl>
                                      </p:cBhvr>
                                    </p:animEffect>
                                  </p:childTnLst>
                                  <p:subTnLst>
                                    <p:animClr clrSpc="rgb" dir="cw">
                                      <p:cBhvr override="childStyle">
                                        <p:cTn dur="1" fill="hold" display="0" masterRel="nextClick" afterEffect="1"/>
                                        <p:tgtEl>
                                          <p:spTgt spid="27650">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50">
                                            <p:txEl>
                                              <p:pRg st="5" end="5"/>
                                            </p:txEl>
                                          </p:spTgt>
                                        </p:tgtEl>
                                        <p:attrNameLst>
                                          <p:attrName>style.visibility</p:attrName>
                                        </p:attrNameLst>
                                      </p:cBhvr>
                                      <p:to>
                                        <p:strVal val="visible"/>
                                      </p:to>
                                    </p:set>
                                    <p:animEffect transition="in" filter="fade">
                                      <p:cBhvr>
                                        <p:cTn id="32" dur="500"/>
                                        <p:tgtEl>
                                          <p:spTgt spid="27650">
                                            <p:txEl>
                                              <p:pRg st="5" end="5"/>
                                            </p:txEl>
                                          </p:spTgt>
                                        </p:tgtEl>
                                      </p:cBhvr>
                                    </p:animEffect>
                                  </p:childTnLst>
                                  <p:subTnLst>
                                    <p:animClr clrSpc="rgb" dir="cw">
                                      <p:cBhvr override="childStyle">
                                        <p:cTn dur="1" fill="hold" display="0" masterRel="nextClick" afterEffect="1"/>
                                        <p:tgtEl>
                                          <p:spTgt spid="27650">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1295400"/>
            <a:ext cx="11353800" cy="5562600"/>
          </a:xfrm>
          <a:extLst>
            <a:ext uri="{909E8E84-426E-40DD-AFC4-6F175D3DCCD1}">
              <a14:hiddenFill xmlns:a14="http://schemas.microsoft.com/office/drawing/2010/main">
                <a:solidFill>
                  <a:schemeClr val="tx1"/>
                </a:solidFill>
              </a14:hiddenFill>
            </a:ext>
          </a:extLst>
        </p:spPr>
        <p:txBody>
          <a:bodyPr/>
          <a:lstStyle/>
          <a:p>
            <a:pPr marL="0" indent="0">
              <a:buNone/>
            </a:pPr>
            <a:r>
              <a:rPr lang="en-US" sz="2800" i="1" dirty="0"/>
              <a:t>(a)</a:t>
            </a:r>
            <a:r>
              <a:rPr lang="en-US" sz="2800" dirty="0"/>
              <a:t> A written statement of the date that he or she moved into the home;</a:t>
            </a:r>
          </a:p>
          <a:p>
            <a:pPr marL="0" indent="0">
              <a:buNone/>
            </a:pPr>
            <a:r>
              <a:rPr lang="en-US" sz="2800" i="1" dirty="0"/>
              <a:t>(b)</a:t>
            </a:r>
            <a:r>
              <a:rPr lang="en-US" sz="2800" dirty="0"/>
              <a:t> A level of care assessment showing that the individual would have become institutionalized earlier without care provided by the adult son or daughter;</a:t>
            </a:r>
          </a:p>
          <a:p>
            <a:pPr marL="0" indent="0">
              <a:buNone/>
            </a:pPr>
            <a:r>
              <a:rPr lang="en-US" sz="2800" i="1" dirty="0"/>
              <a:t>(c)</a:t>
            </a:r>
            <a:r>
              <a:rPr lang="en-US" sz="2800" dirty="0"/>
              <a:t> A written statement from the individual's attending physician, stating the kind and duration of care that was required to delay the individual's institutionalization; and</a:t>
            </a:r>
          </a:p>
          <a:p>
            <a:pPr marL="0" indent="0">
              <a:buNone/>
            </a:pPr>
            <a:r>
              <a:rPr lang="en-US" sz="2800" i="1" dirty="0"/>
              <a:t>(d)</a:t>
            </a:r>
            <a:r>
              <a:rPr lang="en-US" sz="2800" dirty="0"/>
              <a:t> All relevant documentation of the care that delayed institutionalization and the role the adult son or daughter played in that care. This documentation shall include (but is not limited to) one or more of the following:</a:t>
            </a:r>
            <a:br>
              <a:rPr lang="en-US" dirty="0"/>
            </a:br>
            <a:endParaRPr lang="en-US" dirty="0">
              <a:latin typeface="Arial" panose="020B0604020202020204" pitchFamily="34" charset="0"/>
              <a:cs typeface="Arial" panose="020B0604020202020204" pitchFamily="34" charset="0"/>
            </a:endParaRPr>
          </a:p>
        </p:txBody>
      </p:sp>
      <p:sp>
        <p:nvSpPr>
          <p:cNvPr id="15363" name="Title 1"/>
          <p:cNvSpPr>
            <a:spLocks noGrp="1"/>
          </p:cNvSpPr>
          <p:nvPr>
            <p:ph type="title"/>
          </p:nvPr>
        </p:nvSpPr>
        <p:spPr>
          <a:xfrm>
            <a:off x="1524000" y="533400"/>
            <a:ext cx="9067800" cy="685800"/>
          </a:xfrm>
        </p:spPr>
        <p:txBody>
          <a:bodyPr/>
          <a:lstStyle/>
          <a:p>
            <a:r>
              <a:rPr lang="en-US" altLang="en-US" sz="3600" dirty="0"/>
              <a:t>Medicaid Estate Recovery-caretaker exception</a:t>
            </a:r>
          </a:p>
        </p:txBody>
      </p:sp>
    </p:spTree>
    <p:extLst>
      <p:ext uri="{BB962C8B-B14F-4D97-AF65-F5344CB8AC3E}">
        <p14:creationId xmlns:p14="http://schemas.microsoft.com/office/powerpoint/2010/main" val="1441968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subTnLst>
                                    <p:animClr clrSpc="rgb" dir="cw">
                                      <p:cBhvr override="childStyle">
                                        <p:cTn dur="1" fill="hold" display="0" masterRel="nextClick" afterEffect="1"/>
                                        <p:tgtEl>
                                          <p:spTgt spid="1536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500"/>
                                        <p:tgtEl>
                                          <p:spTgt spid="15362">
                                            <p:txEl>
                                              <p:pRg st="1" end="1"/>
                                            </p:txEl>
                                          </p:spTgt>
                                        </p:tgtEl>
                                      </p:cBhvr>
                                    </p:animEffect>
                                  </p:childTnLst>
                                  <p:subTnLst>
                                    <p:animClr clrSpc="rgb" dir="cw">
                                      <p:cBhvr override="childStyle">
                                        <p:cTn dur="1" fill="hold" display="0" masterRel="nextClick" afterEffect="1"/>
                                        <p:tgtEl>
                                          <p:spTgt spid="1536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500"/>
                                        <p:tgtEl>
                                          <p:spTgt spid="15362">
                                            <p:txEl>
                                              <p:pRg st="2" end="2"/>
                                            </p:txEl>
                                          </p:spTgt>
                                        </p:tgtEl>
                                      </p:cBhvr>
                                    </p:animEffect>
                                  </p:childTnLst>
                                  <p:subTnLst>
                                    <p:animClr clrSpc="rgb" dir="cw">
                                      <p:cBhvr override="childStyle">
                                        <p:cTn dur="1" fill="hold" display="0" masterRel="nextClick" afterEffect="1"/>
                                        <p:tgtEl>
                                          <p:spTgt spid="15362">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fade">
                                      <p:cBhvr>
                                        <p:cTn id="22" dur="500"/>
                                        <p:tgtEl>
                                          <p:spTgt spid="15362">
                                            <p:txEl>
                                              <p:pRg st="3" end="3"/>
                                            </p:txEl>
                                          </p:spTgt>
                                        </p:tgtEl>
                                      </p:cBhvr>
                                    </p:animEffect>
                                  </p:childTnLst>
                                  <p:subTnLst>
                                    <p:animClr clrSpc="rgb" dir="cw">
                                      <p:cBhvr override="childStyle">
                                        <p:cTn dur="1" fill="hold" display="0" masterRel="nextClick" afterEffect="1"/>
                                        <p:tgtEl>
                                          <p:spTgt spid="1536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685800" y="1295400"/>
            <a:ext cx="10972800" cy="5181600"/>
          </a:xfrm>
          <a:extLst>
            <a:ext uri="{909E8E84-426E-40DD-AFC4-6F175D3DCCD1}">
              <a14:hiddenFill xmlns:a14="http://schemas.microsoft.com/office/drawing/2010/main">
                <a:solidFill>
                  <a:schemeClr val="tx1"/>
                </a:solidFill>
              </a14:hiddenFill>
            </a:ext>
          </a:extLst>
        </p:spPr>
        <p:txBody>
          <a:bodyPr/>
          <a:lstStyle/>
          <a:p>
            <a:pPr marL="0" indent="0">
              <a:buNone/>
            </a:pPr>
            <a:r>
              <a:rPr lang="en-US" sz="2800" i="1" dirty="0"/>
              <a:t>(i)</a:t>
            </a:r>
            <a:r>
              <a:rPr lang="en-US" sz="2800" dirty="0"/>
              <a:t> A written statement of the number of hours per day during which the adult son or daughter provided personal care, specifying the extent and type of care provided;</a:t>
            </a:r>
          </a:p>
          <a:p>
            <a:pPr marL="0" indent="0">
              <a:buNone/>
            </a:pPr>
            <a:r>
              <a:rPr lang="en-US" sz="2800" i="1" dirty="0"/>
              <a:t>(ii)</a:t>
            </a:r>
            <a:r>
              <a:rPr lang="en-US" sz="2800" dirty="0"/>
              <a:t> A written statement of any part-time or full-time jobs performed by the adult son or daughter, and any schools or other similar institutions attended by the adult son or daughter, while providing care; or</a:t>
            </a:r>
          </a:p>
          <a:p>
            <a:pPr marL="0" indent="0">
              <a:buNone/>
            </a:pPr>
            <a:r>
              <a:rPr lang="en-US" sz="2800" i="1" dirty="0"/>
              <a:t>(iii)</a:t>
            </a:r>
            <a:r>
              <a:rPr lang="en-US" sz="2800" dirty="0"/>
              <a:t> Written documentation from a service agency which provided care to the individual, the dates on which care was provided, and the extent and type of care provided.</a:t>
            </a:r>
          </a:p>
          <a:p>
            <a:pPr marL="0" indent="0">
              <a:buNone/>
            </a:pPr>
            <a:r>
              <a:rPr lang="en-US" sz="2800" dirty="0"/>
              <a:t>OAC 5160:1-2-07(D)(3)(b)</a:t>
            </a:r>
            <a:br>
              <a:rPr lang="en-US" dirty="0"/>
            </a:br>
            <a:br>
              <a:rPr lang="en-US" dirty="0"/>
            </a:br>
            <a:endParaRPr lang="en-US" dirty="0"/>
          </a:p>
          <a:p>
            <a:pPr marL="0" indent="0">
              <a:buNone/>
            </a:pPr>
            <a:endParaRPr lang="en-US" sz="2800" dirty="0"/>
          </a:p>
        </p:txBody>
      </p:sp>
      <p:sp>
        <p:nvSpPr>
          <p:cNvPr id="48131" name="Title 1"/>
          <p:cNvSpPr>
            <a:spLocks noGrp="1"/>
          </p:cNvSpPr>
          <p:nvPr>
            <p:ph type="title"/>
          </p:nvPr>
        </p:nvSpPr>
        <p:spPr/>
        <p:txBody>
          <a:bodyPr/>
          <a:lstStyle/>
          <a:p>
            <a:r>
              <a:rPr lang="en-US" altLang="en-US" sz="4800"/>
              <a:t>Medicaid Estate Recovery</a:t>
            </a:r>
          </a:p>
        </p:txBody>
      </p:sp>
    </p:spTree>
    <p:extLst>
      <p:ext uri="{BB962C8B-B14F-4D97-AF65-F5344CB8AC3E}">
        <p14:creationId xmlns:p14="http://schemas.microsoft.com/office/powerpoint/2010/main" val="1132403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subTnLst>
                                    <p:animClr clrSpc="rgb" dir="cw">
                                      <p:cBhvr override="childStyle">
                                        <p:cTn dur="1" fill="hold" display="0" masterRel="nextClick" afterEffect="1"/>
                                        <p:tgtEl>
                                          <p:spTgt spid="48130">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500"/>
                                        <p:tgtEl>
                                          <p:spTgt spid="48130">
                                            <p:txEl>
                                              <p:pRg st="1" end="1"/>
                                            </p:txEl>
                                          </p:spTgt>
                                        </p:tgtEl>
                                      </p:cBhvr>
                                    </p:animEffect>
                                  </p:childTnLst>
                                  <p:subTnLst>
                                    <p:animClr clrSpc="rgb" dir="cw">
                                      <p:cBhvr override="childStyle">
                                        <p:cTn dur="1" fill="hold" display="0" masterRel="nextClick" afterEffect="1"/>
                                        <p:tgtEl>
                                          <p:spTgt spid="48130">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fade">
                                      <p:cBhvr>
                                        <p:cTn id="17" dur="500"/>
                                        <p:tgtEl>
                                          <p:spTgt spid="48130">
                                            <p:txEl>
                                              <p:pRg st="2" end="2"/>
                                            </p:txEl>
                                          </p:spTgt>
                                        </p:tgtEl>
                                      </p:cBhvr>
                                    </p:animEffect>
                                  </p:childTnLst>
                                  <p:subTnLst>
                                    <p:animClr clrSpc="rgb" dir="cw">
                                      <p:cBhvr override="childStyle">
                                        <p:cTn dur="1" fill="hold" display="0" masterRel="nextClick" afterEffect="1"/>
                                        <p:tgtEl>
                                          <p:spTgt spid="48130">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0">
                                            <p:txEl>
                                              <p:pRg st="3" end="3"/>
                                            </p:txEl>
                                          </p:spTgt>
                                        </p:tgtEl>
                                        <p:attrNameLst>
                                          <p:attrName>style.visibility</p:attrName>
                                        </p:attrNameLst>
                                      </p:cBhvr>
                                      <p:to>
                                        <p:strVal val="visible"/>
                                      </p:to>
                                    </p:set>
                                    <p:animEffect transition="in" filter="fade">
                                      <p:cBhvr>
                                        <p:cTn id="22" dur="500"/>
                                        <p:tgtEl>
                                          <p:spTgt spid="48130">
                                            <p:txEl>
                                              <p:pRg st="3" end="3"/>
                                            </p:txEl>
                                          </p:spTgt>
                                        </p:tgtEl>
                                      </p:cBhvr>
                                    </p:animEffect>
                                  </p:childTnLst>
                                  <p:subTnLst>
                                    <p:animClr clrSpc="rgb" dir="cw">
                                      <p:cBhvr override="childStyle">
                                        <p:cTn dur="1" fill="hold" display="0" masterRel="nextClick" afterEffect="1"/>
                                        <p:tgtEl>
                                          <p:spTgt spid="48130">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409AD-C6B7-81AF-0F6D-EA48EDDCF9A6}"/>
              </a:ext>
            </a:extLst>
          </p:cNvPr>
          <p:cNvSpPr>
            <a:spLocks noGrp="1"/>
          </p:cNvSpPr>
          <p:nvPr>
            <p:ph idx="1"/>
          </p:nvPr>
        </p:nvSpPr>
        <p:spPr/>
        <p:txBody>
          <a:bodyPr/>
          <a:lstStyle/>
          <a:p>
            <a:pPr marL="0" indent="0">
              <a:buNone/>
            </a:pPr>
            <a:r>
              <a:rPr lang="en-US" dirty="0"/>
              <a:t>John Smith was in a nursing home for 3 years and died July 1, 2021.  John and Joan owned their home joint with rights of survivorship, worth 200,000.  John had no other property.  Joan Smith, his wife just received a letter from the attorney general that she owes $300,000.  What does she do? </a:t>
            </a:r>
          </a:p>
          <a:p>
            <a:pPr marL="0" indent="0">
              <a:buNone/>
            </a:pPr>
            <a:endParaRPr lang="en-US" dirty="0"/>
          </a:p>
        </p:txBody>
      </p:sp>
      <p:sp>
        <p:nvSpPr>
          <p:cNvPr id="4" name="Slide Number Placeholder 3">
            <a:extLst>
              <a:ext uri="{FF2B5EF4-FFF2-40B4-BE49-F238E27FC236}">
                <a16:creationId xmlns:a16="http://schemas.microsoft.com/office/drawing/2014/main" id="{2AB20486-9E9C-37D3-1518-0DCB20F5DDC7}"/>
              </a:ext>
            </a:extLst>
          </p:cNvPr>
          <p:cNvSpPr>
            <a:spLocks noGrp="1"/>
          </p:cNvSpPr>
          <p:nvPr>
            <p:ph type="sldNum" sz="quarter" idx="4"/>
          </p:nvPr>
        </p:nvSpPr>
        <p:spPr/>
        <p:txBody>
          <a:bodyPr/>
          <a:lstStyle/>
          <a:p>
            <a:fld id="{612C9336-A718-4A9C-A61A-5379812194CD}" type="slidenum">
              <a:rPr lang="en-US" smtClean="0"/>
              <a:t>28</a:t>
            </a:fld>
            <a:endParaRPr lang="en-US"/>
          </a:p>
        </p:txBody>
      </p:sp>
    </p:spTree>
    <p:extLst>
      <p:ext uri="{BB962C8B-B14F-4D97-AF65-F5344CB8AC3E}">
        <p14:creationId xmlns:p14="http://schemas.microsoft.com/office/powerpoint/2010/main" val="325481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CCDD6-25AF-506F-91EA-8E617AC18C42}"/>
              </a:ext>
            </a:extLst>
          </p:cNvPr>
          <p:cNvSpPr>
            <a:spLocks noGrp="1"/>
          </p:cNvSpPr>
          <p:nvPr>
            <p:ph idx="1"/>
          </p:nvPr>
        </p:nvSpPr>
        <p:spPr>
          <a:xfrm>
            <a:off x="1981200" y="2286001"/>
            <a:ext cx="8229600" cy="3687763"/>
          </a:xfrm>
        </p:spPr>
        <p:txBody>
          <a:bodyPr/>
          <a:lstStyle/>
          <a:p>
            <a:endParaRPr lang="en-US" dirty="0"/>
          </a:p>
          <a:p>
            <a:pPr marL="0" indent="0" algn="ctr">
              <a:buNone/>
            </a:pPr>
            <a:r>
              <a:rPr lang="en-US" sz="4000" b="1" dirty="0"/>
              <a:t>Poll Question# 2</a:t>
            </a:r>
          </a:p>
        </p:txBody>
      </p:sp>
      <p:sp>
        <p:nvSpPr>
          <p:cNvPr id="4" name="Slide Number Placeholder 3">
            <a:extLst>
              <a:ext uri="{FF2B5EF4-FFF2-40B4-BE49-F238E27FC236}">
                <a16:creationId xmlns:a16="http://schemas.microsoft.com/office/drawing/2014/main" id="{D1778ABD-C60D-3B44-6353-4CC87A4C9996}"/>
              </a:ext>
            </a:extLst>
          </p:cNvPr>
          <p:cNvSpPr>
            <a:spLocks noGrp="1"/>
          </p:cNvSpPr>
          <p:nvPr>
            <p:ph type="sldNum" sz="quarter" idx="4"/>
          </p:nvPr>
        </p:nvSpPr>
        <p:spPr/>
        <p:txBody>
          <a:bodyPr/>
          <a:lstStyle/>
          <a:p>
            <a:fld id="{612C9336-A718-4A9C-A61A-5379812194CD}" type="slidenum">
              <a:rPr lang="en-US" smtClean="0"/>
              <a:t>29</a:t>
            </a:fld>
            <a:endParaRPr lang="en-US"/>
          </a:p>
        </p:txBody>
      </p:sp>
    </p:spTree>
    <p:extLst>
      <p:ext uri="{BB962C8B-B14F-4D97-AF65-F5344CB8AC3E}">
        <p14:creationId xmlns:p14="http://schemas.microsoft.com/office/powerpoint/2010/main" val="121155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40A78-D1E7-40BB-94FB-8805C9E1B549}"/>
              </a:ext>
            </a:extLst>
          </p:cNvPr>
          <p:cNvPicPr>
            <a:picLocks noChangeAspect="1"/>
          </p:cNvPicPr>
          <p:nvPr/>
        </p:nvPicPr>
        <p:blipFill>
          <a:blip r:embed="rId3"/>
          <a:stretch>
            <a:fillRect/>
          </a:stretch>
        </p:blipFill>
        <p:spPr>
          <a:xfrm>
            <a:off x="1461451" y="1524000"/>
            <a:ext cx="9269098" cy="4716699"/>
          </a:xfrm>
          <a:prstGeom prst="rect">
            <a:avLst/>
          </a:prstGeom>
          <a:ln>
            <a:solidFill>
              <a:schemeClr val="bg1">
                <a:lumMod val="50000"/>
              </a:schemeClr>
            </a:solidFill>
          </a:ln>
        </p:spPr>
      </p:pic>
      <p:sp>
        <p:nvSpPr>
          <p:cNvPr id="2" name="Title 1"/>
          <p:cNvSpPr>
            <a:spLocks noGrp="1"/>
          </p:cNvSpPr>
          <p:nvPr>
            <p:ph type="title"/>
          </p:nvPr>
        </p:nvSpPr>
        <p:spPr>
          <a:xfrm>
            <a:off x="4781550" y="2222780"/>
            <a:ext cx="4400550" cy="971550"/>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ODM’s Resources &amp; Rules</a:t>
            </a:r>
          </a:p>
        </p:txBody>
      </p:sp>
      <p:sp>
        <p:nvSpPr>
          <p:cNvPr id="4" name="Slide Number Placeholder 3"/>
          <p:cNvSpPr>
            <a:spLocks noGrp="1"/>
          </p:cNvSpPr>
          <p:nvPr>
            <p:ph type="sldNum" sz="quarter" idx="4"/>
          </p:nvPr>
        </p:nvSpPr>
        <p:spPr/>
        <p:txBody>
          <a:bodyPr/>
          <a:lstStyle/>
          <a:p>
            <a:pPr defTabSz="685800">
              <a:defRPr/>
            </a:pPr>
            <a:fld id="{612C9336-A718-4A9C-A61A-5379812194CD}" type="slidenum">
              <a:rPr lang="en-US">
                <a:solidFill>
                  <a:prstClr val="black">
                    <a:tint val="75000"/>
                  </a:prstClr>
                </a:solidFill>
                <a:latin typeface="Calibri"/>
              </a:rPr>
              <a:pPr defTabSz="685800">
                <a:defRPr/>
              </a:pPr>
              <a:t>3</a:t>
            </a:fld>
            <a:endParaRPr lang="en-US">
              <a:solidFill>
                <a:prstClr val="black">
                  <a:tint val="75000"/>
                </a:prstClr>
              </a:solidFill>
              <a:latin typeface="Calibri"/>
            </a:endParaRPr>
          </a:p>
        </p:txBody>
      </p:sp>
      <p:sp>
        <p:nvSpPr>
          <p:cNvPr id="7" name="Line 5"/>
          <p:cNvSpPr>
            <a:spLocks noChangeShapeType="1"/>
          </p:cNvSpPr>
          <p:nvPr/>
        </p:nvSpPr>
        <p:spPr bwMode="auto">
          <a:xfrm flipH="1">
            <a:off x="5257800" y="3429000"/>
            <a:ext cx="1314450" cy="1370317"/>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a:solidFill>
                <a:prstClr val="black"/>
              </a:solidFill>
              <a:latin typeface="Calibri"/>
            </a:endParaRPr>
          </a:p>
        </p:txBody>
      </p:sp>
    </p:spTree>
    <p:extLst>
      <p:ext uri="{BB962C8B-B14F-4D97-AF65-F5344CB8AC3E}">
        <p14:creationId xmlns:p14="http://schemas.microsoft.com/office/powerpoint/2010/main" val="749022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50B8-AE31-4041-98AF-AB1F815A7D8D}"/>
              </a:ext>
            </a:extLst>
          </p:cNvPr>
          <p:cNvSpPr>
            <a:spLocks noGrp="1"/>
          </p:cNvSpPr>
          <p:nvPr>
            <p:ph type="title"/>
          </p:nvPr>
        </p:nvSpPr>
        <p:spPr/>
        <p:txBody>
          <a:bodyPr/>
          <a:lstStyle/>
          <a:p>
            <a:r>
              <a:rPr lang="en-US" dirty="0"/>
              <a:t>Sample fact pattern</a:t>
            </a:r>
          </a:p>
        </p:txBody>
      </p:sp>
      <p:sp>
        <p:nvSpPr>
          <p:cNvPr id="3" name="Content Placeholder 2">
            <a:extLst>
              <a:ext uri="{FF2B5EF4-FFF2-40B4-BE49-F238E27FC236}">
                <a16:creationId xmlns:a16="http://schemas.microsoft.com/office/drawing/2014/main" id="{D7445846-46A0-419F-ABBE-BC758A173787}"/>
              </a:ext>
            </a:extLst>
          </p:cNvPr>
          <p:cNvSpPr>
            <a:spLocks noGrp="1"/>
          </p:cNvSpPr>
          <p:nvPr>
            <p:ph idx="1"/>
          </p:nvPr>
        </p:nvSpPr>
        <p:spPr>
          <a:xfrm>
            <a:off x="762000" y="1295400"/>
            <a:ext cx="10744200" cy="5334000"/>
          </a:xfrm>
        </p:spPr>
        <p:txBody>
          <a:bodyPr/>
          <a:lstStyle/>
          <a:p>
            <a:pPr marL="0" indent="0">
              <a:buNone/>
            </a:pPr>
            <a:r>
              <a:rPr lang="en-US" dirty="0"/>
              <a:t>John Smith was in a nursing home for 3 years and died July 1, 2021.  John and Joan owned their home joint with rights of survivorship, worth 200,000.  John had no other property.  Joan Smith, his wife just received a letter from the attorney general that she owes $300,000.  What does she do? </a:t>
            </a:r>
          </a:p>
          <a:p>
            <a:pPr marL="0" indent="0">
              <a:buNone/>
            </a:pPr>
            <a:r>
              <a:rPr lang="en-US" dirty="0"/>
              <a:t>Does she need to respond? No, only the executor or administrator of the estate needs to answer</a:t>
            </a:r>
          </a:p>
        </p:txBody>
      </p:sp>
      <p:sp>
        <p:nvSpPr>
          <p:cNvPr id="4" name="Slide Number Placeholder 3">
            <a:extLst>
              <a:ext uri="{FF2B5EF4-FFF2-40B4-BE49-F238E27FC236}">
                <a16:creationId xmlns:a16="http://schemas.microsoft.com/office/drawing/2014/main" id="{C42FFECB-E7EC-470E-9803-025596906434}"/>
              </a:ext>
            </a:extLst>
          </p:cNvPr>
          <p:cNvSpPr>
            <a:spLocks noGrp="1"/>
          </p:cNvSpPr>
          <p:nvPr>
            <p:ph type="sldNum" sz="quarter" idx="4"/>
          </p:nvPr>
        </p:nvSpPr>
        <p:spPr/>
        <p:txBody>
          <a:bodyPr/>
          <a:lstStyle/>
          <a:p>
            <a:fld id="{612C9336-A718-4A9C-A61A-5379812194CD}" type="slidenum">
              <a:rPr lang="en-US" smtClean="0"/>
              <a:t>30</a:t>
            </a:fld>
            <a:endParaRPr lang="en-US"/>
          </a:p>
        </p:txBody>
      </p:sp>
    </p:spTree>
    <p:extLst>
      <p:ext uri="{BB962C8B-B14F-4D97-AF65-F5344CB8AC3E}">
        <p14:creationId xmlns:p14="http://schemas.microsoft.com/office/powerpoint/2010/main" val="1131875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3148C-2BB6-DA09-8644-8ACA1F8C572C}"/>
              </a:ext>
            </a:extLst>
          </p:cNvPr>
          <p:cNvSpPr>
            <a:spLocks noGrp="1"/>
          </p:cNvSpPr>
          <p:nvPr>
            <p:ph idx="1"/>
          </p:nvPr>
        </p:nvSpPr>
        <p:spPr/>
        <p:txBody>
          <a:bodyPr/>
          <a:lstStyle/>
          <a:p>
            <a:pPr marL="0" indent="0">
              <a:buNone/>
            </a:pPr>
            <a:r>
              <a:rPr lang="en-US" dirty="0"/>
              <a:t>What if John did not own the home, only Joan did, but they had a joint bank account payable to Joan on his death with a balance of $2000?</a:t>
            </a:r>
          </a:p>
          <a:p>
            <a:pPr marL="0" indent="0">
              <a:buNone/>
            </a:pPr>
            <a:endParaRPr lang="en-US" dirty="0"/>
          </a:p>
          <a:p>
            <a:pPr marL="0" indent="0">
              <a:buNone/>
            </a:pPr>
            <a:r>
              <a:rPr lang="en-US" dirty="0"/>
              <a:t>Although Joan has no obligation to respond, she should document the value she received from John upon his death to limit the MER claim in Joan’s estate</a:t>
            </a:r>
          </a:p>
        </p:txBody>
      </p:sp>
      <p:sp>
        <p:nvSpPr>
          <p:cNvPr id="4" name="Slide Number Placeholder 3">
            <a:extLst>
              <a:ext uri="{FF2B5EF4-FFF2-40B4-BE49-F238E27FC236}">
                <a16:creationId xmlns:a16="http://schemas.microsoft.com/office/drawing/2014/main" id="{A13D398B-68BC-18BB-FFAB-8C4BE13085F2}"/>
              </a:ext>
            </a:extLst>
          </p:cNvPr>
          <p:cNvSpPr>
            <a:spLocks noGrp="1"/>
          </p:cNvSpPr>
          <p:nvPr>
            <p:ph type="sldNum" sz="quarter" idx="4"/>
          </p:nvPr>
        </p:nvSpPr>
        <p:spPr/>
        <p:txBody>
          <a:bodyPr/>
          <a:lstStyle/>
          <a:p>
            <a:fld id="{612C9336-A718-4A9C-A61A-5379812194CD}" type="slidenum">
              <a:rPr lang="en-US" smtClean="0"/>
              <a:t>31</a:t>
            </a:fld>
            <a:endParaRPr lang="en-US"/>
          </a:p>
        </p:txBody>
      </p:sp>
    </p:spTree>
    <p:extLst>
      <p:ext uri="{BB962C8B-B14F-4D97-AF65-F5344CB8AC3E}">
        <p14:creationId xmlns:p14="http://schemas.microsoft.com/office/powerpoint/2010/main" val="198942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205FC-0729-5690-75D6-070DD00D7138}"/>
              </a:ext>
            </a:extLst>
          </p:cNvPr>
          <p:cNvSpPr>
            <a:spLocks noGrp="1"/>
          </p:cNvSpPr>
          <p:nvPr>
            <p:ph idx="1"/>
          </p:nvPr>
        </p:nvSpPr>
        <p:spPr>
          <a:xfrm>
            <a:off x="457200" y="762000"/>
            <a:ext cx="11277600" cy="5867400"/>
          </a:xfrm>
        </p:spPr>
        <p:txBody>
          <a:bodyPr/>
          <a:lstStyle/>
          <a:p>
            <a:pPr marL="0" indent="0">
              <a:buNone/>
            </a:pPr>
            <a:r>
              <a:rPr lang="en-US" sz="2800" dirty="0">
                <a:solidFill>
                  <a:srgbClr val="000000"/>
                </a:solidFill>
              </a:rPr>
              <a:t>Husband and wife owned a refund in a continuing care community. Wife went on Medicaid and later died.  Later, husband died and his estate was entitled to a refund.  </a:t>
            </a:r>
          </a:p>
          <a:p>
            <a:pPr marL="0" indent="0">
              <a:buNone/>
            </a:pPr>
            <a:r>
              <a:rPr lang="en-US" sz="2800" dirty="0">
                <a:solidFill>
                  <a:srgbClr val="000000"/>
                </a:solidFill>
              </a:rPr>
              <a:t>“</a:t>
            </a:r>
            <a:r>
              <a:rPr lang="en-US" sz="2800" dirty="0" err="1">
                <a:solidFill>
                  <a:srgbClr val="000000"/>
                </a:solidFill>
              </a:rPr>
              <a:t>Lessel's</a:t>
            </a:r>
            <a:r>
              <a:rPr lang="en-US" sz="2800" dirty="0">
                <a:solidFill>
                  <a:srgbClr val="000000"/>
                </a:solidFill>
              </a:rPr>
              <a:t> ownership interest in her half of the BRC refund endured post-mortem and represented a quantifiable non-probate asset which ODM was entitled to recover for Medicaid medical assistance benefits previously paid on </a:t>
            </a:r>
            <a:r>
              <a:rPr lang="en-US" sz="2800" dirty="0" err="1">
                <a:solidFill>
                  <a:srgbClr val="000000"/>
                </a:solidFill>
              </a:rPr>
              <a:t>Lessel's</a:t>
            </a:r>
            <a:r>
              <a:rPr lang="en-US" sz="2800" dirty="0">
                <a:solidFill>
                  <a:srgbClr val="000000"/>
                </a:solidFill>
              </a:rPr>
              <a:t> behalf, by means of a properly filed claim for estate recovery. </a:t>
            </a:r>
            <a:r>
              <a:rPr lang="en-US" sz="2800" i="1" dirty="0">
                <a:solidFill>
                  <a:srgbClr val="000000"/>
                </a:solidFill>
              </a:rPr>
              <a:t>See</a:t>
            </a:r>
            <a:r>
              <a:rPr lang="en-US" sz="2800" dirty="0">
                <a:solidFill>
                  <a:srgbClr val="000000"/>
                </a:solidFill>
              </a:rPr>
              <a:t> R.C. 2117.061(D). In other words, </a:t>
            </a:r>
            <a:r>
              <a:rPr lang="en-US" sz="2800" dirty="0" err="1">
                <a:solidFill>
                  <a:srgbClr val="000000"/>
                </a:solidFill>
              </a:rPr>
              <a:t>Lessel's</a:t>
            </a:r>
            <a:r>
              <a:rPr lang="en-US" sz="2800" dirty="0">
                <a:solidFill>
                  <a:srgbClr val="000000"/>
                </a:solidFill>
              </a:rPr>
              <a:t> interest was not extinguished by her death, and half of the BRC refund was a non-probate asset in which </a:t>
            </a:r>
            <a:r>
              <a:rPr lang="en-US" sz="2800" dirty="0" err="1">
                <a:solidFill>
                  <a:srgbClr val="000000"/>
                </a:solidFill>
              </a:rPr>
              <a:t>Lessel</a:t>
            </a:r>
            <a:r>
              <a:rPr lang="en-US" sz="2800" dirty="0">
                <a:solidFill>
                  <a:srgbClr val="000000"/>
                </a:solidFill>
              </a:rPr>
              <a:t> had a legal interest when she died; that interest was conveyed to Harry and subject to recovery from his estate in the amount of $24,390.”</a:t>
            </a:r>
            <a:br>
              <a:rPr lang="en-US" sz="2800" dirty="0">
                <a:solidFill>
                  <a:srgbClr val="000000"/>
                </a:solidFill>
              </a:rPr>
            </a:br>
            <a:br>
              <a:rPr lang="en-US" sz="1200" dirty="0">
                <a:solidFill>
                  <a:srgbClr val="000000"/>
                </a:solidFill>
              </a:rPr>
            </a:br>
            <a:r>
              <a:rPr lang="en-US" sz="2800" i="1" dirty="0">
                <a:solidFill>
                  <a:srgbClr val="000000"/>
                </a:solidFill>
              </a:rPr>
              <a:t>Ohio Dept. of Medicaid v. French</a:t>
            </a:r>
            <a:r>
              <a:rPr lang="en-US" sz="2800" dirty="0">
                <a:solidFill>
                  <a:srgbClr val="000000"/>
                </a:solidFill>
              </a:rPr>
              <a:t>, 2nd Dist. No. 2019-CA-4, 2020-Ohio-2744, 154 N.E.3d 426, ¶ 66</a:t>
            </a:r>
          </a:p>
          <a:p>
            <a:endParaRPr lang="en-US" dirty="0"/>
          </a:p>
        </p:txBody>
      </p:sp>
      <p:sp>
        <p:nvSpPr>
          <p:cNvPr id="4" name="Slide Number Placeholder 3">
            <a:extLst>
              <a:ext uri="{FF2B5EF4-FFF2-40B4-BE49-F238E27FC236}">
                <a16:creationId xmlns:a16="http://schemas.microsoft.com/office/drawing/2014/main" id="{044CEC6E-5A02-C496-5B91-2AA1C896D66E}"/>
              </a:ext>
            </a:extLst>
          </p:cNvPr>
          <p:cNvSpPr>
            <a:spLocks noGrp="1"/>
          </p:cNvSpPr>
          <p:nvPr>
            <p:ph type="sldNum" sz="quarter" idx="4"/>
          </p:nvPr>
        </p:nvSpPr>
        <p:spPr/>
        <p:txBody>
          <a:bodyPr/>
          <a:lstStyle/>
          <a:p>
            <a:fld id="{612C9336-A718-4A9C-A61A-5379812194CD}" type="slidenum">
              <a:rPr lang="en-US" smtClean="0"/>
              <a:t>32</a:t>
            </a:fld>
            <a:endParaRPr lang="en-US"/>
          </a:p>
        </p:txBody>
      </p:sp>
    </p:spTree>
    <p:extLst>
      <p:ext uri="{BB962C8B-B14F-4D97-AF65-F5344CB8AC3E}">
        <p14:creationId xmlns:p14="http://schemas.microsoft.com/office/powerpoint/2010/main" val="3567266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990600" y="1524000"/>
            <a:ext cx="10363200" cy="4686300"/>
          </a:xfrm>
          <a:extLst>
            <a:ext uri="{909E8E84-426E-40DD-AFC4-6F175D3DCCD1}">
              <a14:hiddenFill xmlns:a14="http://schemas.microsoft.com/office/drawing/2010/main">
                <a:solidFill>
                  <a:schemeClr val="tx1"/>
                </a:solidFill>
              </a14:hiddenFill>
            </a:ext>
          </a:extLst>
        </p:spPr>
        <p:txBody>
          <a:bodyPr/>
          <a:lstStyle/>
          <a:p>
            <a:pPr>
              <a:spcAft>
                <a:spcPts val="1500"/>
              </a:spcAft>
            </a:pPr>
            <a:r>
              <a:rPr lang="en-US" altLang="en-US" dirty="0"/>
              <a:t>RC § 5162.22 states re PNA accounts:</a:t>
            </a:r>
          </a:p>
          <a:p>
            <a:pPr lvl="1">
              <a:spcAft>
                <a:spcPts val="1500"/>
              </a:spcAft>
            </a:pPr>
            <a:r>
              <a:rPr lang="en-US" altLang="en-US" dirty="0"/>
              <a:t>0 to 60 days after death pay PNA to</a:t>
            </a:r>
          </a:p>
          <a:p>
            <a:pPr lvl="2">
              <a:spcAft>
                <a:spcPts val="1500"/>
              </a:spcAft>
            </a:pPr>
            <a:r>
              <a:rPr lang="en-US" altLang="en-US" dirty="0"/>
              <a:t>Funeral home for unpaid expenses; or</a:t>
            </a:r>
          </a:p>
          <a:p>
            <a:pPr lvl="2">
              <a:spcAft>
                <a:spcPts val="1500"/>
              </a:spcAft>
            </a:pPr>
            <a:r>
              <a:rPr lang="en-US" altLang="en-US" dirty="0"/>
              <a:t>Probate estate representative</a:t>
            </a:r>
          </a:p>
          <a:p>
            <a:pPr lvl="1">
              <a:spcAft>
                <a:spcPts val="1500"/>
              </a:spcAft>
            </a:pPr>
            <a:r>
              <a:rPr lang="en-US" altLang="en-US" dirty="0"/>
              <a:t>60 to 90 days after death pay PNA to</a:t>
            </a:r>
          </a:p>
          <a:p>
            <a:pPr lvl="2">
              <a:spcAft>
                <a:spcPts val="1500"/>
              </a:spcAft>
            </a:pPr>
            <a:r>
              <a:rPr lang="en-US" altLang="en-US" dirty="0"/>
              <a:t>ODM through the OAG</a:t>
            </a:r>
          </a:p>
          <a:p>
            <a:pPr lvl="1">
              <a:spcAft>
                <a:spcPts val="1500"/>
              </a:spcAft>
            </a:pPr>
            <a:r>
              <a:rPr lang="en-US" altLang="en-US" dirty="0"/>
              <a:t>Note:  no statutory provisions for surviving spouse</a:t>
            </a:r>
          </a:p>
        </p:txBody>
      </p:sp>
      <p:sp>
        <p:nvSpPr>
          <p:cNvPr id="48131" name="Title 1"/>
          <p:cNvSpPr>
            <a:spLocks noGrp="1"/>
          </p:cNvSpPr>
          <p:nvPr>
            <p:ph type="title"/>
          </p:nvPr>
        </p:nvSpPr>
        <p:spPr/>
        <p:txBody>
          <a:bodyPr/>
          <a:lstStyle/>
          <a:p>
            <a:r>
              <a:rPr lang="en-US" altLang="en-US" sz="3600"/>
              <a:t>Medicaid Estate Recovery</a:t>
            </a:r>
          </a:p>
        </p:txBody>
      </p:sp>
    </p:spTree>
    <p:extLst>
      <p:ext uri="{BB962C8B-B14F-4D97-AF65-F5344CB8AC3E}">
        <p14:creationId xmlns:p14="http://schemas.microsoft.com/office/powerpoint/2010/main" val="210527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subTnLst>
                                    <p:animClr clrSpc="rgb" dir="cw">
                                      <p:cBhvr override="childStyle">
                                        <p:cTn dur="1" fill="hold" display="0" masterRel="nextClick" afterEffect="1"/>
                                        <p:tgtEl>
                                          <p:spTgt spid="48130">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500"/>
                                        <p:tgtEl>
                                          <p:spTgt spid="48130">
                                            <p:txEl>
                                              <p:pRg st="1" end="1"/>
                                            </p:txEl>
                                          </p:spTgt>
                                        </p:tgtEl>
                                      </p:cBhvr>
                                    </p:animEffect>
                                  </p:childTnLst>
                                  <p:subTnLst>
                                    <p:animClr clrSpc="rgb" dir="cw">
                                      <p:cBhvr override="childStyle">
                                        <p:cTn dur="1" fill="hold" display="0" masterRel="nextClick" afterEffect="1"/>
                                        <p:tgtEl>
                                          <p:spTgt spid="48130">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fade">
                                      <p:cBhvr>
                                        <p:cTn id="17" dur="500"/>
                                        <p:tgtEl>
                                          <p:spTgt spid="48130">
                                            <p:txEl>
                                              <p:pRg st="2" end="2"/>
                                            </p:txEl>
                                          </p:spTgt>
                                        </p:tgtEl>
                                      </p:cBhvr>
                                    </p:animEffect>
                                  </p:childTnLst>
                                  <p:subTnLst>
                                    <p:animClr clrSpc="rgb" dir="cw">
                                      <p:cBhvr override="childStyle">
                                        <p:cTn dur="1" fill="hold" display="0" masterRel="nextClick" afterEffect="1"/>
                                        <p:tgtEl>
                                          <p:spTgt spid="48130">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0">
                                            <p:txEl>
                                              <p:pRg st="3" end="3"/>
                                            </p:txEl>
                                          </p:spTgt>
                                        </p:tgtEl>
                                        <p:attrNameLst>
                                          <p:attrName>style.visibility</p:attrName>
                                        </p:attrNameLst>
                                      </p:cBhvr>
                                      <p:to>
                                        <p:strVal val="visible"/>
                                      </p:to>
                                    </p:set>
                                    <p:animEffect transition="in" filter="fade">
                                      <p:cBhvr>
                                        <p:cTn id="22" dur="500"/>
                                        <p:tgtEl>
                                          <p:spTgt spid="48130">
                                            <p:txEl>
                                              <p:pRg st="3" end="3"/>
                                            </p:txEl>
                                          </p:spTgt>
                                        </p:tgtEl>
                                      </p:cBhvr>
                                    </p:animEffect>
                                  </p:childTnLst>
                                  <p:subTnLst>
                                    <p:animClr clrSpc="rgb" dir="cw">
                                      <p:cBhvr override="childStyle">
                                        <p:cTn dur="1" fill="hold" display="0" masterRel="nextClick" afterEffect="1"/>
                                        <p:tgtEl>
                                          <p:spTgt spid="48130">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130">
                                            <p:txEl>
                                              <p:pRg st="4" end="4"/>
                                            </p:txEl>
                                          </p:spTgt>
                                        </p:tgtEl>
                                        <p:attrNameLst>
                                          <p:attrName>style.visibility</p:attrName>
                                        </p:attrNameLst>
                                      </p:cBhvr>
                                      <p:to>
                                        <p:strVal val="visible"/>
                                      </p:to>
                                    </p:set>
                                    <p:animEffect transition="in" filter="fade">
                                      <p:cBhvr>
                                        <p:cTn id="27" dur="500"/>
                                        <p:tgtEl>
                                          <p:spTgt spid="48130">
                                            <p:txEl>
                                              <p:pRg st="4" end="4"/>
                                            </p:txEl>
                                          </p:spTgt>
                                        </p:tgtEl>
                                      </p:cBhvr>
                                    </p:animEffect>
                                  </p:childTnLst>
                                  <p:subTnLst>
                                    <p:animClr clrSpc="rgb" dir="cw">
                                      <p:cBhvr override="childStyle">
                                        <p:cTn dur="1" fill="hold" display="0" masterRel="nextClick" afterEffect="1"/>
                                        <p:tgtEl>
                                          <p:spTgt spid="48130">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130">
                                            <p:txEl>
                                              <p:pRg st="5" end="5"/>
                                            </p:txEl>
                                          </p:spTgt>
                                        </p:tgtEl>
                                        <p:attrNameLst>
                                          <p:attrName>style.visibility</p:attrName>
                                        </p:attrNameLst>
                                      </p:cBhvr>
                                      <p:to>
                                        <p:strVal val="visible"/>
                                      </p:to>
                                    </p:set>
                                    <p:animEffect transition="in" filter="fade">
                                      <p:cBhvr>
                                        <p:cTn id="32" dur="500"/>
                                        <p:tgtEl>
                                          <p:spTgt spid="48130">
                                            <p:txEl>
                                              <p:pRg st="5" end="5"/>
                                            </p:txEl>
                                          </p:spTgt>
                                        </p:tgtEl>
                                      </p:cBhvr>
                                    </p:animEffect>
                                  </p:childTnLst>
                                  <p:subTnLst>
                                    <p:animClr clrSpc="rgb" dir="cw">
                                      <p:cBhvr override="childStyle">
                                        <p:cTn dur="1" fill="hold" display="0" masterRel="nextClick" afterEffect="1"/>
                                        <p:tgtEl>
                                          <p:spTgt spid="48130">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130">
                                            <p:txEl>
                                              <p:pRg st="6" end="6"/>
                                            </p:txEl>
                                          </p:spTgt>
                                        </p:tgtEl>
                                        <p:attrNameLst>
                                          <p:attrName>style.visibility</p:attrName>
                                        </p:attrNameLst>
                                      </p:cBhvr>
                                      <p:to>
                                        <p:strVal val="visible"/>
                                      </p:to>
                                    </p:set>
                                    <p:animEffect transition="in" filter="fade">
                                      <p:cBhvr>
                                        <p:cTn id="37" dur="500"/>
                                        <p:tgtEl>
                                          <p:spTgt spid="48130">
                                            <p:txEl>
                                              <p:pRg st="6" end="6"/>
                                            </p:txEl>
                                          </p:spTgt>
                                        </p:tgtEl>
                                      </p:cBhvr>
                                    </p:animEffect>
                                  </p:childTnLst>
                                  <p:subTnLst>
                                    <p:animClr clrSpc="rgb" dir="cw">
                                      <p:cBhvr override="childStyle">
                                        <p:cTn dur="1" fill="hold" display="0" masterRel="nextClick" afterEffect="1"/>
                                        <p:tgtEl>
                                          <p:spTgt spid="48130">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762000" y="1205592"/>
            <a:ext cx="10668000" cy="5119007"/>
          </a:xfrm>
          <a:extLst>
            <a:ext uri="{909E8E84-426E-40DD-AFC4-6F175D3DCCD1}">
              <a14:hiddenFill xmlns:a14="http://schemas.microsoft.com/office/drawing/2010/main">
                <a:solidFill>
                  <a:schemeClr val="tx1"/>
                </a:solidFill>
              </a14:hiddenFill>
            </a:ext>
          </a:extLst>
        </p:spPr>
        <p:txBody>
          <a:bodyPr/>
          <a:lstStyle/>
          <a:p>
            <a:pPr eaLnBrk="1" hangingPunct="1">
              <a:defRPr/>
            </a:pPr>
            <a:r>
              <a:rPr lang="en-US" dirty="0"/>
              <a:t>Summary</a:t>
            </a:r>
          </a:p>
          <a:p>
            <a:pPr lvl="1" eaLnBrk="1" hangingPunct="1">
              <a:defRPr/>
            </a:pPr>
            <a:r>
              <a:rPr lang="en-US" dirty="0"/>
              <a:t>If you own any real or personal property when you die, no MER while the following are alive:</a:t>
            </a:r>
            <a:br>
              <a:rPr lang="en-US" dirty="0"/>
            </a:br>
            <a:endParaRPr lang="en-US" sz="300" dirty="0"/>
          </a:p>
          <a:p>
            <a:pPr lvl="2" eaLnBrk="1" hangingPunct="1">
              <a:defRPr/>
            </a:pPr>
            <a:r>
              <a:rPr lang="en-US" dirty="0"/>
              <a:t>Spouse, minor child or disabled or blind child</a:t>
            </a:r>
          </a:p>
          <a:p>
            <a:pPr marL="342900" lvl="1" indent="0">
              <a:buNone/>
              <a:defRPr/>
            </a:pPr>
            <a:br>
              <a:rPr lang="en-US" sz="900" dirty="0"/>
            </a:br>
            <a:endParaRPr lang="en-US" sz="900" dirty="0"/>
          </a:p>
          <a:p>
            <a:pPr lvl="1" eaLnBrk="1" hangingPunct="1">
              <a:buFont typeface="+mj-lt"/>
              <a:buAutoNum type="alphaLcParenR" startAt="2"/>
              <a:defRPr/>
            </a:pPr>
            <a:r>
              <a:rPr lang="en-US" dirty="0"/>
              <a:t>If you own a house and are permanently institutionalized when you die, no MER against the home while living in the home:</a:t>
            </a:r>
            <a:br>
              <a:rPr lang="en-US" dirty="0"/>
            </a:br>
            <a:endParaRPr lang="en-US" sz="525" dirty="0"/>
          </a:p>
          <a:p>
            <a:pPr lvl="2" eaLnBrk="1" hangingPunct="1">
              <a:defRPr/>
            </a:pPr>
            <a:r>
              <a:rPr lang="en-US" dirty="0"/>
              <a:t>son or daughter who provided 2 years of care or</a:t>
            </a:r>
          </a:p>
          <a:p>
            <a:pPr lvl="2" eaLnBrk="1" hangingPunct="1">
              <a:defRPr/>
            </a:pPr>
            <a:r>
              <a:rPr lang="en-US" dirty="0"/>
              <a:t>sibling who has resided in the home for at least one year</a:t>
            </a:r>
          </a:p>
        </p:txBody>
      </p:sp>
      <p:sp>
        <p:nvSpPr>
          <p:cNvPr id="15363" name="Title 1"/>
          <p:cNvSpPr>
            <a:spLocks noGrp="1"/>
          </p:cNvSpPr>
          <p:nvPr>
            <p:ph type="title"/>
          </p:nvPr>
        </p:nvSpPr>
        <p:spPr/>
        <p:txBody>
          <a:bodyPr/>
          <a:lstStyle/>
          <a:p>
            <a:r>
              <a:rPr lang="en-US" altLang="en-US" sz="3600"/>
              <a:t>Medicaid Estate Recovery</a:t>
            </a:r>
          </a:p>
        </p:txBody>
      </p:sp>
    </p:spTree>
    <p:extLst>
      <p:ext uri="{BB962C8B-B14F-4D97-AF65-F5344CB8AC3E}">
        <p14:creationId xmlns:p14="http://schemas.microsoft.com/office/powerpoint/2010/main" val="4069149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subTnLst>
                                    <p:animClr clrSpc="rgb" dir="cw">
                                      <p:cBhvr override="childStyle">
                                        <p:cTn dur="1" fill="hold" display="0" masterRel="nextClick" afterEffect="1"/>
                                        <p:tgtEl>
                                          <p:spTgt spid="1536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500"/>
                                        <p:tgtEl>
                                          <p:spTgt spid="15362">
                                            <p:txEl>
                                              <p:pRg st="1" end="1"/>
                                            </p:txEl>
                                          </p:spTgt>
                                        </p:tgtEl>
                                      </p:cBhvr>
                                    </p:animEffect>
                                  </p:childTnLst>
                                  <p:subTnLst>
                                    <p:animClr clrSpc="rgb" dir="cw">
                                      <p:cBhvr override="childStyle">
                                        <p:cTn dur="1" fill="hold" display="0" masterRel="nextClick" afterEffect="1"/>
                                        <p:tgtEl>
                                          <p:spTgt spid="1536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500"/>
                                        <p:tgtEl>
                                          <p:spTgt spid="15362">
                                            <p:txEl>
                                              <p:pRg st="2" end="2"/>
                                            </p:txEl>
                                          </p:spTgt>
                                        </p:tgtEl>
                                      </p:cBhvr>
                                    </p:animEffect>
                                  </p:childTnLst>
                                  <p:subTnLst>
                                    <p:animClr clrSpc="rgb" dir="cw">
                                      <p:cBhvr override="childStyle">
                                        <p:cTn dur="1" fill="hold" display="0" masterRel="nextClick" afterEffect="1"/>
                                        <p:tgtEl>
                                          <p:spTgt spid="15362">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fade">
                                      <p:cBhvr>
                                        <p:cTn id="22" dur="500"/>
                                        <p:tgtEl>
                                          <p:spTgt spid="15362">
                                            <p:txEl>
                                              <p:pRg st="4" end="4"/>
                                            </p:txEl>
                                          </p:spTgt>
                                        </p:tgtEl>
                                      </p:cBhvr>
                                    </p:animEffect>
                                  </p:childTnLst>
                                  <p:subTnLst>
                                    <p:animClr clrSpc="rgb" dir="cw">
                                      <p:cBhvr override="childStyle">
                                        <p:cTn dur="1" fill="hold" display="0" masterRel="nextClick" afterEffect="1"/>
                                        <p:tgtEl>
                                          <p:spTgt spid="15362">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animEffect transition="in" filter="fade">
                                      <p:cBhvr>
                                        <p:cTn id="27" dur="500"/>
                                        <p:tgtEl>
                                          <p:spTgt spid="15362">
                                            <p:txEl>
                                              <p:pRg st="5" end="5"/>
                                            </p:txEl>
                                          </p:spTgt>
                                        </p:tgtEl>
                                      </p:cBhvr>
                                    </p:animEffect>
                                  </p:childTnLst>
                                  <p:subTnLst>
                                    <p:animClr clrSpc="rgb" dir="cw">
                                      <p:cBhvr override="childStyle">
                                        <p:cTn dur="1" fill="hold" display="0" masterRel="nextClick" afterEffect="1"/>
                                        <p:tgtEl>
                                          <p:spTgt spid="15362">
                                            <p:txEl>
                                              <p:pRg st="5" end="5"/>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2">
                                            <p:txEl>
                                              <p:pRg st="6" end="6"/>
                                            </p:txEl>
                                          </p:spTgt>
                                        </p:tgtEl>
                                        <p:attrNameLst>
                                          <p:attrName>style.visibility</p:attrName>
                                        </p:attrNameLst>
                                      </p:cBhvr>
                                      <p:to>
                                        <p:strVal val="visible"/>
                                      </p:to>
                                    </p:set>
                                    <p:animEffect transition="in" filter="fade">
                                      <p:cBhvr>
                                        <p:cTn id="32" dur="500"/>
                                        <p:tgtEl>
                                          <p:spTgt spid="15362">
                                            <p:txEl>
                                              <p:pRg st="6" end="6"/>
                                            </p:txEl>
                                          </p:spTgt>
                                        </p:tgtEl>
                                      </p:cBhvr>
                                    </p:animEffect>
                                  </p:childTnLst>
                                  <p:subTnLst>
                                    <p:animClr clrSpc="rgb" dir="cw">
                                      <p:cBhvr override="childStyle">
                                        <p:cTn dur="1" fill="hold" display="0" masterRel="nextClick" afterEffect="1"/>
                                        <p:tgtEl>
                                          <p:spTgt spid="15362">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8A82-D6FA-4147-BFA0-1DB7E4E76566}"/>
              </a:ext>
            </a:extLst>
          </p:cNvPr>
          <p:cNvSpPr>
            <a:spLocks noGrp="1"/>
          </p:cNvSpPr>
          <p:nvPr>
            <p:ph type="title"/>
          </p:nvPr>
        </p:nvSpPr>
        <p:spPr/>
        <p:txBody>
          <a:bodyPr/>
          <a:lstStyle/>
          <a:p>
            <a:r>
              <a:rPr lang="en-US" dirty="0"/>
              <a:t>Sample fact pattern </a:t>
            </a:r>
          </a:p>
        </p:txBody>
      </p:sp>
      <p:sp>
        <p:nvSpPr>
          <p:cNvPr id="3" name="Content Placeholder 2">
            <a:extLst>
              <a:ext uri="{FF2B5EF4-FFF2-40B4-BE49-F238E27FC236}">
                <a16:creationId xmlns:a16="http://schemas.microsoft.com/office/drawing/2014/main" id="{16256331-1082-4E13-837C-658C4DA565C5}"/>
              </a:ext>
            </a:extLst>
          </p:cNvPr>
          <p:cNvSpPr>
            <a:spLocks noGrp="1"/>
          </p:cNvSpPr>
          <p:nvPr>
            <p:ph idx="1"/>
          </p:nvPr>
        </p:nvSpPr>
        <p:spPr/>
        <p:txBody>
          <a:bodyPr/>
          <a:lstStyle/>
          <a:p>
            <a:pPr marL="0" indent="0">
              <a:buNone/>
            </a:pPr>
            <a:r>
              <a:rPr lang="en-US" dirty="0"/>
              <a:t>Joan Smith calls that she found a lien on her home from John Smith’s Medicaid.  Does she pay it?</a:t>
            </a:r>
          </a:p>
          <a:p>
            <a:pPr marL="0" indent="0">
              <a:buNone/>
            </a:pPr>
            <a:r>
              <a:rPr lang="en-US" dirty="0"/>
              <a:t>NO,</a:t>
            </a:r>
          </a:p>
          <a:p>
            <a:pPr marL="0" indent="0">
              <a:buNone/>
            </a:pPr>
            <a:r>
              <a:rPr lang="en-US" dirty="0"/>
              <a:t>Also probably NOT a lien but instead an affidavit relating to title.  </a:t>
            </a:r>
          </a:p>
          <a:p>
            <a:pPr marL="0" indent="0">
              <a:buNone/>
            </a:pPr>
            <a:r>
              <a:rPr lang="en-US" dirty="0"/>
              <a:t>What if Joan is the daughter of John?  </a:t>
            </a:r>
          </a:p>
        </p:txBody>
      </p:sp>
      <p:sp>
        <p:nvSpPr>
          <p:cNvPr id="4" name="Slide Number Placeholder 3">
            <a:extLst>
              <a:ext uri="{FF2B5EF4-FFF2-40B4-BE49-F238E27FC236}">
                <a16:creationId xmlns:a16="http://schemas.microsoft.com/office/drawing/2014/main" id="{F3265D02-3070-4D9F-8858-AED4019E084D}"/>
              </a:ext>
            </a:extLst>
          </p:cNvPr>
          <p:cNvSpPr>
            <a:spLocks noGrp="1"/>
          </p:cNvSpPr>
          <p:nvPr>
            <p:ph type="sldNum" sz="quarter" idx="4"/>
          </p:nvPr>
        </p:nvSpPr>
        <p:spPr/>
        <p:txBody>
          <a:bodyPr/>
          <a:lstStyle/>
          <a:p>
            <a:fld id="{612C9336-A718-4A9C-A61A-5379812194CD}" type="slidenum">
              <a:rPr lang="en-US" smtClean="0"/>
              <a:t>35</a:t>
            </a:fld>
            <a:endParaRPr lang="en-US"/>
          </a:p>
        </p:txBody>
      </p:sp>
    </p:spTree>
    <p:extLst>
      <p:ext uri="{BB962C8B-B14F-4D97-AF65-F5344CB8AC3E}">
        <p14:creationId xmlns:p14="http://schemas.microsoft.com/office/powerpoint/2010/main" val="2614924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Liens</a:t>
            </a:r>
          </a:p>
        </p:txBody>
      </p:sp>
      <p:sp>
        <p:nvSpPr>
          <p:cNvPr id="3" name="Content Placeholder 2"/>
          <p:cNvSpPr>
            <a:spLocks noGrp="1"/>
          </p:cNvSpPr>
          <p:nvPr>
            <p:ph idx="1"/>
          </p:nvPr>
        </p:nvSpPr>
        <p:spPr>
          <a:xfrm>
            <a:off x="609600" y="1447800"/>
            <a:ext cx="10972800" cy="5257800"/>
          </a:xfrm>
        </p:spPr>
        <p:txBody>
          <a:bodyPr/>
          <a:lstStyle/>
          <a:p>
            <a:pPr marL="0" indent="0">
              <a:buNone/>
            </a:pPr>
            <a:r>
              <a:rPr lang="en-US" dirty="0"/>
              <a:t>Authority for Medicaid Liens is found only in RC 5162.211</a:t>
            </a:r>
          </a:p>
          <a:p>
            <a:pPr marL="457200" lvl="1" indent="0">
              <a:buNone/>
            </a:pPr>
            <a:r>
              <a:rPr lang="en-US" sz="3200" dirty="0"/>
              <a:t>(A) Except as provided in division (B) of this section and section 5162.23 of the Revised Code, </a:t>
            </a:r>
            <a:r>
              <a:rPr lang="en-US" sz="3200" b="1" dirty="0"/>
              <a:t>no lien may be imposed </a:t>
            </a:r>
            <a:r>
              <a:rPr lang="en-US" sz="3200" dirty="0"/>
              <a:t>against the property of an individual </a:t>
            </a:r>
            <a:r>
              <a:rPr lang="en-US" sz="3200" b="1" dirty="0"/>
              <a:t>before the individual's death </a:t>
            </a:r>
            <a:r>
              <a:rPr lang="en-US" sz="3200" dirty="0"/>
              <a:t>on account of </a:t>
            </a:r>
            <a:r>
              <a:rPr lang="en-US" sz="3200" dirty="0" err="1"/>
              <a:t>medicaid</a:t>
            </a:r>
            <a:r>
              <a:rPr lang="en-US" sz="3200" dirty="0"/>
              <a:t> services correctly paid or to be paid on the individual's behalf.</a:t>
            </a:r>
            <a:br>
              <a:rPr lang="en-US" sz="3200" dirty="0"/>
            </a:br>
            <a:br>
              <a:rPr lang="en-US" dirty="0"/>
            </a:br>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36</a:t>
            </a:fld>
            <a:endParaRPr lang="en-US"/>
          </a:p>
        </p:txBody>
      </p:sp>
    </p:spTree>
    <p:extLst>
      <p:ext uri="{BB962C8B-B14F-4D97-AF65-F5344CB8AC3E}">
        <p14:creationId xmlns:p14="http://schemas.microsoft.com/office/powerpoint/2010/main" val="3759336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(B) Except as provided in division (C) of this section, the department of </a:t>
            </a:r>
            <a:r>
              <a:rPr lang="en-US" dirty="0" err="1"/>
              <a:t>medicaid</a:t>
            </a:r>
            <a:r>
              <a:rPr lang="en-US" dirty="0"/>
              <a:t> may impose a lien against the real property of a </a:t>
            </a:r>
            <a:r>
              <a:rPr lang="en-US" dirty="0" err="1"/>
              <a:t>medicaid</a:t>
            </a:r>
            <a:r>
              <a:rPr lang="en-US" dirty="0"/>
              <a:t> recipient who is a permanently institutionalized individual and against the real property of the recipient's spouse, including any real property that is jointly held by the recipient and spouse. The lien may be imposed on account of </a:t>
            </a:r>
            <a:r>
              <a:rPr lang="en-US" dirty="0" err="1"/>
              <a:t>medicaid</a:t>
            </a:r>
            <a:r>
              <a:rPr lang="en-US" dirty="0"/>
              <a:t> paid or to be paid on the recipient's behalf.</a:t>
            </a:r>
            <a:br>
              <a:rPr lang="en-US" dirty="0"/>
            </a:br>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37</a:t>
            </a:fld>
            <a:endParaRPr lang="en-US"/>
          </a:p>
        </p:txBody>
      </p:sp>
    </p:spTree>
    <p:extLst>
      <p:ext uri="{BB962C8B-B14F-4D97-AF65-F5344CB8AC3E}">
        <p14:creationId xmlns:p14="http://schemas.microsoft.com/office/powerpoint/2010/main" val="109571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Lien Prohibitions</a:t>
            </a:r>
          </a:p>
        </p:txBody>
      </p:sp>
      <p:sp>
        <p:nvSpPr>
          <p:cNvPr id="3" name="Content Placeholder 2"/>
          <p:cNvSpPr>
            <a:spLocks noGrp="1"/>
          </p:cNvSpPr>
          <p:nvPr>
            <p:ph idx="1"/>
          </p:nvPr>
        </p:nvSpPr>
        <p:spPr>
          <a:xfrm>
            <a:off x="685800" y="1447800"/>
            <a:ext cx="10820400" cy="5257800"/>
          </a:xfrm>
        </p:spPr>
        <p:txBody>
          <a:bodyPr/>
          <a:lstStyle/>
          <a:p>
            <a:pPr marL="0" indent="0">
              <a:buNone/>
            </a:pPr>
            <a:r>
              <a:rPr lang="en-US" sz="2800" dirty="0"/>
              <a:t>(C) </a:t>
            </a:r>
            <a:r>
              <a:rPr lang="en-US" sz="2800" b="1" dirty="0"/>
              <a:t>No lien may be imposed </a:t>
            </a:r>
            <a:r>
              <a:rPr lang="en-US" sz="2800" dirty="0"/>
              <a:t>under division (B) of this section against the home of a </a:t>
            </a:r>
            <a:r>
              <a:rPr lang="en-US" sz="2800" dirty="0" err="1"/>
              <a:t>medicaid</a:t>
            </a:r>
            <a:r>
              <a:rPr lang="en-US" sz="2800" dirty="0"/>
              <a:t> recipient if any of the following lawfully resides in the home:</a:t>
            </a:r>
          </a:p>
          <a:p>
            <a:pPr marL="0" indent="0">
              <a:buNone/>
            </a:pPr>
            <a:r>
              <a:rPr lang="en-US" sz="2800" dirty="0"/>
              <a:t>(1) The recipient's spouse;</a:t>
            </a:r>
          </a:p>
          <a:p>
            <a:pPr marL="0" indent="0">
              <a:buNone/>
            </a:pPr>
            <a:r>
              <a:rPr lang="en-US" sz="2800" dirty="0"/>
              <a:t>(2) The recipient's son or daughter who is under twenty-one years of age or, under the “Social Security Act,” section 1614, 42 U.S.C. 1382c, considered to be blind or disabled;</a:t>
            </a:r>
          </a:p>
          <a:p>
            <a:pPr marL="0" indent="0">
              <a:buNone/>
            </a:pPr>
            <a:r>
              <a:rPr lang="en-US" sz="2800" dirty="0"/>
              <a:t>(3) The recipient's sibling who has an equity interest in the home and resided in the home for at least one year immediately before the date of the recipient's admission to the institution.</a:t>
            </a:r>
          </a:p>
          <a:p>
            <a:pPr marL="0" indent="0">
              <a:buNone/>
            </a:pPr>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38</a:t>
            </a:fld>
            <a:endParaRPr lang="en-US"/>
          </a:p>
        </p:txBody>
      </p:sp>
    </p:spTree>
    <p:extLst>
      <p:ext uri="{BB962C8B-B14F-4D97-AF65-F5344CB8AC3E}">
        <p14:creationId xmlns:p14="http://schemas.microsoft.com/office/powerpoint/2010/main" val="1715852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Created</a:t>
            </a:r>
          </a:p>
        </p:txBody>
      </p:sp>
      <p:sp>
        <p:nvSpPr>
          <p:cNvPr id="3" name="Content Placeholder 2"/>
          <p:cNvSpPr>
            <a:spLocks noGrp="1"/>
          </p:cNvSpPr>
          <p:nvPr>
            <p:ph idx="1"/>
          </p:nvPr>
        </p:nvSpPr>
        <p:spPr>
          <a:xfrm>
            <a:off x="609600" y="1219200"/>
            <a:ext cx="10896600" cy="5562600"/>
          </a:xfrm>
        </p:spPr>
        <p:txBody>
          <a:bodyPr/>
          <a:lstStyle/>
          <a:p>
            <a:pPr marL="0" indent="0">
              <a:buNone/>
            </a:pPr>
            <a:r>
              <a:rPr lang="en-US" sz="2400" dirty="0"/>
              <a:t>(D) The </a:t>
            </a:r>
            <a:r>
              <a:rPr lang="en-US" sz="2400" dirty="0" err="1"/>
              <a:t>medicaid</a:t>
            </a:r>
            <a:r>
              <a:rPr lang="en-US" sz="2400" dirty="0"/>
              <a:t> director or a person designated by the director </a:t>
            </a:r>
            <a:r>
              <a:rPr lang="en-US" sz="2400" i="1" dirty="0"/>
              <a:t>shall sign a certificate to effectuate a lien </a:t>
            </a:r>
            <a:r>
              <a:rPr lang="en-US" sz="2400" dirty="0"/>
              <a:t>required to be imposed under this section. The county department of job and family services shall file for recording  . . .in every county in which real property of the recipient or spouse is situated. </a:t>
            </a:r>
            <a:r>
              <a:rPr lang="en-US" sz="2400" b="1" dirty="0"/>
              <a:t>From the time of filing the certificate </a:t>
            </a:r>
            <a:r>
              <a:rPr lang="en-US" sz="2400" dirty="0"/>
              <a:t>in the office of the county recorder</a:t>
            </a:r>
            <a:r>
              <a:rPr lang="en-US" sz="2400" b="1" dirty="0"/>
              <a:t>, the lien attaches to all real property of the recipient or spouse described in the certificate </a:t>
            </a:r>
            <a:r>
              <a:rPr lang="en-US" sz="2400" dirty="0"/>
              <a:t>for all amounts for which adjustment or recovery may be made under </a:t>
            </a:r>
            <a:r>
              <a:rPr lang="en-US" sz="2400" dirty="0">
                <a:hlinkClick r:id="rId2"/>
              </a:rPr>
              <a:t>section 5162.21 of the Revised Code</a:t>
            </a:r>
            <a:r>
              <a:rPr lang="en-US" sz="2400" dirty="0"/>
              <a:t> and, except as provided in division (E) of this section, shall remain a lien until satisfied.</a:t>
            </a:r>
          </a:p>
          <a:p>
            <a:pPr marL="0" indent="0">
              <a:buNone/>
            </a:pPr>
            <a:r>
              <a:rPr lang="en-US" sz="2400" dirty="0"/>
              <a:t>Upon filing the certificate in the office of the recorder, </a:t>
            </a:r>
            <a:r>
              <a:rPr lang="en-US" sz="2400" b="1" dirty="0"/>
              <a:t>all persons are charged with notice </a:t>
            </a:r>
            <a:r>
              <a:rPr lang="en-US" sz="2400" dirty="0"/>
              <a:t>of the lien and the rights of the department of </a:t>
            </a:r>
            <a:r>
              <a:rPr lang="en-US" sz="2400" dirty="0" err="1"/>
              <a:t>medicaid</a:t>
            </a:r>
            <a:r>
              <a:rPr lang="en-US" sz="2400" dirty="0"/>
              <a:t> thereunder.</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39</a:t>
            </a:fld>
            <a:endParaRPr lang="en-US"/>
          </a:p>
        </p:txBody>
      </p:sp>
    </p:spTree>
    <p:extLst>
      <p:ext uri="{BB962C8B-B14F-4D97-AF65-F5344CB8AC3E}">
        <p14:creationId xmlns:p14="http://schemas.microsoft.com/office/powerpoint/2010/main" val="276487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defTabSz="685800">
              <a:defRPr/>
            </a:pPr>
            <a:fld id="{88AA8DA2-99D1-4607-A62B-1B547612533B}" type="slidenum">
              <a:rPr lang="en-US" sz="1050">
                <a:solidFill>
                  <a:prstClr val="black"/>
                </a:solidFill>
                <a:latin typeface="Calibri"/>
              </a:rPr>
              <a:pPr defTabSz="685800">
                <a:defRPr/>
              </a:pPr>
              <a:t>4</a:t>
            </a:fld>
            <a:endParaRPr lang="en-US" sz="1050" dirty="0">
              <a:solidFill>
                <a:prstClr val="black"/>
              </a:solidFill>
              <a:latin typeface="Calibri"/>
            </a:endParaRPr>
          </a:p>
        </p:txBody>
      </p:sp>
      <p:pic>
        <p:nvPicPr>
          <p:cNvPr id="6" name="Content Placeholder 5">
            <a:extLst>
              <a:ext uri="{FF2B5EF4-FFF2-40B4-BE49-F238E27FC236}">
                <a16:creationId xmlns:a16="http://schemas.microsoft.com/office/drawing/2014/main" id="{9C0A960A-3FFE-4369-8799-F634FE2D7466}"/>
              </a:ext>
            </a:extLst>
          </p:cNvPr>
          <p:cNvPicPr>
            <a:picLocks noGrp="1" noChangeAspect="1"/>
          </p:cNvPicPr>
          <p:nvPr>
            <p:ph idx="4294967295"/>
          </p:nvPr>
        </p:nvPicPr>
        <p:blipFill>
          <a:blip r:embed="rId3"/>
          <a:stretch>
            <a:fillRect/>
          </a:stretch>
        </p:blipFill>
        <p:spPr>
          <a:xfrm>
            <a:off x="0" y="935038"/>
            <a:ext cx="8077200" cy="5561012"/>
          </a:xfrm>
          <a:prstGeom prst="rect">
            <a:avLst/>
          </a:prstGeom>
          <a:ln>
            <a:solidFill>
              <a:schemeClr val="bg1">
                <a:lumMod val="50000"/>
              </a:schemeClr>
            </a:solidFill>
          </a:ln>
        </p:spPr>
      </p:pic>
    </p:spTree>
    <p:extLst>
      <p:ext uri="{BB962C8B-B14F-4D97-AF65-F5344CB8AC3E}">
        <p14:creationId xmlns:p14="http://schemas.microsoft.com/office/powerpoint/2010/main" val="21393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does the Lien Terminate?</a:t>
            </a:r>
          </a:p>
        </p:txBody>
      </p:sp>
      <p:sp>
        <p:nvSpPr>
          <p:cNvPr id="3" name="Content Placeholder 2"/>
          <p:cNvSpPr>
            <a:spLocks noGrp="1"/>
          </p:cNvSpPr>
          <p:nvPr>
            <p:ph idx="1"/>
          </p:nvPr>
        </p:nvSpPr>
        <p:spPr/>
        <p:txBody>
          <a:bodyPr/>
          <a:lstStyle/>
          <a:p>
            <a:pPr marL="0" indent="0">
              <a:buNone/>
            </a:pPr>
            <a:r>
              <a:rPr lang="en-US" dirty="0"/>
              <a:t>(E) A lien imposed with respect to a </a:t>
            </a:r>
            <a:r>
              <a:rPr lang="en-US" dirty="0" err="1"/>
              <a:t>medicaid</a:t>
            </a:r>
            <a:r>
              <a:rPr lang="en-US" dirty="0"/>
              <a:t> recipient under this section shall dissolve on the recipient's discharge from the institution and return home.</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40</a:t>
            </a:fld>
            <a:endParaRPr lang="en-US"/>
          </a:p>
        </p:txBody>
      </p:sp>
    </p:spTree>
    <p:extLst>
      <p:ext uri="{BB962C8B-B14F-4D97-AF65-F5344CB8AC3E}">
        <p14:creationId xmlns:p14="http://schemas.microsoft.com/office/powerpoint/2010/main" val="1326057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Filing after Death</a:t>
            </a:r>
          </a:p>
        </p:txBody>
      </p:sp>
      <p:sp>
        <p:nvSpPr>
          <p:cNvPr id="3" name="Content Placeholder 2"/>
          <p:cNvSpPr>
            <a:spLocks noGrp="1"/>
          </p:cNvSpPr>
          <p:nvPr>
            <p:ph idx="1"/>
          </p:nvPr>
        </p:nvSpPr>
        <p:spPr>
          <a:xfrm>
            <a:off x="685800" y="1447800"/>
            <a:ext cx="10896600" cy="5257800"/>
          </a:xfrm>
        </p:spPr>
        <p:txBody>
          <a:bodyPr/>
          <a:lstStyle/>
          <a:p>
            <a:pPr marL="0" indent="0">
              <a:buNone/>
            </a:pPr>
            <a:r>
              <a:rPr lang="en-US" dirty="0"/>
              <a:t>Because a lien imposed by statute is without the consent of the owner, statutory liens cannot be created by implication, but may arise and attach only where they are clearly created by statute.  </a:t>
            </a:r>
            <a:r>
              <a:rPr lang="en-US" i="1" dirty="0"/>
              <a:t>City of Akron v. Citizens Savings &amp; Loan Co</a:t>
            </a:r>
            <a:r>
              <a:rPr lang="en-US" dirty="0"/>
              <a:t>., 17 Ohio Law Abs. 159, 160–61 (9th Dist.1934). This principle is based on the fact that “a lien would not exist in the absence of statutory provisions creating it...”.</a:t>
            </a:r>
            <a:r>
              <a:rPr lang="en-US" i="1" dirty="0"/>
              <a:t> Home Owners' Loan Corp. v. Tyson</a:t>
            </a:r>
            <a:r>
              <a:rPr lang="en-US" dirty="0"/>
              <a:t>, 133 Ohio St. 184, 186, 12 N.E.2d 478 (1938). </a:t>
            </a:r>
          </a:p>
        </p:txBody>
      </p:sp>
      <p:sp>
        <p:nvSpPr>
          <p:cNvPr id="4" name="Slide Number Placeholder 3"/>
          <p:cNvSpPr>
            <a:spLocks noGrp="1"/>
          </p:cNvSpPr>
          <p:nvPr>
            <p:ph type="sldNum" sz="quarter" idx="4"/>
          </p:nvPr>
        </p:nvSpPr>
        <p:spPr/>
        <p:txBody>
          <a:bodyPr/>
          <a:lstStyle/>
          <a:p>
            <a:fld id="{612C9336-A718-4A9C-A61A-5379812194CD}" type="slidenum">
              <a:rPr lang="en-US" smtClean="0"/>
              <a:t>41</a:t>
            </a:fld>
            <a:endParaRPr lang="en-US"/>
          </a:p>
        </p:txBody>
      </p:sp>
    </p:spTree>
    <p:extLst>
      <p:ext uri="{BB962C8B-B14F-4D97-AF65-F5344CB8AC3E}">
        <p14:creationId xmlns:p14="http://schemas.microsoft.com/office/powerpoint/2010/main" val="814590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Lien Defined</a:t>
            </a:r>
          </a:p>
        </p:txBody>
      </p:sp>
      <p:sp>
        <p:nvSpPr>
          <p:cNvPr id="3" name="Content Placeholder 2"/>
          <p:cNvSpPr>
            <a:spLocks noGrp="1"/>
          </p:cNvSpPr>
          <p:nvPr>
            <p:ph idx="1"/>
          </p:nvPr>
        </p:nvSpPr>
        <p:spPr/>
        <p:txBody>
          <a:bodyPr/>
          <a:lstStyle/>
          <a:p>
            <a:pPr marL="0" indent="0">
              <a:buNone/>
            </a:pPr>
            <a:r>
              <a:rPr lang="en-US" dirty="0"/>
              <a:t> “The </a:t>
            </a:r>
            <a:r>
              <a:rPr lang="en-US" i="1" dirty="0"/>
              <a:t>character</a:t>
            </a:r>
            <a:r>
              <a:rPr lang="en-US" dirty="0"/>
              <a:t>, </a:t>
            </a:r>
            <a:r>
              <a:rPr lang="en-US" i="1" dirty="0"/>
              <a:t>operation</a:t>
            </a:r>
            <a:r>
              <a:rPr lang="en-US" dirty="0"/>
              <a:t>, and </a:t>
            </a:r>
            <a:r>
              <a:rPr lang="en-US" i="1" dirty="0"/>
              <a:t>extent</a:t>
            </a:r>
            <a:r>
              <a:rPr lang="en-US" dirty="0"/>
              <a:t> of a statutory lien must be ascertained from the statute creating and defining it. Such statute cannot be amended or extended by judicial construction to meet a situation not provided for nor contemplated thereby. The remedy is legislative.”  </a:t>
            </a:r>
            <a:r>
              <a:rPr lang="en-US" i="1" dirty="0"/>
              <a:t>Mahoning Park Co. v. Warren Home Dev. Co</a:t>
            </a:r>
            <a:r>
              <a:rPr lang="en-US" dirty="0"/>
              <a:t>., 109 Ohio St. 358, 142 N.E. 883, 2 Ohio Law Abs. 150 (1924). </a:t>
            </a:r>
          </a:p>
        </p:txBody>
      </p:sp>
      <p:sp>
        <p:nvSpPr>
          <p:cNvPr id="4" name="Slide Number Placeholder 3"/>
          <p:cNvSpPr>
            <a:spLocks noGrp="1"/>
          </p:cNvSpPr>
          <p:nvPr>
            <p:ph type="sldNum" sz="quarter" idx="4"/>
          </p:nvPr>
        </p:nvSpPr>
        <p:spPr/>
        <p:txBody>
          <a:bodyPr/>
          <a:lstStyle/>
          <a:p>
            <a:fld id="{612C9336-A718-4A9C-A61A-5379812194CD}" type="slidenum">
              <a:rPr lang="en-US" smtClean="0"/>
              <a:t>42</a:t>
            </a:fld>
            <a:endParaRPr lang="en-US"/>
          </a:p>
        </p:txBody>
      </p:sp>
    </p:spTree>
    <p:extLst>
      <p:ext uri="{BB962C8B-B14F-4D97-AF65-F5344CB8AC3E}">
        <p14:creationId xmlns:p14="http://schemas.microsoft.com/office/powerpoint/2010/main" val="4112050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When does real property transfer after death</a:t>
            </a:r>
            <a:r>
              <a:rPr lang="en-US" dirty="0"/>
              <a:t>?</a:t>
            </a:r>
          </a:p>
        </p:txBody>
      </p:sp>
      <p:sp>
        <p:nvSpPr>
          <p:cNvPr id="3" name="Content Placeholder 2"/>
          <p:cNvSpPr>
            <a:spLocks noGrp="1"/>
          </p:cNvSpPr>
          <p:nvPr>
            <p:ph idx="1"/>
          </p:nvPr>
        </p:nvSpPr>
        <p:spPr>
          <a:xfrm>
            <a:off x="533400" y="1447800"/>
            <a:ext cx="10972800" cy="5334000"/>
          </a:xfrm>
        </p:spPr>
        <p:txBody>
          <a:bodyPr/>
          <a:lstStyle/>
          <a:p>
            <a:pPr marL="0" indent="0">
              <a:buNone/>
            </a:pPr>
            <a:r>
              <a:rPr lang="en-US" b="1" dirty="0"/>
              <a:t>“</a:t>
            </a:r>
            <a:r>
              <a:rPr lang="en-US" dirty="0"/>
              <a:t>The rule is and has long been that in intestate estates, where heirs take by way of inheritance, they take title to the real estate </a:t>
            </a:r>
            <a:r>
              <a:rPr lang="en-US" b="1" dirty="0"/>
              <a:t>immediately upon the death of the intestate .</a:t>
            </a:r>
            <a:r>
              <a:rPr lang="en-US" dirty="0"/>
              <a:t> . ..”  </a:t>
            </a:r>
            <a:r>
              <a:rPr lang="en-US" i="1" dirty="0"/>
              <a:t>Winters Nat. Bank &amp; Tr. Co. v. </a:t>
            </a:r>
            <a:r>
              <a:rPr lang="en-US" i="1" dirty="0" err="1"/>
              <a:t>Riffe</a:t>
            </a:r>
            <a:r>
              <a:rPr lang="en-US" dirty="0"/>
              <a:t>, 2 Ohio St.2d 72, 76, 206 N.E.2d 212, 216 (1965).  </a:t>
            </a:r>
          </a:p>
          <a:p>
            <a:pPr marL="0" indent="0">
              <a:buNone/>
            </a:pPr>
            <a:r>
              <a:rPr lang="en-US" dirty="0"/>
              <a:t>However, ODM’s statutory lien is not effective until “[t]he </a:t>
            </a:r>
            <a:r>
              <a:rPr lang="en-US" dirty="0" err="1"/>
              <a:t>medicaid</a:t>
            </a:r>
            <a:r>
              <a:rPr lang="en-US" dirty="0"/>
              <a:t> director or a person designated by the director shall sign a certificate to effectuate a lien . . ..”  R.C. 5162.211(D). </a:t>
            </a:r>
          </a:p>
        </p:txBody>
      </p:sp>
      <p:sp>
        <p:nvSpPr>
          <p:cNvPr id="4" name="Slide Number Placeholder 3"/>
          <p:cNvSpPr>
            <a:spLocks noGrp="1"/>
          </p:cNvSpPr>
          <p:nvPr>
            <p:ph type="sldNum" sz="quarter" idx="4"/>
          </p:nvPr>
        </p:nvSpPr>
        <p:spPr/>
        <p:txBody>
          <a:bodyPr/>
          <a:lstStyle/>
          <a:p>
            <a:fld id="{612C9336-A718-4A9C-A61A-5379812194CD}" type="slidenum">
              <a:rPr lang="en-US" smtClean="0"/>
              <a:t>43</a:t>
            </a:fld>
            <a:endParaRPr lang="en-US"/>
          </a:p>
        </p:txBody>
      </p:sp>
    </p:spTree>
    <p:extLst>
      <p:ext uri="{BB962C8B-B14F-4D97-AF65-F5344CB8AC3E}">
        <p14:creationId xmlns:p14="http://schemas.microsoft.com/office/powerpoint/2010/main" val="785069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8839200" cy="533400"/>
          </a:xfrm>
        </p:spPr>
        <p:txBody>
          <a:bodyPr/>
          <a:lstStyle/>
          <a:p>
            <a:r>
              <a:rPr lang="en-US" dirty="0"/>
              <a:t>What about Certificates of Judgment?</a:t>
            </a:r>
          </a:p>
        </p:txBody>
      </p:sp>
      <p:sp>
        <p:nvSpPr>
          <p:cNvPr id="3" name="Content Placeholder 2"/>
          <p:cNvSpPr>
            <a:spLocks noGrp="1"/>
          </p:cNvSpPr>
          <p:nvPr>
            <p:ph idx="1"/>
          </p:nvPr>
        </p:nvSpPr>
        <p:spPr>
          <a:xfrm>
            <a:off x="609600" y="1143000"/>
            <a:ext cx="10896600" cy="5562600"/>
          </a:xfrm>
        </p:spPr>
        <p:txBody>
          <a:bodyPr/>
          <a:lstStyle/>
          <a:p>
            <a:pPr marL="0" indent="0">
              <a:buNone/>
            </a:pPr>
            <a:r>
              <a:rPr lang="en-US" sz="2800" dirty="0"/>
              <a:t>“[N]o lien is obtained by a certificate of judgment filed after the judgment debtor's death because the real property descends to the heirs at the time of death. </a:t>
            </a:r>
            <a:r>
              <a:rPr lang="en-US" sz="2800" i="1" dirty="0"/>
              <a:t>Dressler v. Bowling</a:t>
            </a:r>
            <a:r>
              <a:rPr lang="en-US" sz="2800" dirty="0"/>
              <a:t> (1986), 24 Ohio St.3d 14, 16, 24 OBR 12, 13, 492 N.E.2d 446, 448.</a:t>
            </a:r>
          </a:p>
          <a:p>
            <a:pPr marL="0" indent="0">
              <a:buNone/>
            </a:pPr>
            <a:r>
              <a:rPr lang="en-US" sz="2800" dirty="0"/>
              <a:t> . . . [W]e conclude that the certificates of judgment filed after Jimmie Keaton had died did not create liens on his real property. A decedent's estate is </a:t>
            </a:r>
            <a:r>
              <a:rPr lang="en-US" sz="2800" i="1" dirty="0"/>
              <a:t>fixed at the time of his death</a:t>
            </a:r>
            <a:r>
              <a:rPr lang="en-US" sz="2800" dirty="0"/>
              <a:t>, and a judgment alone is not a lien on the estate. </a:t>
            </a:r>
            <a:r>
              <a:rPr lang="en-US" sz="2800" i="1" dirty="0"/>
              <a:t>Ohio Citizens Bank v. Meyer</a:t>
            </a:r>
            <a:r>
              <a:rPr lang="en-US" sz="2800" dirty="0"/>
              <a:t> (1985), 23 Ohio App.3d 74, 76-77, 23 OBR 138, 139-142, 491 N.E.2d 319, 321-322.</a:t>
            </a:r>
          </a:p>
          <a:p>
            <a:pPr marL="0" indent="0">
              <a:buNone/>
            </a:pPr>
            <a:r>
              <a:rPr lang="en-US" sz="2800" i="1" dirty="0"/>
              <a:t>Brandon v. Keaton</a:t>
            </a:r>
            <a:r>
              <a:rPr lang="en-US" sz="2800" dirty="0"/>
              <a:t>, 90 Ohio App.3d 542, 544-545, 630 N.E.2d 17 (2nd Dist.1993). </a:t>
            </a:r>
          </a:p>
        </p:txBody>
      </p:sp>
      <p:sp>
        <p:nvSpPr>
          <p:cNvPr id="4" name="Slide Number Placeholder 3"/>
          <p:cNvSpPr>
            <a:spLocks noGrp="1"/>
          </p:cNvSpPr>
          <p:nvPr>
            <p:ph type="sldNum" sz="quarter" idx="4"/>
          </p:nvPr>
        </p:nvSpPr>
        <p:spPr/>
        <p:txBody>
          <a:bodyPr/>
          <a:lstStyle/>
          <a:p>
            <a:fld id="{612C9336-A718-4A9C-A61A-5379812194CD}" type="slidenum">
              <a:rPr lang="en-US" smtClean="0"/>
              <a:t>44</a:t>
            </a:fld>
            <a:endParaRPr lang="en-US"/>
          </a:p>
        </p:txBody>
      </p:sp>
    </p:spTree>
    <p:extLst>
      <p:ext uri="{BB962C8B-B14F-4D97-AF65-F5344CB8AC3E}">
        <p14:creationId xmlns:p14="http://schemas.microsoft.com/office/powerpoint/2010/main" val="1240020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Ohio Dept. of Job &amp; Family Serv. v. </a:t>
            </a:r>
            <a:r>
              <a:rPr lang="en-US" i="1" dirty="0" err="1"/>
              <a:t>Tultz</a:t>
            </a:r>
            <a:endParaRPr lang="en-US" dirty="0"/>
          </a:p>
        </p:txBody>
      </p:sp>
      <p:sp>
        <p:nvSpPr>
          <p:cNvPr id="3" name="Content Placeholder 2"/>
          <p:cNvSpPr>
            <a:spLocks noGrp="1"/>
          </p:cNvSpPr>
          <p:nvPr>
            <p:ph idx="1"/>
          </p:nvPr>
        </p:nvSpPr>
        <p:spPr>
          <a:xfrm>
            <a:off x="685800" y="1447800"/>
            <a:ext cx="10744200" cy="4800600"/>
          </a:xfrm>
        </p:spPr>
        <p:txBody>
          <a:bodyPr/>
          <a:lstStyle/>
          <a:p>
            <a:pPr marL="0" indent="0">
              <a:buNone/>
            </a:pPr>
            <a:r>
              <a:rPr lang="en-US" dirty="0"/>
              <a:t>The 9</a:t>
            </a:r>
            <a:r>
              <a:rPr lang="en-US" baseline="30000" dirty="0"/>
              <a:t>th</a:t>
            </a:r>
            <a:r>
              <a:rPr lang="en-US" dirty="0"/>
              <a:t> District “construed” the predecessors to R.C. 5162.21 and 5162.211 as authorizing post death liens because of the “severe burden this would place on ODJFS and federal limitations on ODJFS’s ability to file liens during the recipient’s lifetime.” 152 Ohio App.3d 405, 2003-Ohio-1597, 787 N.E.2d 1262, ¶ 19, cause dismissed, 101 Ohio St.3d 1414, 2004-Ohio-101, 801 N.E.2d 851 (2004).</a:t>
            </a:r>
          </a:p>
        </p:txBody>
      </p:sp>
      <p:sp>
        <p:nvSpPr>
          <p:cNvPr id="4" name="Slide Number Placeholder 3"/>
          <p:cNvSpPr>
            <a:spLocks noGrp="1"/>
          </p:cNvSpPr>
          <p:nvPr>
            <p:ph type="sldNum" sz="quarter" idx="4"/>
          </p:nvPr>
        </p:nvSpPr>
        <p:spPr/>
        <p:txBody>
          <a:bodyPr/>
          <a:lstStyle/>
          <a:p>
            <a:fld id="{612C9336-A718-4A9C-A61A-5379812194CD}" type="slidenum">
              <a:rPr lang="en-US" smtClean="0"/>
              <a:t>45</a:t>
            </a:fld>
            <a:endParaRPr lang="en-US"/>
          </a:p>
        </p:txBody>
      </p:sp>
    </p:spTree>
    <p:extLst>
      <p:ext uri="{BB962C8B-B14F-4D97-AF65-F5344CB8AC3E}">
        <p14:creationId xmlns:p14="http://schemas.microsoft.com/office/powerpoint/2010/main" val="345893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err="1"/>
              <a:t>Admr</a:t>
            </a:r>
            <a:r>
              <a:rPr lang="en-US" sz="2800" i="1" dirty="0"/>
              <a:t>., State Medicaid Estate Recovery Program v. Miracle</a:t>
            </a:r>
            <a:endParaRPr lang="en-US" sz="2800" dirty="0"/>
          </a:p>
        </p:txBody>
      </p:sp>
      <p:sp>
        <p:nvSpPr>
          <p:cNvPr id="3" name="Content Placeholder 2"/>
          <p:cNvSpPr>
            <a:spLocks noGrp="1"/>
          </p:cNvSpPr>
          <p:nvPr>
            <p:ph idx="1"/>
          </p:nvPr>
        </p:nvSpPr>
        <p:spPr>
          <a:xfrm>
            <a:off x="685800" y="1295400"/>
            <a:ext cx="10744200" cy="5562600"/>
          </a:xfrm>
        </p:spPr>
        <p:txBody>
          <a:bodyPr/>
          <a:lstStyle/>
          <a:p>
            <a:pPr marL="0" indent="0">
              <a:buNone/>
            </a:pPr>
            <a:r>
              <a:rPr lang="en-US" dirty="0"/>
              <a:t>In this case, the Court used equitable principles to impose a “constructive trust” in favor of the State upon the real estate proceeds for property sold by the owners. 4th Dist. No. 14CA1, 2015-Ohio-1516, 31 N.E.3d 658 ¶ 33. </a:t>
            </a:r>
          </a:p>
          <a:p>
            <a:pPr marL="0" indent="0">
              <a:buNone/>
            </a:pPr>
            <a:r>
              <a:rPr lang="en-US" dirty="0"/>
              <a:t> Ignoring the question whether the government is even entitled to “equity”(which is to protect individuals from the unbending application of the law), a basic maxim of equity is that equity cannot create rights which do not exist under law. </a:t>
            </a:r>
          </a:p>
        </p:txBody>
      </p:sp>
      <p:sp>
        <p:nvSpPr>
          <p:cNvPr id="4" name="Slide Number Placeholder 3"/>
          <p:cNvSpPr>
            <a:spLocks noGrp="1"/>
          </p:cNvSpPr>
          <p:nvPr>
            <p:ph type="sldNum" sz="quarter" idx="4"/>
          </p:nvPr>
        </p:nvSpPr>
        <p:spPr/>
        <p:txBody>
          <a:bodyPr/>
          <a:lstStyle/>
          <a:p>
            <a:fld id="{612C9336-A718-4A9C-A61A-5379812194CD}" type="slidenum">
              <a:rPr lang="en-US" smtClean="0"/>
              <a:t>46</a:t>
            </a:fld>
            <a:endParaRPr lang="en-US"/>
          </a:p>
        </p:txBody>
      </p:sp>
    </p:spTree>
    <p:extLst>
      <p:ext uri="{BB962C8B-B14F-4D97-AF65-F5344CB8AC3E}">
        <p14:creationId xmlns:p14="http://schemas.microsoft.com/office/powerpoint/2010/main" val="1973914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Miracle</a:t>
            </a:r>
          </a:p>
        </p:txBody>
      </p:sp>
      <p:sp>
        <p:nvSpPr>
          <p:cNvPr id="3" name="Content Placeholder 2"/>
          <p:cNvSpPr>
            <a:spLocks noGrp="1"/>
          </p:cNvSpPr>
          <p:nvPr>
            <p:ph idx="1"/>
          </p:nvPr>
        </p:nvSpPr>
        <p:spPr/>
        <p:txBody>
          <a:bodyPr/>
          <a:lstStyle/>
          <a:p>
            <a:pPr marL="0" indent="0">
              <a:buNone/>
            </a:pPr>
            <a:r>
              <a:rPr lang="en-US" dirty="0"/>
              <a:t>Specifically addressing the ability to impose a lien through equity, in 1833 the Ohio Supreme Court stated:  “Liens upon land are given by statute, and cannot be extended in equity.  Judgment creditor acquires no lien, in equity, upon the choses in action of his debtor, until a bill is filed to charge them.”  </a:t>
            </a:r>
            <a:r>
              <a:rPr lang="en-US" i="1" dirty="0"/>
              <a:t>Douglass v. Huston</a:t>
            </a:r>
            <a:r>
              <a:rPr lang="en-US" dirty="0"/>
              <a:t>, 1833 WL 34 (Dec. 1833).</a:t>
            </a:r>
          </a:p>
        </p:txBody>
      </p:sp>
      <p:sp>
        <p:nvSpPr>
          <p:cNvPr id="4" name="Slide Number Placeholder 3"/>
          <p:cNvSpPr>
            <a:spLocks noGrp="1"/>
          </p:cNvSpPr>
          <p:nvPr>
            <p:ph type="sldNum" sz="quarter" idx="4"/>
          </p:nvPr>
        </p:nvSpPr>
        <p:spPr/>
        <p:txBody>
          <a:bodyPr/>
          <a:lstStyle/>
          <a:p>
            <a:fld id="{612C9336-A718-4A9C-A61A-5379812194CD}" type="slidenum">
              <a:rPr lang="en-US" smtClean="0"/>
              <a:t>47</a:t>
            </a:fld>
            <a:endParaRPr lang="en-US"/>
          </a:p>
        </p:txBody>
      </p:sp>
    </p:spTree>
    <p:extLst>
      <p:ext uri="{BB962C8B-B14F-4D97-AF65-F5344CB8AC3E}">
        <p14:creationId xmlns:p14="http://schemas.microsoft.com/office/powerpoint/2010/main" val="4268485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Phillips v. McCarthy</a:t>
            </a:r>
          </a:p>
        </p:txBody>
      </p:sp>
      <p:sp>
        <p:nvSpPr>
          <p:cNvPr id="3" name="Content Placeholder 2"/>
          <p:cNvSpPr>
            <a:spLocks noGrp="1"/>
          </p:cNvSpPr>
          <p:nvPr>
            <p:ph idx="1"/>
          </p:nvPr>
        </p:nvSpPr>
        <p:spPr>
          <a:xfrm>
            <a:off x="685800" y="1447800"/>
            <a:ext cx="10820400" cy="4525963"/>
          </a:xfrm>
        </p:spPr>
        <p:txBody>
          <a:bodyPr/>
          <a:lstStyle/>
          <a:p>
            <a:pPr marL="0" indent="0">
              <a:buNone/>
            </a:pPr>
            <a:r>
              <a:rPr lang="en-US" dirty="0"/>
              <a:t>The Court recognized “the state must wait until the recipient dies to file a lien against property in pursuit of Medicaid recovery.” </a:t>
            </a:r>
            <a:r>
              <a:rPr lang="en-US" i="1" dirty="0"/>
              <a:t>Id.</a:t>
            </a:r>
            <a:r>
              <a:rPr lang="en-US" dirty="0"/>
              <a:t> at ¶ 19.  Rather than consider the plain language of R.C. 5162.21 and R.C. 5162.211, the 12</a:t>
            </a:r>
            <a:r>
              <a:rPr lang="en-US" baseline="30000" dirty="0"/>
              <a:t>th</a:t>
            </a:r>
            <a:r>
              <a:rPr lang="en-US" dirty="0"/>
              <a:t> District </a:t>
            </a:r>
            <a:r>
              <a:rPr lang="en-US" b="1" dirty="0"/>
              <a:t>“construed” </a:t>
            </a:r>
            <a:r>
              <a:rPr lang="en-US" dirty="0"/>
              <a:t>the statutes </a:t>
            </a:r>
            <a:r>
              <a:rPr lang="en-US" b="1" dirty="0"/>
              <a:t>to “expand” a life estate to exist after death </a:t>
            </a:r>
            <a:r>
              <a:rPr lang="en-US" dirty="0"/>
              <a:t>so that the State could impose its lien on property owned by a third party. 12th Dist. No. CA2015-08-017, 2016-Ohio-2994, 55 N.E.3d 20. </a:t>
            </a:r>
          </a:p>
        </p:txBody>
      </p:sp>
      <p:sp>
        <p:nvSpPr>
          <p:cNvPr id="4" name="Slide Number Placeholder 3"/>
          <p:cNvSpPr>
            <a:spLocks noGrp="1"/>
          </p:cNvSpPr>
          <p:nvPr>
            <p:ph type="sldNum" sz="quarter" idx="4"/>
          </p:nvPr>
        </p:nvSpPr>
        <p:spPr/>
        <p:txBody>
          <a:bodyPr/>
          <a:lstStyle/>
          <a:p>
            <a:fld id="{612C9336-A718-4A9C-A61A-5379812194CD}" type="slidenum">
              <a:rPr lang="en-US" smtClean="0"/>
              <a:t>48</a:t>
            </a:fld>
            <a:endParaRPr lang="en-US"/>
          </a:p>
        </p:txBody>
      </p:sp>
    </p:spTree>
    <p:extLst>
      <p:ext uri="{BB962C8B-B14F-4D97-AF65-F5344CB8AC3E}">
        <p14:creationId xmlns:p14="http://schemas.microsoft.com/office/powerpoint/2010/main" val="3021996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Wiesenmayer</a:t>
            </a:r>
            <a:r>
              <a:rPr lang="en-US" i="1" dirty="0"/>
              <a:t> v. </a:t>
            </a:r>
            <a:r>
              <a:rPr lang="en-US" i="1" dirty="0" err="1"/>
              <a:t>Vaspory</a:t>
            </a:r>
            <a:br>
              <a:rPr lang="en-US" dirty="0"/>
            </a:br>
            <a:endParaRPr lang="en-US" dirty="0"/>
          </a:p>
        </p:txBody>
      </p:sp>
      <p:sp>
        <p:nvSpPr>
          <p:cNvPr id="3" name="Content Placeholder 2"/>
          <p:cNvSpPr>
            <a:spLocks noGrp="1"/>
          </p:cNvSpPr>
          <p:nvPr>
            <p:ph idx="1"/>
          </p:nvPr>
        </p:nvSpPr>
        <p:spPr>
          <a:xfrm>
            <a:off x="609600" y="1295400"/>
            <a:ext cx="10896600" cy="5486400"/>
          </a:xfrm>
        </p:spPr>
        <p:txBody>
          <a:bodyPr/>
          <a:lstStyle/>
          <a:p>
            <a:pPr marL="0" indent="0">
              <a:buNone/>
            </a:pPr>
            <a:r>
              <a:rPr lang="en-US" sz="2400" dirty="0"/>
              <a:t>Margaret S. Edwards moved into a nursing facility on October 15, 2014, and resided there until her death on </a:t>
            </a:r>
            <a:r>
              <a:rPr lang="en-US" sz="2400" b="1" dirty="0"/>
              <a:t>January 3, 2016</a:t>
            </a:r>
            <a:r>
              <a:rPr lang="en-US" sz="2400" dirty="0"/>
              <a:t>. The sole asset of her  estate was a parcel of real property. </a:t>
            </a:r>
          </a:p>
          <a:p>
            <a:pPr marL="0" indent="0">
              <a:buNone/>
            </a:pPr>
            <a:r>
              <a:rPr lang="en-US" sz="2400" dirty="0"/>
              <a:t>Edwards received Medicaid benefits during the last five months of her residency . </a:t>
            </a:r>
            <a:r>
              <a:rPr lang="en-US" sz="2400" b="1" dirty="0"/>
              <a:t>On May 19, 2016,</a:t>
            </a:r>
            <a:r>
              <a:rPr lang="en-US" sz="2400" dirty="0"/>
              <a:t> ODM recorded a lien against Edwards's real property pursuant to </a:t>
            </a:r>
            <a:r>
              <a:rPr lang="en-US" sz="2400" dirty="0">
                <a:hlinkClick r:id="rId2"/>
              </a:rPr>
              <a:t>R.C. 5162.21</a:t>
            </a:r>
            <a:r>
              <a:rPr lang="en-US" sz="2400" dirty="0"/>
              <a:t>. The lien document stated that ODM sought to recover $ 26,773.84 in benefits paid on behalf of Edwards, plus statutory interest.</a:t>
            </a:r>
          </a:p>
          <a:p>
            <a:pPr marL="0" indent="0">
              <a:buNone/>
            </a:pPr>
            <a:r>
              <a:rPr lang="en-US" sz="2400" dirty="0"/>
              <a:t>In an order entered on June 29, 2016, the probate court appointed </a:t>
            </a:r>
            <a:r>
              <a:rPr lang="en-US" sz="2400" dirty="0" err="1"/>
              <a:t>Wiesenmayer</a:t>
            </a:r>
            <a:r>
              <a:rPr lang="en-US" sz="2400" dirty="0"/>
              <a:t> to act as special administrator of Edwards's estate; on the same date, the nursing facility presented a claim against the estate in the amount of $ 40,750.96.</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49</a:t>
            </a:fld>
            <a:endParaRPr lang="en-US"/>
          </a:p>
        </p:txBody>
      </p:sp>
    </p:spTree>
    <p:extLst>
      <p:ext uri="{BB962C8B-B14F-4D97-AF65-F5344CB8AC3E}">
        <p14:creationId xmlns:p14="http://schemas.microsoft.com/office/powerpoint/2010/main" val="407206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23900" y="1524000"/>
            <a:ext cx="11163300" cy="4572000"/>
          </a:xfrm>
          <a:extLst>
            <a:ext uri="{909E8E84-426E-40DD-AFC4-6F175D3DCCD1}">
              <a14:hiddenFill xmlns:a14="http://schemas.microsoft.com/office/drawing/2010/main">
                <a:solidFill>
                  <a:schemeClr val="tx1"/>
                </a:solidFill>
              </a14:hiddenFill>
            </a:ext>
          </a:extLst>
        </p:spPr>
        <p:txBody>
          <a:bodyPr/>
          <a:lstStyle/>
          <a:p>
            <a:pPr>
              <a:spcAft>
                <a:spcPts val="1800"/>
              </a:spcAft>
              <a:defRPr/>
            </a:pPr>
            <a:r>
              <a:rPr lang="en-US" dirty="0"/>
              <a:t>What is Medicaid Estate Recovery (MER)? </a:t>
            </a:r>
          </a:p>
          <a:p>
            <a:pPr lvl="1">
              <a:spcAft>
                <a:spcPts val="1800"/>
              </a:spcAft>
              <a:defRPr/>
            </a:pPr>
            <a:r>
              <a:rPr lang="en-US" sz="3200" dirty="0"/>
              <a:t>Federally mandated program.</a:t>
            </a:r>
          </a:p>
          <a:p>
            <a:pPr lvl="1">
              <a:spcAft>
                <a:spcPts val="1800"/>
              </a:spcAft>
              <a:defRPr/>
            </a:pPr>
            <a:r>
              <a:rPr lang="en-US" sz="3200" dirty="0"/>
              <a:t>Began in Ohio on January 1, 1995.  </a:t>
            </a:r>
          </a:p>
          <a:p>
            <a:pPr lvl="1">
              <a:spcAft>
                <a:spcPts val="1800"/>
              </a:spcAft>
              <a:defRPr/>
            </a:pPr>
            <a:r>
              <a:rPr lang="en-US" sz="3200" dirty="0"/>
              <a:t>When a Medicaid recipient dies, the MER Program attempts to recover from their estate what Medicaid paid for services provided.  These costs </a:t>
            </a:r>
            <a:r>
              <a:rPr lang="en-US" sz="3200" b="1" dirty="0"/>
              <a:t>include</a:t>
            </a:r>
            <a:r>
              <a:rPr lang="en-US" sz="3200" dirty="0"/>
              <a:t> “capitation rates” meaning the MCO premiums. See RC § 5162.21, </a:t>
            </a:r>
            <a:r>
              <a:rPr lang="en-US" sz="3200" i="1" dirty="0"/>
              <a:t>et seq.</a:t>
            </a:r>
          </a:p>
          <a:p>
            <a:pPr marL="914400" lvl="1" indent="0">
              <a:buNone/>
              <a:defRPr/>
            </a:pPr>
            <a:endParaRPr lang="en-US" i="1" dirty="0"/>
          </a:p>
        </p:txBody>
      </p:sp>
      <p:sp>
        <p:nvSpPr>
          <p:cNvPr id="6147" name="Title 1"/>
          <p:cNvSpPr>
            <a:spLocks noGrp="1"/>
          </p:cNvSpPr>
          <p:nvPr>
            <p:ph type="title"/>
          </p:nvPr>
        </p:nvSpPr>
        <p:spPr>
          <a:xfrm>
            <a:off x="152400" y="533400"/>
            <a:ext cx="11836400" cy="685800"/>
          </a:xfrm>
        </p:spPr>
        <p:txBody>
          <a:bodyPr/>
          <a:lstStyle/>
          <a:p>
            <a:r>
              <a:rPr lang="en-US" altLang="en-US" sz="4800" dirty="0"/>
              <a:t>Medicaid Estate Recovery</a:t>
            </a:r>
          </a:p>
        </p:txBody>
      </p:sp>
    </p:spTree>
    <p:extLst>
      <p:ext uri="{BB962C8B-B14F-4D97-AF65-F5344CB8AC3E}">
        <p14:creationId xmlns:p14="http://schemas.microsoft.com/office/powerpoint/2010/main" val="826248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500"/>
                                        <p:tgtEl>
                                          <p:spTgt spid="9218">
                                            <p:txEl>
                                              <p:pRg st="0" end="0"/>
                                            </p:txEl>
                                          </p:spTgt>
                                        </p:tgtEl>
                                      </p:cBhvr>
                                    </p:animEffect>
                                  </p:childTnLst>
                                  <p:subTnLst>
                                    <p:animClr clrSpc="rgb" dir="cw">
                                      <p:cBhvr override="childStyle">
                                        <p:cTn dur="1" fill="hold" display="0" masterRel="nextClick" afterEffect="1"/>
                                        <p:tgtEl>
                                          <p:spTgt spid="921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500"/>
                                        <p:tgtEl>
                                          <p:spTgt spid="9218">
                                            <p:txEl>
                                              <p:pRg st="1" end="1"/>
                                            </p:txEl>
                                          </p:spTgt>
                                        </p:tgtEl>
                                      </p:cBhvr>
                                    </p:animEffect>
                                  </p:childTnLst>
                                  <p:subTnLst>
                                    <p:animClr clrSpc="rgb" dir="cw">
                                      <p:cBhvr override="childStyle">
                                        <p:cTn dur="1" fill="hold" display="0" masterRel="nextClick" afterEffect="1"/>
                                        <p:tgtEl>
                                          <p:spTgt spid="921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500"/>
                                        <p:tgtEl>
                                          <p:spTgt spid="9218">
                                            <p:txEl>
                                              <p:pRg st="2" end="2"/>
                                            </p:txEl>
                                          </p:spTgt>
                                        </p:tgtEl>
                                      </p:cBhvr>
                                    </p:animEffect>
                                  </p:childTnLst>
                                  <p:subTnLst>
                                    <p:animClr clrSpc="rgb" dir="cw">
                                      <p:cBhvr override="childStyle">
                                        <p:cTn dur="1" fill="hold" display="0" masterRel="nextClick" afterEffect="1"/>
                                        <p:tgtEl>
                                          <p:spTgt spid="9218">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fade">
                                      <p:cBhvr>
                                        <p:cTn id="22" dur="500"/>
                                        <p:tgtEl>
                                          <p:spTgt spid="9218">
                                            <p:txEl>
                                              <p:pRg st="3" end="3"/>
                                            </p:txEl>
                                          </p:spTgt>
                                        </p:tgtEl>
                                      </p:cBhvr>
                                    </p:animEffect>
                                  </p:childTnLst>
                                  <p:subTnLst>
                                    <p:animClr clrSpc="rgb" dir="cw">
                                      <p:cBhvr override="childStyle">
                                        <p:cTn dur="1" fill="hold" display="0" masterRel="nextClick" afterEffect="1"/>
                                        <p:tgtEl>
                                          <p:spTgt spid="9218">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Weisenmayer</a:t>
            </a:r>
            <a:r>
              <a:rPr lang="en-US" dirty="0"/>
              <a:t> Decision</a:t>
            </a:r>
          </a:p>
        </p:txBody>
      </p:sp>
      <p:sp>
        <p:nvSpPr>
          <p:cNvPr id="3" name="Content Placeholder 2"/>
          <p:cNvSpPr>
            <a:spLocks noGrp="1"/>
          </p:cNvSpPr>
          <p:nvPr>
            <p:ph idx="1"/>
          </p:nvPr>
        </p:nvSpPr>
        <p:spPr>
          <a:xfrm>
            <a:off x="609600" y="1143000"/>
            <a:ext cx="10896600" cy="5715000"/>
          </a:xfrm>
        </p:spPr>
        <p:txBody>
          <a:bodyPr/>
          <a:lstStyle/>
          <a:p>
            <a:pPr marL="0" indent="0">
              <a:buNone/>
            </a:pPr>
            <a:r>
              <a:rPr lang="en-US" dirty="0"/>
              <a:t>The nursing facility argued that ODM lacks the authority to record a lien against the real property because, at the time the lien was filed, she no longer owned the property by operation of common law. </a:t>
            </a:r>
          </a:p>
          <a:p>
            <a:pPr marL="0" indent="0">
              <a:buNone/>
            </a:pPr>
            <a:r>
              <a:rPr lang="en-US" b="1" dirty="0"/>
              <a:t>The definition of “estate” established by R.C. 5162.21(A)(1), however, supersedes the common law definition and embraces property that would otherwise have transferred automatically at the moment of Edwards's death to any survivors, heirs and assigns</a:t>
            </a:r>
            <a:r>
              <a:rPr lang="en-US" dirty="0"/>
              <a:t>.  2019-Ohio-1805, 135 N.E.3d 1237, ¶ 15</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50</a:t>
            </a:fld>
            <a:endParaRPr lang="en-US"/>
          </a:p>
        </p:txBody>
      </p:sp>
    </p:spTree>
    <p:extLst>
      <p:ext uri="{BB962C8B-B14F-4D97-AF65-F5344CB8AC3E}">
        <p14:creationId xmlns:p14="http://schemas.microsoft.com/office/powerpoint/2010/main" val="120499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839200" cy="533400"/>
          </a:xfrm>
        </p:spPr>
        <p:txBody>
          <a:bodyPr/>
          <a:lstStyle/>
          <a:p>
            <a:r>
              <a:rPr lang="en-US" dirty="0" err="1"/>
              <a:t>Weisenmayer</a:t>
            </a:r>
            <a:r>
              <a:rPr lang="en-US" dirty="0"/>
              <a:t> Decision</a:t>
            </a:r>
          </a:p>
        </p:txBody>
      </p:sp>
      <p:sp>
        <p:nvSpPr>
          <p:cNvPr id="3" name="Content Placeholder 2"/>
          <p:cNvSpPr>
            <a:spLocks noGrp="1"/>
          </p:cNvSpPr>
          <p:nvPr>
            <p:ph idx="1"/>
          </p:nvPr>
        </p:nvSpPr>
        <p:spPr>
          <a:xfrm>
            <a:off x="838200" y="1066800"/>
            <a:ext cx="10515600" cy="5715000"/>
          </a:xfrm>
        </p:spPr>
        <p:txBody>
          <a:bodyPr/>
          <a:lstStyle/>
          <a:p>
            <a:pPr marL="0" indent="0">
              <a:buNone/>
            </a:pPr>
            <a:r>
              <a:rPr lang="en-US" sz="2800" dirty="0"/>
              <a:t>What about due process to the heirs?</a:t>
            </a:r>
          </a:p>
          <a:p>
            <a:pPr marL="0" indent="0">
              <a:buNone/>
            </a:pPr>
            <a:r>
              <a:rPr lang="en-US" sz="2800" dirty="0"/>
              <a:t>R.C. 5162.211(D), however, establishes that Edwards's heirs were, as a matter of law, “charged with notice of the lien and the rights of the department of </a:t>
            </a:r>
            <a:r>
              <a:rPr lang="en-US" sz="2800" dirty="0" err="1"/>
              <a:t>medicaid</a:t>
            </a:r>
            <a:r>
              <a:rPr lang="en-US" sz="2800" dirty="0"/>
              <a:t> thereunder” upon the filing of the lien “in the office of the recorder.” And although Edwards's property would, presumably, have passed to her heirs immediately upon her death under common law, the legislature's enactment of R.C. 5162.21(A), as we have noted, supersedes the common law, meaning that ODM's lien did not result in an unconstitutional taking of any property interest held by the heirs.</a:t>
            </a:r>
            <a:br>
              <a:rPr lang="en-US" sz="2800" dirty="0"/>
            </a:br>
            <a:r>
              <a:rPr lang="en-US" sz="2800" dirty="0"/>
              <a:t>2019-Ohio-1805, 135 N.E.3d 1237, ¶ 20</a:t>
            </a:r>
          </a:p>
        </p:txBody>
      </p:sp>
      <p:sp>
        <p:nvSpPr>
          <p:cNvPr id="4" name="Slide Number Placeholder 3"/>
          <p:cNvSpPr>
            <a:spLocks noGrp="1"/>
          </p:cNvSpPr>
          <p:nvPr>
            <p:ph type="sldNum" sz="quarter" idx="4"/>
          </p:nvPr>
        </p:nvSpPr>
        <p:spPr/>
        <p:txBody>
          <a:bodyPr/>
          <a:lstStyle/>
          <a:p>
            <a:fld id="{612C9336-A718-4A9C-A61A-5379812194CD}" type="slidenum">
              <a:rPr lang="en-US" smtClean="0"/>
              <a:t>51</a:t>
            </a:fld>
            <a:endParaRPr lang="en-US"/>
          </a:p>
        </p:txBody>
      </p:sp>
    </p:spTree>
    <p:extLst>
      <p:ext uri="{BB962C8B-B14F-4D97-AF65-F5344CB8AC3E}">
        <p14:creationId xmlns:p14="http://schemas.microsoft.com/office/powerpoint/2010/main" val="1970066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Dissent</a:t>
            </a:r>
          </a:p>
        </p:txBody>
      </p:sp>
      <p:sp>
        <p:nvSpPr>
          <p:cNvPr id="3" name="Content Placeholder 2"/>
          <p:cNvSpPr>
            <a:spLocks noGrp="1"/>
          </p:cNvSpPr>
          <p:nvPr>
            <p:ph idx="1"/>
          </p:nvPr>
        </p:nvSpPr>
        <p:spPr>
          <a:xfrm>
            <a:off x="381000" y="1066800"/>
            <a:ext cx="11607800" cy="4525963"/>
          </a:xfrm>
        </p:spPr>
        <p:txBody>
          <a:bodyPr/>
          <a:lstStyle/>
          <a:p>
            <a:pPr marL="0" indent="0">
              <a:buNone/>
            </a:pPr>
            <a:r>
              <a:rPr lang="en-US" sz="2800" dirty="0"/>
              <a:t>ODM's lien was not valid. </a:t>
            </a:r>
          </a:p>
          <a:p>
            <a:pPr marL="0" indent="0">
              <a:buNone/>
            </a:pPr>
            <a:r>
              <a:rPr lang="en-US" sz="2800" dirty="0"/>
              <a:t>In Ohio, liens on property generally must be perfected prior to the property owner's death. After the property owner's death, unsecured debts are generally satisfied through claims against the person's estate. The federal and Ohio Medicaid statutes allow recovery of properly-paid Medicaid payments from the person's estate (which itself is broadly defined). </a:t>
            </a:r>
            <a:r>
              <a:rPr lang="en-US" sz="2800" b="1" dirty="0"/>
              <a:t>The statutes do not expressly authorize post-death liens, and they permit pre-death liens only in limited circumstances</a:t>
            </a:r>
            <a:r>
              <a:rPr lang="en-US" sz="2800" dirty="0"/>
              <a:t>. ODM could have placed a lien on Edwards's property prior to death, but did not. Under Ohio law, ODM could not place a valid post-death lien on Edward's property. Consequently, under the laws governing the order in which debts are paid from a decedent's estate, BNRC should have been paid prior to ODM.</a:t>
            </a:r>
            <a:br>
              <a:rPr lang="en-US" sz="2800" dirty="0"/>
            </a:br>
            <a:r>
              <a:rPr lang="en-US" sz="2800" dirty="0"/>
              <a:t>2019-Ohio-1805, 135 N.E.3d 1237, ¶ 27</a:t>
            </a:r>
          </a:p>
        </p:txBody>
      </p:sp>
      <p:sp>
        <p:nvSpPr>
          <p:cNvPr id="4" name="Slide Number Placeholder 3"/>
          <p:cNvSpPr>
            <a:spLocks noGrp="1"/>
          </p:cNvSpPr>
          <p:nvPr>
            <p:ph type="sldNum" sz="quarter" idx="4"/>
          </p:nvPr>
        </p:nvSpPr>
        <p:spPr/>
        <p:txBody>
          <a:bodyPr/>
          <a:lstStyle/>
          <a:p>
            <a:fld id="{612C9336-A718-4A9C-A61A-5379812194CD}" type="slidenum">
              <a:rPr lang="en-US" smtClean="0"/>
              <a:t>52</a:t>
            </a:fld>
            <a:endParaRPr lang="en-US"/>
          </a:p>
        </p:txBody>
      </p:sp>
    </p:spTree>
    <p:extLst>
      <p:ext uri="{BB962C8B-B14F-4D97-AF65-F5344CB8AC3E}">
        <p14:creationId xmlns:p14="http://schemas.microsoft.com/office/powerpoint/2010/main" val="2085064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Dissent</a:t>
            </a:r>
          </a:p>
        </p:txBody>
      </p:sp>
      <p:sp>
        <p:nvSpPr>
          <p:cNvPr id="3" name="Content Placeholder 2"/>
          <p:cNvSpPr>
            <a:spLocks noGrp="1"/>
          </p:cNvSpPr>
          <p:nvPr>
            <p:ph idx="1"/>
          </p:nvPr>
        </p:nvSpPr>
        <p:spPr>
          <a:xfrm>
            <a:off x="457200" y="1295400"/>
            <a:ext cx="11125200" cy="5334000"/>
          </a:xfrm>
        </p:spPr>
        <p:txBody>
          <a:bodyPr/>
          <a:lstStyle/>
          <a:p>
            <a:pPr marL="0" indent="0">
              <a:buNone/>
            </a:pPr>
            <a:r>
              <a:rPr lang="en-US" dirty="0"/>
              <a:t>Stated simply, R.C. 5162.211(A) prohibits pre-death liens, but R.C. 5162.211(B) provides an exception to the general prohibition for liens, allowing pre-death liens on the property of permanently institutionalized individuals and of that person's spouse. R.C. 5162.211(C) identifies circumstances when the exception to the prohibition does not apply, i.e., when liens are again prohibited; none of the circumstances identified in R.C. 5162.211(C) applied to Edwards.</a:t>
            </a:r>
          </a:p>
          <a:p>
            <a:pPr marL="0" indent="0">
              <a:buNone/>
            </a:pPr>
            <a:r>
              <a:rPr lang="en-US" dirty="0"/>
              <a:t>2019-Ohio-1805, 135 N.E.3d 1237, ¶¶ 43-44</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53</a:t>
            </a:fld>
            <a:endParaRPr lang="en-US"/>
          </a:p>
        </p:txBody>
      </p:sp>
    </p:spTree>
    <p:extLst>
      <p:ext uri="{BB962C8B-B14F-4D97-AF65-F5344CB8AC3E}">
        <p14:creationId xmlns:p14="http://schemas.microsoft.com/office/powerpoint/2010/main" val="3482576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Dissent</a:t>
            </a:r>
          </a:p>
        </p:txBody>
      </p:sp>
      <p:sp>
        <p:nvSpPr>
          <p:cNvPr id="3" name="Content Placeholder 2"/>
          <p:cNvSpPr>
            <a:spLocks noGrp="1"/>
          </p:cNvSpPr>
          <p:nvPr>
            <p:ph idx="1"/>
          </p:nvPr>
        </p:nvSpPr>
        <p:spPr/>
        <p:txBody>
          <a:bodyPr/>
          <a:lstStyle/>
          <a:p>
            <a:pPr marL="0" indent="0">
              <a:buNone/>
            </a:pPr>
            <a:r>
              <a:rPr lang="en-US" dirty="0"/>
              <a:t>ODM focuses on the phrase in R.C. 5162.211(A) that liens are prohibited “before the individual's death” as support for the conclusion that post-death deaths are not prohibited. ODM, in essence, argues that R.C. 5162.211(A)'s verbiage is superfluous if post-death liens are prohibited, i.e., that there is no reason to specifically prohibit most pre-death liens if post-death liens were also prohibited.</a:t>
            </a:r>
            <a:br>
              <a:rPr lang="en-US" dirty="0"/>
            </a:br>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54</a:t>
            </a:fld>
            <a:endParaRPr lang="en-US"/>
          </a:p>
        </p:txBody>
      </p:sp>
    </p:spTree>
    <p:extLst>
      <p:ext uri="{BB962C8B-B14F-4D97-AF65-F5344CB8AC3E}">
        <p14:creationId xmlns:p14="http://schemas.microsoft.com/office/powerpoint/2010/main" val="1595280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Dissent</a:t>
            </a:r>
          </a:p>
        </p:txBody>
      </p:sp>
      <p:sp>
        <p:nvSpPr>
          <p:cNvPr id="3" name="Content Placeholder 2"/>
          <p:cNvSpPr>
            <a:spLocks noGrp="1"/>
          </p:cNvSpPr>
          <p:nvPr>
            <p:ph idx="1"/>
          </p:nvPr>
        </p:nvSpPr>
        <p:spPr>
          <a:xfrm>
            <a:off x="609600" y="1447800"/>
            <a:ext cx="10896600" cy="5486400"/>
          </a:xfrm>
        </p:spPr>
        <p:txBody>
          <a:bodyPr/>
          <a:lstStyle/>
          <a:p>
            <a:pPr marL="0" indent="0">
              <a:buNone/>
            </a:pPr>
            <a:r>
              <a:rPr lang="en-US" dirty="0"/>
              <a:t>I disagree that R.C. 5162.211(A) can reasonably be interpreted as a general authorization for post-death liens. Post death liens of any kind generally are not allowed in Ohio. While pre-death liens are permitted under Ohio law, the Medicaid statute expressly disallows liens on account of properly-paid Medicaid service “before the individual's death,” unless an exception to the prohibition applies. I do not read the language “before the individual's death,” in this context, as authorization for post-death liens in Ohio.</a:t>
            </a:r>
            <a:br>
              <a:rPr lang="en-US" dirty="0"/>
            </a:br>
            <a:r>
              <a:rPr lang="en-US" dirty="0"/>
              <a:t>2019-Ohio-1805, 135 N.E.3d 1237, ¶ 45</a:t>
            </a:r>
          </a:p>
        </p:txBody>
      </p:sp>
      <p:sp>
        <p:nvSpPr>
          <p:cNvPr id="4" name="Slide Number Placeholder 3"/>
          <p:cNvSpPr>
            <a:spLocks noGrp="1"/>
          </p:cNvSpPr>
          <p:nvPr>
            <p:ph type="sldNum" sz="quarter" idx="4"/>
          </p:nvPr>
        </p:nvSpPr>
        <p:spPr/>
        <p:txBody>
          <a:bodyPr/>
          <a:lstStyle/>
          <a:p>
            <a:fld id="{612C9336-A718-4A9C-A61A-5379812194CD}" type="slidenum">
              <a:rPr lang="en-US" smtClean="0"/>
              <a:t>55</a:t>
            </a:fld>
            <a:endParaRPr lang="en-US"/>
          </a:p>
        </p:txBody>
      </p:sp>
    </p:spTree>
    <p:extLst>
      <p:ext uri="{BB962C8B-B14F-4D97-AF65-F5344CB8AC3E}">
        <p14:creationId xmlns:p14="http://schemas.microsoft.com/office/powerpoint/2010/main" val="177466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Dissent</a:t>
            </a:r>
          </a:p>
        </p:txBody>
      </p:sp>
      <p:sp>
        <p:nvSpPr>
          <p:cNvPr id="3" name="Content Placeholder 2"/>
          <p:cNvSpPr>
            <a:spLocks noGrp="1"/>
          </p:cNvSpPr>
          <p:nvPr>
            <p:ph idx="1"/>
          </p:nvPr>
        </p:nvSpPr>
        <p:spPr/>
        <p:txBody>
          <a:bodyPr/>
          <a:lstStyle/>
          <a:p>
            <a:pPr marL="0" indent="0">
              <a:buNone/>
            </a:pPr>
            <a:r>
              <a:rPr lang="en-US" dirty="0"/>
              <a:t>The terms of R.C. 5162.211 address the imposition </a:t>
            </a:r>
            <a:r>
              <a:rPr lang="en-US" b="1" dirty="0"/>
              <a:t>of pre-death liens</a:t>
            </a:r>
            <a:r>
              <a:rPr lang="en-US" dirty="0"/>
              <a:t>; </a:t>
            </a:r>
            <a:r>
              <a:rPr lang="en-US" b="1" dirty="0"/>
              <a:t>there is no additional language</a:t>
            </a:r>
            <a:r>
              <a:rPr lang="en-US" dirty="0"/>
              <a:t> in R.C. 5162.211 that explains </a:t>
            </a:r>
            <a:r>
              <a:rPr lang="en-US" b="1" dirty="0"/>
              <a:t>when</a:t>
            </a:r>
            <a:r>
              <a:rPr lang="en-US" dirty="0"/>
              <a:t> post-death liens would be permitted, </a:t>
            </a:r>
            <a:r>
              <a:rPr lang="en-US" b="1" dirty="0"/>
              <a:t>how</a:t>
            </a:r>
            <a:r>
              <a:rPr lang="en-US" dirty="0"/>
              <a:t> they would be recorded, </a:t>
            </a:r>
            <a:r>
              <a:rPr lang="en-US" b="1" dirty="0"/>
              <a:t>after what period of time they would need to be renewed, and the like.</a:t>
            </a:r>
            <a:br>
              <a:rPr lang="en-US" b="1" dirty="0"/>
            </a:br>
            <a:r>
              <a:rPr lang="en-US" dirty="0"/>
              <a:t> 2019-Ohio-1805, 135 N.E.3d 1237, ¶ 47</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56</a:t>
            </a:fld>
            <a:endParaRPr lang="en-US"/>
          </a:p>
        </p:txBody>
      </p:sp>
    </p:spTree>
    <p:extLst>
      <p:ext uri="{BB962C8B-B14F-4D97-AF65-F5344CB8AC3E}">
        <p14:creationId xmlns:p14="http://schemas.microsoft.com/office/powerpoint/2010/main" val="952600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Affidavits of Fact Relating to Title</a:t>
            </a:r>
          </a:p>
        </p:txBody>
      </p:sp>
      <p:sp>
        <p:nvSpPr>
          <p:cNvPr id="3" name="Content Placeholder 2"/>
          <p:cNvSpPr>
            <a:spLocks noGrp="1"/>
          </p:cNvSpPr>
          <p:nvPr>
            <p:ph idx="1"/>
          </p:nvPr>
        </p:nvSpPr>
        <p:spPr/>
        <p:txBody>
          <a:bodyPr/>
          <a:lstStyle/>
          <a:p>
            <a:pPr marL="0" indent="0">
              <a:buNone/>
            </a:pPr>
            <a:r>
              <a:rPr lang="en-US" dirty="0"/>
              <a:t>The AG has a practice of filing “affidavits of fact relating to title” on real property owned by the deceased Medicaid recipient inherited by the surviving spouse.  </a:t>
            </a:r>
          </a:p>
        </p:txBody>
      </p:sp>
      <p:sp>
        <p:nvSpPr>
          <p:cNvPr id="4" name="Slide Number Placeholder 3"/>
          <p:cNvSpPr>
            <a:spLocks noGrp="1"/>
          </p:cNvSpPr>
          <p:nvPr>
            <p:ph type="sldNum" sz="quarter" idx="4"/>
          </p:nvPr>
        </p:nvSpPr>
        <p:spPr/>
        <p:txBody>
          <a:bodyPr/>
          <a:lstStyle/>
          <a:p>
            <a:fld id="{612C9336-A718-4A9C-A61A-5379812194CD}" type="slidenum">
              <a:rPr lang="en-US" smtClean="0"/>
              <a:t>57</a:t>
            </a:fld>
            <a:endParaRPr lang="en-US"/>
          </a:p>
        </p:txBody>
      </p:sp>
    </p:spTree>
    <p:extLst>
      <p:ext uri="{BB962C8B-B14F-4D97-AF65-F5344CB8AC3E}">
        <p14:creationId xmlns:p14="http://schemas.microsoft.com/office/powerpoint/2010/main" val="2526639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R.C. 5301.252(A) </a:t>
            </a:r>
          </a:p>
          <a:p>
            <a:pPr marL="0" indent="0">
              <a:buNone/>
            </a:pPr>
            <a:r>
              <a:rPr lang="en-US" sz="2800" dirty="0"/>
              <a:t>An affidavit stating </a:t>
            </a:r>
            <a:r>
              <a:rPr lang="en-US" sz="2800" b="1" dirty="0"/>
              <a:t>facts relating to the matters set forth under division (B)</a:t>
            </a:r>
            <a:r>
              <a:rPr lang="en-US" sz="2800" dirty="0"/>
              <a:t> of this section that </a:t>
            </a:r>
            <a:r>
              <a:rPr lang="en-US" sz="2800" i="1" dirty="0"/>
              <a:t>may affect the title to real estate in this state</a:t>
            </a:r>
            <a:r>
              <a:rPr lang="en-US" sz="2800" dirty="0"/>
              <a:t>, made by any person having knowledge of the facts or competent to testify concerning them in open court, may be recorded in the office of the county recorder in the county in which the real estate is situated. When so recorded, such affidavit, or a certified copy, shall be evidence of the facts stated, insofar as such facts affect title to real estate.</a:t>
            </a:r>
            <a:br>
              <a:rPr lang="en-US" dirty="0"/>
            </a:br>
            <a:br>
              <a:rPr lang="en-US" dirty="0"/>
            </a:br>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58</a:t>
            </a:fld>
            <a:endParaRPr lang="en-US"/>
          </a:p>
        </p:txBody>
      </p:sp>
    </p:spTree>
    <p:extLst>
      <p:ext uri="{BB962C8B-B14F-4D97-AF65-F5344CB8AC3E}">
        <p14:creationId xmlns:p14="http://schemas.microsoft.com/office/powerpoint/2010/main" val="858421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10972800" cy="5638800"/>
          </a:xfrm>
        </p:spPr>
        <p:txBody>
          <a:bodyPr/>
          <a:lstStyle/>
          <a:p>
            <a:pPr marL="0" indent="0">
              <a:buNone/>
            </a:pPr>
            <a:r>
              <a:rPr lang="en-US" sz="2800" dirty="0"/>
              <a:t>R.C. 5301.252(B) </a:t>
            </a:r>
          </a:p>
          <a:p>
            <a:pPr marL="0" indent="0">
              <a:buNone/>
            </a:pPr>
            <a:r>
              <a:rPr lang="en-US" sz="2800" dirty="0"/>
              <a:t>The affidavits provided for under this section may relate to the following matters:</a:t>
            </a:r>
          </a:p>
          <a:p>
            <a:pPr marL="0" indent="0">
              <a:buNone/>
            </a:pPr>
            <a:r>
              <a:rPr lang="en-US" sz="2800" dirty="0"/>
              <a:t>	(1) Age, sex, birth, death, capacity, relationship, family history, heirship, names, identity of parties, marriage, residence, or service in the armed forces;</a:t>
            </a:r>
          </a:p>
          <a:p>
            <a:pPr marL="0" indent="0">
              <a:buNone/>
            </a:pPr>
            <a:r>
              <a:rPr lang="en-US" sz="2800" dirty="0"/>
              <a:t>	(2) Possession;</a:t>
            </a:r>
          </a:p>
          <a:p>
            <a:pPr marL="0" indent="0">
              <a:buNone/>
            </a:pPr>
            <a:r>
              <a:rPr lang="en-US" sz="2800" dirty="0"/>
              <a:t>	</a:t>
            </a:r>
            <a:r>
              <a:rPr lang="en-US" sz="2800" i="1" dirty="0"/>
              <a:t>(3) The happening of any condition or event that may create or terminate an estate or interest</a:t>
            </a:r>
            <a:r>
              <a:rPr lang="en-US" sz="2800" dirty="0"/>
              <a:t>;</a:t>
            </a:r>
          </a:p>
          <a:p>
            <a:pPr marL="0" indent="0">
              <a:buNone/>
            </a:pPr>
            <a:r>
              <a:rPr lang="en-US" sz="2800" dirty="0"/>
              <a:t>	(4) The existence and location of monuments and physical boundaries, such as fences, streams, roads, and rights of way;</a:t>
            </a:r>
          </a:p>
          <a:p>
            <a:pPr marL="0" indent="0">
              <a:buNone/>
            </a:pPr>
            <a:br>
              <a:rPr lang="en-US" sz="2400" dirty="0"/>
            </a:br>
            <a:br>
              <a:rPr lang="en-US" sz="2400" dirty="0"/>
            </a:br>
            <a:endParaRPr lang="en-US" sz="2400" dirty="0"/>
          </a:p>
        </p:txBody>
      </p:sp>
      <p:sp>
        <p:nvSpPr>
          <p:cNvPr id="4" name="Slide Number Placeholder 3"/>
          <p:cNvSpPr>
            <a:spLocks noGrp="1"/>
          </p:cNvSpPr>
          <p:nvPr>
            <p:ph type="sldNum" sz="quarter" idx="4"/>
          </p:nvPr>
        </p:nvSpPr>
        <p:spPr/>
        <p:txBody>
          <a:bodyPr/>
          <a:lstStyle/>
          <a:p>
            <a:fld id="{612C9336-A718-4A9C-A61A-5379812194CD}" type="slidenum">
              <a:rPr lang="en-US" smtClean="0"/>
              <a:t>59</a:t>
            </a:fld>
            <a:endParaRPr lang="en-US"/>
          </a:p>
        </p:txBody>
      </p:sp>
    </p:spTree>
    <p:extLst>
      <p:ext uri="{BB962C8B-B14F-4D97-AF65-F5344CB8AC3E}">
        <p14:creationId xmlns:p14="http://schemas.microsoft.com/office/powerpoint/2010/main" val="111369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62000" y="1524000"/>
            <a:ext cx="10744200" cy="4114800"/>
          </a:xfrm>
          <a:extLst>
            <a:ext uri="{909E8E84-426E-40DD-AFC4-6F175D3DCCD1}">
              <a14:hiddenFill xmlns:a14="http://schemas.microsoft.com/office/drawing/2010/main">
                <a:solidFill>
                  <a:schemeClr val="tx1"/>
                </a:solidFill>
              </a14:hiddenFill>
            </a:ext>
          </a:extLst>
        </p:spPr>
        <p:txBody>
          <a:bodyPr/>
          <a:lstStyle/>
          <a:p>
            <a:pPr>
              <a:spcAft>
                <a:spcPts val="1800"/>
              </a:spcAft>
              <a:defRPr/>
            </a:pPr>
            <a:r>
              <a:rPr lang="en-US" dirty="0"/>
              <a:t>Who is subject to Medicaid Estate Recovery? </a:t>
            </a:r>
          </a:p>
          <a:p>
            <a:pPr lvl="1">
              <a:spcAft>
                <a:spcPts val="1800"/>
              </a:spcAft>
              <a:defRPr/>
            </a:pPr>
            <a:r>
              <a:rPr lang="en-US" sz="3200" dirty="0"/>
              <a:t>Medicaid recipients aged 55 years or older.</a:t>
            </a:r>
          </a:p>
          <a:p>
            <a:pPr lvl="1">
              <a:spcAft>
                <a:spcPts val="1800"/>
              </a:spcAft>
              <a:defRPr/>
            </a:pPr>
            <a:r>
              <a:rPr lang="en-US" sz="3200" dirty="0"/>
              <a:t>MER recovers Medicaid benefits correctly paid after the individual attained age 55.  </a:t>
            </a:r>
          </a:p>
          <a:p>
            <a:pPr lvl="1">
              <a:spcAft>
                <a:spcPts val="1800"/>
              </a:spcAft>
              <a:defRPr/>
            </a:pPr>
            <a:r>
              <a:rPr lang="en-US" sz="3200" dirty="0"/>
              <a:t>Recover Medicaid benefits correctly paid to a person of any age while they were permanently institutionalized.</a:t>
            </a:r>
          </a:p>
          <a:p>
            <a:pPr marL="914400" lvl="1" indent="0">
              <a:buNone/>
              <a:defRPr/>
            </a:pPr>
            <a:endParaRPr lang="en-US" i="1" dirty="0"/>
          </a:p>
        </p:txBody>
      </p:sp>
      <p:sp>
        <p:nvSpPr>
          <p:cNvPr id="7171" name="Title 1"/>
          <p:cNvSpPr>
            <a:spLocks noGrp="1"/>
          </p:cNvSpPr>
          <p:nvPr>
            <p:ph type="title"/>
          </p:nvPr>
        </p:nvSpPr>
        <p:spPr/>
        <p:txBody>
          <a:bodyPr/>
          <a:lstStyle/>
          <a:p>
            <a:r>
              <a:rPr lang="en-US" altLang="en-US" sz="4800"/>
              <a:t>Medicaid Estate Recovery</a:t>
            </a:r>
          </a:p>
        </p:txBody>
      </p:sp>
    </p:spTree>
    <p:extLst>
      <p:ext uri="{BB962C8B-B14F-4D97-AF65-F5344CB8AC3E}">
        <p14:creationId xmlns:p14="http://schemas.microsoft.com/office/powerpoint/2010/main" val="3391772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500"/>
                                        <p:tgtEl>
                                          <p:spTgt spid="9218">
                                            <p:txEl>
                                              <p:pRg st="0" end="0"/>
                                            </p:txEl>
                                          </p:spTgt>
                                        </p:tgtEl>
                                      </p:cBhvr>
                                    </p:animEffect>
                                  </p:childTnLst>
                                  <p:subTnLst>
                                    <p:animClr clrSpc="rgb" dir="cw">
                                      <p:cBhvr override="childStyle">
                                        <p:cTn dur="1" fill="hold" display="0" masterRel="nextClick" afterEffect="1"/>
                                        <p:tgtEl>
                                          <p:spTgt spid="921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500"/>
                                        <p:tgtEl>
                                          <p:spTgt spid="9218">
                                            <p:txEl>
                                              <p:pRg st="1" end="1"/>
                                            </p:txEl>
                                          </p:spTgt>
                                        </p:tgtEl>
                                      </p:cBhvr>
                                    </p:animEffect>
                                  </p:childTnLst>
                                  <p:subTnLst>
                                    <p:animClr clrSpc="rgb" dir="cw">
                                      <p:cBhvr override="childStyle">
                                        <p:cTn dur="1" fill="hold" display="0" masterRel="nextClick" afterEffect="1"/>
                                        <p:tgtEl>
                                          <p:spTgt spid="921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500"/>
                                        <p:tgtEl>
                                          <p:spTgt spid="9218">
                                            <p:txEl>
                                              <p:pRg st="2" end="2"/>
                                            </p:txEl>
                                          </p:spTgt>
                                        </p:tgtEl>
                                      </p:cBhvr>
                                    </p:animEffect>
                                  </p:childTnLst>
                                  <p:subTnLst>
                                    <p:animClr clrSpc="rgb" dir="cw">
                                      <p:cBhvr override="childStyle">
                                        <p:cTn dur="1" fill="hold" display="0" masterRel="nextClick" afterEffect="1"/>
                                        <p:tgtEl>
                                          <p:spTgt spid="9218">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fade">
                                      <p:cBhvr>
                                        <p:cTn id="22" dur="500"/>
                                        <p:tgtEl>
                                          <p:spTgt spid="9218">
                                            <p:txEl>
                                              <p:pRg st="3" end="3"/>
                                            </p:txEl>
                                          </p:spTgt>
                                        </p:tgtEl>
                                      </p:cBhvr>
                                    </p:animEffect>
                                  </p:childTnLst>
                                  <p:subTnLst>
                                    <p:animClr clrSpc="rgb" dir="cw">
                                      <p:cBhvr override="childStyle">
                                        <p:cTn dur="1" fill="hold" display="0" masterRel="nextClick" afterEffect="1"/>
                                        <p:tgtEl>
                                          <p:spTgt spid="9218">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effect of the affidavit</a:t>
            </a:r>
          </a:p>
        </p:txBody>
      </p:sp>
      <p:sp>
        <p:nvSpPr>
          <p:cNvPr id="3" name="Content Placeholder 2"/>
          <p:cNvSpPr>
            <a:spLocks noGrp="1"/>
          </p:cNvSpPr>
          <p:nvPr>
            <p:ph idx="1"/>
          </p:nvPr>
        </p:nvSpPr>
        <p:spPr>
          <a:xfrm>
            <a:off x="609600" y="1371600"/>
            <a:ext cx="10972800" cy="5410200"/>
          </a:xfrm>
        </p:spPr>
        <p:txBody>
          <a:bodyPr/>
          <a:lstStyle/>
          <a:p>
            <a:pPr marL="0" indent="0">
              <a:buNone/>
            </a:pPr>
            <a:r>
              <a:rPr lang="en-US" sz="2800" dirty="0"/>
              <a:t>An affidavit filed under RC 5301.252 </a:t>
            </a:r>
            <a:r>
              <a:rPr lang="en-US" sz="2800" b="1" dirty="0"/>
              <a:t>is not an instrument which casts doubt on the record owner's title or stands in the way of his full and free exercise of his ownership;</a:t>
            </a:r>
            <a:r>
              <a:rPr lang="en-US" sz="2800" dirty="0"/>
              <a:t> the filing, in and of itself, </a:t>
            </a:r>
            <a:r>
              <a:rPr lang="en-US" sz="2800" i="1" dirty="0"/>
              <a:t>creates no interest in the subject real property or encumbrance on the title</a:t>
            </a:r>
            <a:r>
              <a:rPr lang="en-US" sz="2800" dirty="0"/>
              <a:t>, but rather is a statutory device for recording facts which may affect title to real estate in Ohio; thus, the filing of such affidavits does not support a cause of action on the part of the owner of properties described in the affidavits to quiet title or remove a cloud on title. </a:t>
            </a:r>
            <a:r>
              <a:rPr lang="en-US" sz="2800" dirty="0">
                <a:hlinkClick r:id="rId2"/>
              </a:rPr>
              <a:t>Catawba West, Inc. v. Domo (Ottawa 1991) 75 Ohio App.3d 80, 598 N.E.2d 883</a:t>
            </a:r>
            <a:r>
              <a:rPr lang="en-US" sz="2800" dirty="0"/>
              <a:t>.</a:t>
            </a:r>
          </a:p>
        </p:txBody>
      </p:sp>
      <p:sp>
        <p:nvSpPr>
          <p:cNvPr id="4" name="Slide Number Placeholder 3"/>
          <p:cNvSpPr>
            <a:spLocks noGrp="1"/>
          </p:cNvSpPr>
          <p:nvPr>
            <p:ph type="sldNum" sz="quarter" idx="4"/>
          </p:nvPr>
        </p:nvSpPr>
        <p:spPr/>
        <p:txBody>
          <a:bodyPr/>
          <a:lstStyle/>
          <a:p>
            <a:fld id="{612C9336-A718-4A9C-A61A-5379812194CD}" type="slidenum">
              <a:rPr lang="en-US" smtClean="0"/>
              <a:t>60</a:t>
            </a:fld>
            <a:endParaRPr lang="en-US"/>
          </a:p>
        </p:txBody>
      </p:sp>
    </p:spTree>
    <p:extLst>
      <p:ext uri="{BB962C8B-B14F-4D97-AF65-F5344CB8AC3E}">
        <p14:creationId xmlns:p14="http://schemas.microsoft.com/office/powerpoint/2010/main" val="851455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Exception for Slander of Title</a:t>
            </a:r>
          </a:p>
        </p:txBody>
      </p:sp>
      <p:sp>
        <p:nvSpPr>
          <p:cNvPr id="3" name="Content Placeholder 2"/>
          <p:cNvSpPr>
            <a:spLocks noGrp="1"/>
          </p:cNvSpPr>
          <p:nvPr>
            <p:ph idx="1"/>
          </p:nvPr>
        </p:nvSpPr>
        <p:spPr>
          <a:xfrm>
            <a:off x="609600" y="1219200"/>
            <a:ext cx="10972800" cy="5638800"/>
          </a:xfrm>
        </p:spPr>
        <p:txBody>
          <a:bodyPr/>
          <a:lstStyle/>
          <a:p>
            <a:pPr marL="0" indent="0">
              <a:buNone/>
            </a:pPr>
            <a:r>
              <a:rPr lang="en-US" sz="2800" dirty="0"/>
              <a:t>At the beginning of our analysis of the slander-of-title claim, we noted, citing </a:t>
            </a:r>
            <a:r>
              <a:rPr lang="en-US" sz="2800" i="1" dirty="0"/>
              <a:t>Catawba,</a:t>
            </a:r>
            <a:r>
              <a:rPr lang="en-US" sz="2800" dirty="0"/>
              <a:t> that the filing of an affidavit under R.C. 5301.252 does not support an action to quiet title or to remove a cloud on title. </a:t>
            </a:r>
            <a:r>
              <a:rPr lang="en-US" sz="2800" i="1" dirty="0"/>
              <a:t>Id.</a:t>
            </a:r>
            <a:r>
              <a:rPr lang="en-US" sz="2800" dirty="0"/>
              <a:t> at 6. We then said, however, that “</a:t>
            </a:r>
            <a:r>
              <a:rPr lang="en-US" sz="2800" b="1" dirty="0"/>
              <a:t>when such an affidavit creates a potential cloud on title, an action for slander of title may be brought by the aggrieved owner of the property described in the affidavit”</a:t>
            </a:r>
            <a:br>
              <a:rPr lang="en-US" sz="2800" b="1" dirty="0"/>
            </a:br>
            <a:br>
              <a:rPr lang="en-US" sz="2800" dirty="0"/>
            </a:br>
            <a:r>
              <a:rPr lang="en-US" sz="2800" i="1" dirty="0"/>
              <a:t>Green v. </a:t>
            </a:r>
            <a:r>
              <a:rPr lang="en-US" sz="2800" i="1" dirty="0" err="1"/>
              <a:t>Lemarr</a:t>
            </a:r>
            <a:r>
              <a:rPr lang="en-US" sz="2800" dirty="0"/>
              <a:t>, 139 Ohio App.3d 414, 432, 744 N.E.2d 212, 225 (2nd Dist.2000) citing </a:t>
            </a:r>
            <a:r>
              <a:rPr lang="en-US" sz="2800" i="1" dirty="0">
                <a:hlinkClick r:id="rId2"/>
              </a:rPr>
              <a:t>Carman v. </a:t>
            </a:r>
            <a:r>
              <a:rPr lang="en-US" sz="2800" i="1" dirty="0" err="1">
                <a:hlinkClick r:id="rId2"/>
              </a:rPr>
              <a:t>Entner</a:t>
            </a:r>
            <a:r>
              <a:rPr lang="en-US" sz="2800" dirty="0">
                <a:hlinkClick r:id="rId2"/>
              </a:rPr>
              <a:t> (Feb. 2, 1994), Montgomery App. No. 13978, unreported, 1994 WL 28633</a:t>
            </a:r>
            <a:r>
              <a:rPr lang="en-US" sz="2800" dirty="0"/>
              <a:t>.</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61</a:t>
            </a:fld>
            <a:endParaRPr lang="en-US"/>
          </a:p>
        </p:txBody>
      </p:sp>
    </p:spTree>
    <p:extLst>
      <p:ext uri="{BB962C8B-B14F-4D97-AF65-F5344CB8AC3E}">
        <p14:creationId xmlns:p14="http://schemas.microsoft.com/office/powerpoint/2010/main" val="1055595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Language</a:t>
            </a:r>
          </a:p>
        </p:txBody>
      </p:sp>
      <p:sp>
        <p:nvSpPr>
          <p:cNvPr id="3" name="Content Placeholder 2"/>
          <p:cNvSpPr>
            <a:spLocks noGrp="1"/>
          </p:cNvSpPr>
          <p:nvPr>
            <p:ph idx="1"/>
          </p:nvPr>
        </p:nvSpPr>
        <p:spPr/>
        <p:txBody>
          <a:bodyPr/>
          <a:lstStyle/>
          <a:p>
            <a:pPr marL="0" indent="0">
              <a:buNone/>
            </a:pPr>
            <a:r>
              <a:rPr lang="en-US" dirty="0"/>
              <a:t>“By virtue of the real estate described in paragraph three(3) above being transferred to surviving spouse/surviving joint </a:t>
            </a:r>
            <a:r>
              <a:rPr lang="en-US" dirty="0" err="1"/>
              <a:t>remainderman</a:t>
            </a:r>
            <a:r>
              <a:rPr lang="en-US" dirty="0"/>
              <a:t>, the State of Ohio, in the Medicaid Recovery Statute, </a:t>
            </a:r>
            <a:r>
              <a:rPr lang="en-US" b="1" dirty="0"/>
              <a:t>maintains a one-half(1/2) interest in said real estate.”</a:t>
            </a:r>
          </a:p>
        </p:txBody>
      </p:sp>
      <p:sp>
        <p:nvSpPr>
          <p:cNvPr id="4" name="Slide Number Placeholder 3"/>
          <p:cNvSpPr>
            <a:spLocks noGrp="1"/>
          </p:cNvSpPr>
          <p:nvPr>
            <p:ph type="sldNum" sz="quarter" idx="4"/>
          </p:nvPr>
        </p:nvSpPr>
        <p:spPr/>
        <p:txBody>
          <a:bodyPr/>
          <a:lstStyle/>
          <a:p>
            <a:fld id="{612C9336-A718-4A9C-A61A-5379812194CD}" type="slidenum">
              <a:rPr lang="en-US" smtClean="0"/>
              <a:t>62</a:t>
            </a:fld>
            <a:endParaRPr lang="en-US"/>
          </a:p>
        </p:txBody>
      </p:sp>
    </p:spTree>
    <p:extLst>
      <p:ext uri="{BB962C8B-B14F-4D97-AF65-F5344CB8AC3E}">
        <p14:creationId xmlns:p14="http://schemas.microsoft.com/office/powerpoint/2010/main" val="2208221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E0F78E-54B3-4FDB-2D5C-2D086CFF3196}"/>
              </a:ext>
            </a:extLst>
          </p:cNvPr>
          <p:cNvSpPr>
            <a:spLocks noGrp="1"/>
          </p:cNvSpPr>
          <p:nvPr>
            <p:ph idx="1"/>
          </p:nvPr>
        </p:nvSpPr>
        <p:spPr>
          <a:xfrm>
            <a:off x="685800" y="1219201"/>
            <a:ext cx="10668000" cy="4754563"/>
          </a:xfrm>
        </p:spPr>
        <p:txBody>
          <a:bodyPr/>
          <a:lstStyle/>
          <a:p>
            <a:pPr marL="0" indent="0">
              <a:buNone/>
            </a:pPr>
            <a:r>
              <a:rPr lang="en-US" dirty="0"/>
              <a:t>This is false, the MER statute provides they have a claim in the estate and may seek recovery from the estate. </a:t>
            </a:r>
            <a:r>
              <a:rPr lang="en-US" altLang="en-US" dirty="0"/>
              <a:t>R.C. 5162.21(B): 1) </a:t>
            </a:r>
            <a:r>
              <a:rPr lang="en-US" altLang="en-US" b="1" dirty="0"/>
              <a:t>seek adjustment or recovery from the individual's estate </a:t>
            </a:r>
            <a:r>
              <a:rPr lang="en-US" altLang="en-US" dirty="0"/>
              <a:t>or </a:t>
            </a:r>
            <a:r>
              <a:rPr lang="en-US" altLang="en-US" b="1" dirty="0"/>
              <a:t>on the sale of property of the individual or spouse that is subject to a lien. </a:t>
            </a:r>
          </a:p>
          <a:p>
            <a:pPr marL="0" indent="0">
              <a:buNone/>
            </a:pPr>
            <a:endParaRPr lang="en-US" altLang="en-US" b="1" dirty="0"/>
          </a:p>
          <a:p>
            <a:pPr marL="0" indent="0">
              <a:spcBef>
                <a:spcPct val="0"/>
              </a:spcBef>
              <a:spcAft>
                <a:spcPts val="1800"/>
              </a:spcAft>
              <a:buNone/>
            </a:pPr>
            <a:endParaRPr lang="en-US" altLang="en-US" dirty="0"/>
          </a:p>
          <a:p>
            <a:pPr marL="0" indent="0">
              <a:buNone/>
            </a:pPr>
            <a:endParaRPr lang="en-US" dirty="0"/>
          </a:p>
        </p:txBody>
      </p:sp>
      <p:sp>
        <p:nvSpPr>
          <p:cNvPr id="4" name="Slide Number Placeholder 3">
            <a:extLst>
              <a:ext uri="{FF2B5EF4-FFF2-40B4-BE49-F238E27FC236}">
                <a16:creationId xmlns:a16="http://schemas.microsoft.com/office/drawing/2014/main" id="{32A87E61-48EC-769F-EFBE-9EB05029FBB9}"/>
              </a:ext>
            </a:extLst>
          </p:cNvPr>
          <p:cNvSpPr>
            <a:spLocks noGrp="1"/>
          </p:cNvSpPr>
          <p:nvPr>
            <p:ph type="sldNum" sz="quarter" idx="4"/>
          </p:nvPr>
        </p:nvSpPr>
        <p:spPr/>
        <p:txBody>
          <a:bodyPr/>
          <a:lstStyle/>
          <a:p>
            <a:fld id="{612C9336-A718-4A9C-A61A-5379812194CD}" type="slidenum">
              <a:rPr lang="en-US" smtClean="0"/>
              <a:t>63</a:t>
            </a:fld>
            <a:endParaRPr lang="en-US"/>
          </a:p>
        </p:txBody>
      </p:sp>
    </p:spTree>
    <p:extLst>
      <p:ext uri="{BB962C8B-B14F-4D97-AF65-F5344CB8AC3E}">
        <p14:creationId xmlns:p14="http://schemas.microsoft.com/office/powerpoint/2010/main" val="1492927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2FAD-682C-BA53-6AC4-F3930BFD54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2395C6-2F51-37AA-A43C-7E97A28E90D0}"/>
              </a:ext>
            </a:extLst>
          </p:cNvPr>
          <p:cNvSpPr>
            <a:spLocks noGrp="1"/>
          </p:cNvSpPr>
          <p:nvPr>
            <p:ph idx="1"/>
          </p:nvPr>
        </p:nvSpPr>
        <p:spPr/>
        <p:txBody>
          <a:bodyPr/>
          <a:lstStyle/>
          <a:p>
            <a:pPr marL="0" indent="0">
              <a:buNone/>
            </a:pPr>
            <a:r>
              <a:rPr lang="en-US" dirty="0"/>
              <a:t>There can be no MER during the lifetime of the spouse.  They do not maintain a ½ interest in the real estate. R.C. 5162.21 (C)(1) “No adjustment or recovery may be made  . . . from a permanently institutionalized individual's estate . . .while either of the following are alive:</a:t>
            </a:r>
          </a:p>
          <a:p>
            <a:pPr marL="0" indent="0">
              <a:buNone/>
            </a:pPr>
            <a:r>
              <a:rPr lang="en-US" dirty="0"/>
              <a:t>	(a) </a:t>
            </a:r>
            <a:r>
              <a:rPr lang="en-US" b="1" dirty="0"/>
              <a:t>The spouse</a:t>
            </a:r>
            <a:endParaRPr lang="en-US" dirty="0"/>
          </a:p>
          <a:p>
            <a:pPr marL="0" indent="0">
              <a:buNone/>
            </a:pPr>
            <a:r>
              <a:rPr lang="en-US" dirty="0"/>
              <a:t>Remedy:  Special Counsel are private debt collection attorneys subject to the FDCPA.  </a:t>
            </a:r>
          </a:p>
          <a:p>
            <a:endParaRPr lang="en-US" dirty="0"/>
          </a:p>
        </p:txBody>
      </p:sp>
      <p:sp>
        <p:nvSpPr>
          <p:cNvPr id="4" name="Slide Number Placeholder 3">
            <a:extLst>
              <a:ext uri="{FF2B5EF4-FFF2-40B4-BE49-F238E27FC236}">
                <a16:creationId xmlns:a16="http://schemas.microsoft.com/office/drawing/2014/main" id="{50BF3975-119E-6823-CD48-3843E0C07A55}"/>
              </a:ext>
            </a:extLst>
          </p:cNvPr>
          <p:cNvSpPr>
            <a:spLocks noGrp="1"/>
          </p:cNvSpPr>
          <p:nvPr>
            <p:ph type="sldNum" sz="quarter" idx="4"/>
          </p:nvPr>
        </p:nvSpPr>
        <p:spPr/>
        <p:txBody>
          <a:bodyPr/>
          <a:lstStyle/>
          <a:p>
            <a:fld id="{612C9336-A718-4A9C-A61A-5379812194CD}" type="slidenum">
              <a:rPr lang="en-US" smtClean="0"/>
              <a:t>64</a:t>
            </a:fld>
            <a:endParaRPr lang="en-US"/>
          </a:p>
        </p:txBody>
      </p:sp>
    </p:spTree>
    <p:extLst>
      <p:ext uri="{BB962C8B-B14F-4D97-AF65-F5344CB8AC3E}">
        <p14:creationId xmlns:p14="http://schemas.microsoft.com/office/powerpoint/2010/main" val="1110910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6FE0-BF73-409C-9D68-11BA7366C83C}"/>
              </a:ext>
            </a:extLst>
          </p:cNvPr>
          <p:cNvSpPr>
            <a:spLocks noGrp="1"/>
          </p:cNvSpPr>
          <p:nvPr>
            <p:ph type="title"/>
          </p:nvPr>
        </p:nvSpPr>
        <p:spPr/>
        <p:txBody>
          <a:bodyPr/>
          <a:lstStyle/>
          <a:p>
            <a:r>
              <a:rPr lang="en-US" dirty="0"/>
              <a:t>Sample fact pattern</a:t>
            </a:r>
          </a:p>
        </p:txBody>
      </p:sp>
      <p:sp>
        <p:nvSpPr>
          <p:cNvPr id="3" name="Content Placeholder 2">
            <a:extLst>
              <a:ext uri="{FF2B5EF4-FFF2-40B4-BE49-F238E27FC236}">
                <a16:creationId xmlns:a16="http://schemas.microsoft.com/office/drawing/2014/main" id="{4BEE7AF8-3A0C-4409-BEAC-B25B984EE1D4}"/>
              </a:ext>
            </a:extLst>
          </p:cNvPr>
          <p:cNvSpPr>
            <a:spLocks noGrp="1"/>
          </p:cNvSpPr>
          <p:nvPr>
            <p:ph idx="1"/>
          </p:nvPr>
        </p:nvSpPr>
        <p:spPr/>
        <p:txBody>
          <a:bodyPr/>
          <a:lstStyle/>
          <a:p>
            <a:pPr marL="0" indent="0">
              <a:buNone/>
            </a:pPr>
            <a:r>
              <a:rPr lang="en-US" dirty="0"/>
              <a:t>John Jones is on Medicaid and received a notice that they are putting a lien on his house.  He is single and has never been married.  </a:t>
            </a:r>
          </a:p>
        </p:txBody>
      </p:sp>
      <p:sp>
        <p:nvSpPr>
          <p:cNvPr id="4" name="Slide Number Placeholder 3">
            <a:extLst>
              <a:ext uri="{FF2B5EF4-FFF2-40B4-BE49-F238E27FC236}">
                <a16:creationId xmlns:a16="http://schemas.microsoft.com/office/drawing/2014/main" id="{DEFA4485-DA5E-4A98-8D34-2C85E4648A8B}"/>
              </a:ext>
            </a:extLst>
          </p:cNvPr>
          <p:cNvSpPr>
            <a:spLocks noGrp="1"/>
          </p:cNvSpPr>
          <p:nvPr>
            <p:ph type="sldNum" sz="quarter" idx="4"/>
          </p:nvPr>
        </p:nvSpPr>
        <p:spPr/>
        <p:txBody>
          <a:bodyPr/>
          <a:lstStyle/>
          <a:p>
            <a:fld id="{612C9336-A718-4A9C-A61A-5379812194CD}" type="slidenum">
              <a:rPr lang="en-US" smtClean="0"/>
              <a:t>65</a:t>
            </a:fld>
            <a:endParaRPr lang="en-US"/>
          </a:p>
        </p:txBody>
      </p:sp>
    </p:spTree>
    <p:extLst>
      <p:ext uri="{BB962C8B-B14F-4D97-AF65-F5344CB8AC3E}">
        <p14:creationId xmlns:p14="http://schemas.microsoft.com/office/powerpoint/2010/main" val="1218213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58305-8C1F-46E9-94D8-0E919AB311D5}"/>
              </a:ext>
            </a:extLst>
          </p:cNvPr>
          <p:cNvSpPr>
            <a:spLocks noGrp="1"/>
          </p:cNvSpPr>
          <p:nvPr>
            <p:ph idx="1"/>
          </p:nvPr>
        </p:nvSpPr>
        <p:spPr>
          <a:xfrm>
            <a:off x="990600" y="1447800"/>
            <a:ext cx="10363200" cy="4724400"/>
          </a:xfrm>
        </p:spPr>
        <p:txBody>
          <a:bodyPr/>
          <a:lstStyle/>
          <a:p>
            <a:r>
              <a:rPr lang="en-US" dirty="0"/>
              <a:t>John probably received a notice about Medicaid estate recovery and that after he dies his estate is subject to MER and if he owns real property it may be subject to a lien.  </a:t>
            </a:r>
          </a:p>
          <a:p>
            <a:r>
              <a:rPr lang="en-US" dirty="0"/>
              <a:t>Who is the notice from?  If ODM it’s a notice about MER in general.  Collection or liens come from the AG.  </a:t>
            </a:r>
          </a:p>
        </p:txBody>
      </p:sp>
      <p:sp>
        <p:nvSpPr>
          <p:cNvPr id="4" name="Slide Number Placeholder 3">
            <a:extLst>
              <a:ext uri="{FF2B5EF4-FFF2-40B4-BE49-F238E27FC236}">
                <a16:creationId xmlns:a16="http://schemas.microsoft.com/office/drawing/2014/main" id="{33C7552F-7396-4E71-A10F-47E292944A41}"/>
              </a:ext>
            </a:extLst>
          </p:cNvPr>
          <p:cNvSpPr>
            <a:spLocks noGrp="1"/>
          </p:cNvSpPr>
          <p:nvPr>
            <p:ph type="sldNum" sz="quarter" idx="4"/>
          </p:nvPr>
        </p:nvSpPr>
        <p:spPr/>
        <p:txBody>
          <a:bodyPr/>
          <a:lstStyle/>
          <a:p>
            <a:fld id="{612C9336-A718-4A9C-A61A-5379812194CD}" type="slidenum">
              <a:rPr lang="en-US" smtClean="0"/>
              <a:t>66</a:t>
            </a:fld>
            <a:endParaRPr lang="en-US"/>
          </a:p>
        </p:txBody>
      </p:sp>
    </p:spTree>
    <p:extLst>
      <p:ext uri="{BB962C8B-B14F-4D97-AF65-F5344CB8AC3E}">
        <p14:creationId xmlns:p14="http://schemas.microsoft.com/office/powerpoint/2010/main" val="589521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31FB-758A-4837-B933-135F405C6031}"/>
              </a:ext>
            </a:extLst>
          </p:cNvPr>
          <p:cNvSpPr>
            <a:spLocks noGrp="1"/>
          </p:cNvSpPr>
          <p:nvPr>
            <p:ph type="title"/>
          </p:nvPr>
        </p:nvSpPr>
        <p:spPr/>
        <p:txBody>
          <a:bodyPr/>
          <a:lstStyle/>
          <a:p>
            <a:r>
              <a:rPr lang="en-US" dirty="0"/>
              <a:t>Sample fact pattern </a:t>
            </a:r>
          </a:p>
        </p:txBody>
      </p:sp>
      <p:sp>
        <p:nvSpPr>
          <p:cNvPr id="3" name="Content Placeholder 2">
            <a:extLst>
              <a:ext uri="{FF2B5EF4-FFF2-40B4-BE49-F238E27FC236}">
                <a16:creationId xmlns:a16="http://schemas.microsoft.com/office/drawing/2014/main" id="{F71997B2-3B18-4B1C-9392-8A1C9AACAB07}"/>
              </a:ext>
            </a:extLst>
          </p:cNvPr>
          <p:cNvSpPr>
            <a:spLocks noGrp="1"/>
          </p:cNvSpPr>
          <p:nvPr>
            <p:ph idx="1"/>
          </p:nvPr>
        </p:nvSpPr>
        <p:spPr/>
        <p:txBody>
          <a:bodyPr/>
          <a:lstStyle/>
          <a:p>
            <a:pPr marL="0" indent="0">
              <a:buNone/>
            </a:pPr>
            <a:r>
              <a:rPr lang="en-US" dirty="0"/>
              <a:t>Joan called worried about losing her home if John goes on Medicaid. </a:t>
            </a:r>
          </a:p>
          <a:p>
            <a:pPr marL="0" indent="0">
              <a:buNone/>
            </a:pPr>
            <a:r>
              <a:rPr lang="en-US" dirty="0"/>
              <a:t> </a:t>
            </a:r>
          </a:p>
        </p:txBody>
      </p:sp>
      <p:sp>
        <p:nvSpPr>
          <p:cNvPr id="4" name="Slide Number Placeholder 3">
            <a:extLst>
              <a:ext uri="{FF2B5EF4-FFF2-40B4-BE49-F238E27FC236}">
                <a16:creationId xmlns:a16="http://schemas.microsoft.com/office/drawing/2014/main" id="{05681D31-AC80-47E9-8C47-0085113878AA}"/>
              </a:ext>
            </a:extLst>
          </p:cNvPr>
          <p:cNvSpPr>
            <a:spLocks noGrp="1"/>
          </p:cNvSpPr>
          <p:nvPr>
            <p:ph type="sldNum" sz="quarter" idx="4"/>
          </p:nvPr>
        </p:nvSpPr>
        <p:spPr/>
        <p:txBody>
          <a:bodyPr/>
          <a:lstStyle/>
          <a:p>
            <a:fld id="{612C9336-A718-4A9C-A61A-5379812194CD}" type="slidenum">
              <a:rPr lang="en-US" smtClean="0"/>
              <a:t>67</a:t>
            </a:fld>
            <a:endParaRPr lang="en-US"/>
          </a:p>
        </p:txBody>
      </p:sp>
    </p:spTree>
    <p:extLst>
      <p:ext uri="{BB962C8B-B14F-4D97-AF65-F5344CB8AC3E}">
        <p14:creationId xmlns:p14="http://schemas.microsoft.com/office/powerpoint/2010/main" val="1143164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51741-E9F1-4363-A217-07CD745487A7}"/>
              </a:ext>
            </a:extLst>
          </p:cNvPr>
          <p:cNvSpPr>
            <a:spLocks noGrp="1"/>
          </p:cNvSpPr>
          <p:nvPr>
            <p:ph idx="1"/>
          </p:nvPr>
        </p:nvSpPr>
        <p:spPr/>
        <p:txBody>
          <a:bodyPr/>
          <a:lstStyle/>
          <a:p>
            <a:r>
              <a:rPr lang="en-US" dirty="0"/>
              <a:t>No MER during Joan’s lifetime</a:t>
            </a:r>
          </a:p>
          <a:p>
            <a:r>
              <a:rPr lang="en-US" dirty="0"/>
              <a:t>MER is limited to value of property inherited from John</a:t>
            </a:r>
          </a:p>
          <a:p>
            <a:r>
              <a:rPr lang="en-US" dirty="0"/>
              <a:t>If on Medicaid, transfer property to Joan during John’s lifetime. </a:t>
            </a:r>
          </a:p>
          <a:p>
            <a:r>
              <a:rPr lang="en-US" dirty="0"/>
              <a:t>Designate beneficiaries on property so no probate estate, but there is simply no guarantee.  AG will take the position, if they know about it, that MER attaches.  Issue of litigation.  </a:t>
            </a:r>
          </a:p>
        </p:txBody>
      </p:sp>
      <p:sp>
        <p:nvSpPr>
          <p:cNvPr id="4" name="Slide Number Placeholder 3">
            <a:extLst>
              <a:ext uri="{FF2B5EF4-FFF2-40B4-BE49-F238E27FC236}">
                <a16:creationId xmlns:a16="http://schemas.microsoft.com/office/drawing/2014/main" id="{1C12712E-3B11-4E7A-B173-78F652950E22}"/>
              </a:ext>
            </a:extLst>
          </p:cNvPr>
          <p:cNvSpPr>
            <a:spLocks noGrp="1"/>
          </p:cNvSpPr>
          <p:nvPr>
            <p:ph type="sldNum" sz="quarter" idx="4"/>
          </p:nvPr>
        </p:nvSpPr>
        <p:spPr/>
        <p:txBody>
          <a:bodyPr/>
          <a:lstStyle/>
          <a:p>
            <a:fld id="{612C9336-A718-4A9C-A61A-5379812194CD}" type="slidenum">
              <a:rPr lang="en-US" smtClean="0"/>
              <a:t>68</a:t>
            </a:fld>
            <a:endParaRPr lang="en-US"/>
          </a:p>
        </p:txBody>
      </p:sp>
    </p:spTree>
    <p:extLst>
      <p:ext uri="{BB962C8B-B14F-4D97-AF65-F5344CB8AC3E}">
        <p14:creationId xmlns:p14="http://schemas.microsoft.com/office/powerpoint/2010/main" val="1797103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800"/>
              <a:t>Medicaid Estate Recovery</a:t>
            </a:r>
          </a:p>
        </p:txBody>
      </p:sp>
      <p:sp>
        <p:nvSpPr>
          <p:cNvPr id="28675" name="Rectangle 3"/>
          <p:cNvSpPr>
            <a:spLocks noGrp="1" noChangeArrowheads="1"/>
          </p:cNvSpPr>
          <p:nvPr>
            <p:ph type="body" idx="1"/>
          </p:nvPr>
        </p:nvSpPr>
        <p:spPr>
          <a:xfrm>
            <a:off x="1676400" y="2514600"/>
            <a:ext cx="8686800" cy="3886200"/>
          </a:xfrm>
        </p:spPr>
        <p:txBody>
          <a:bodyPr/>
          <a:lstStyle/>
          <a:p>
            <a:pPr marL="0" lvl="1" indent="0" algn="ctr">
              <a:spcBef>
                <a:spcPts val="600"/>
              </a:spcBef>
              <a:spcAft>
                <a:spcPts val="1200"/>
              </a:spcAft>
              <a:buClr>
                <a:srgbClr val="540000"/>
              </a:buClr>
              <a:buSzPct val="100000"/>
              <a:buNone/>
            </a:pPr>
            <a:r>
              <a:rPr lang="en-US" altLang="en-US" sz="7200" dirty="0"/>
              <a:t>MER Would Cause Undue Hardship</a:t>
            </a:r>
          </a:p>
        </p:txBody>
      </p:sp>
    </p:spTree>
    <p:extLst>
      <p:ext uri="{BB962C8B-B14F-4D97-AF65-F5344CB8AC3E}">
        <p14:creationId xmlns:p14="http://schemas.microsoft.com/office/powerpoint/2010/main" val="173665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524000" y="1524000"/>
            <a:ext cx="9144000" cy="4495800"/>
          </a:xfrm>
          <a:extLst>
            <a:ext uri="{909E8E84-426E-40DD-AFC4-6F175D3DCCD1}">
              <a14:hiddenFill xmlns:a14="http://schemas.microsoft.com/office/drawing/2010/main">
                <a:solidFill>
                  <a:schemeClr val="tx1"/>
                </a:solidFill>
              </a14:hiddenFill>
            </a:ext>
          </a:extLst>
        </p:spPr>
        <p:txBody>
          <a:bodyPr/>
          <a:lstStyle/>
          <a:p>
            <a:pPr>
              <a:spcAft>
                <a:spcPts val="1800"/>
              </a:spcAft>
              <a:defRPr/>
            </a:pPr>
            <a:r>
              <a:rPr lang="en-US" dirty="0"/>
              <a:t>What Medicaid services are recovered? </a:t>
            </a:r>
          </a:p>
          <a:p>
            <a:pPr lvl="1">
              <a:spcAft>
                <a:spcPts val="1800"/>
              </a:spcAft>
              <a:defRPr/>
            </a:pPr>
            <a:r>
              <a:rPr lang="en-US" dirty="0"/>
              <a:t>Any medical assistance correctly paid by Medicaid.</a:t>
            </a:r>
          </a:p>
          <a:p>
            <a:pPr lvl="1">
              <a:spcAft>
                <a:spcPts val="1800"/>
              </a:spcAft>
              <a:defRPr/>
            </a:pPr>
            <a:r>
              <a:rPr lang="en-US" dirty="0"/>
              <a:t>However, Medicaid recipients age 55 and older and not permanently institutionalized, the amount Medicaid paid for Medicare Savings Programs, such as QMB (Qualified Medicare Beneficiary), SLMB (Special Low Income Medicare Beneficiary) or QI-1 (Qualified Individuals-1), after January 1, 2010 is not subject to estate recovery.</a:t>
            </a:r>
          </a:p>
          <a:p>
            <a:pPr marL="914400" lvl="1" indent="0">
              <a:buNone/>
              <a:defRPr/>
            </a:pPr>
            <a:endParaRPr lang="en-US" i="1" dirty="0"/>
          </a:p>
        </p:txBody>
      </p:sp>
      <p:sp>
        <p:nvSpPr>
          <p:cNvPr id="8195" name="Title 1"/>
          <p:cNvSpPr>
            <a:spLocks noGrp="1"/>
          </p:cNvSpPr>
          <p:nvPr>
            <p:ph type="title"/>
          </p:nvPr>
        </p:nvSpPr>
        <p:spPr/>
        <p:txBody>
          <a:bodyPr/>
          <a:lstStyle/>
          <a:p>
            <a:r>
              <a:rPr lang="en-US" altLang="en-US" sz="4800"/>
              <a:t>Medicaid Estate Recovery</a:t>
            </a:r>
          </a:p>
        </p:txBody>
      </p:sp>
    </p:spTree>
    <p:extLst>
      <p:ext uri="{BB962C8B-B14F-4D97-AF65-F5344CB8AC3E}">
        <p14:creationId xmlns:p14="http://schemas.microsoft.com/office/powerpoint/2010/main" val="3284955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500"/>
                                        <p:tgtEl>
                                          <p:spTgt spid="9218">
                                            <p:txEl>
                                              <p:pRg st="0" end="0"/>
                                            </p:txEl>
                                          </p:spTgt>
                                        </p:tgtEl>
                                      </p:cBhvr>
                                    </p:animEffect>
                                  </p:childTnLst>
                                  <p:subTnLst>
                                    <p:animClr clrSpc="rgb" dir="cw">
                                      <p:cBhvr override="childStyle">
                                        <p:cTn dur="1" fill="hold" display="0" masterRel="nextClick" afterEffect="1"/>
                                        <p:tgtEl>
                                          <p:spTgt spid="921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fade">
                                      <p:cBhvr>
                                        <p:cTn id="12" dur="500"/>
                                        <p:tgtEl>
                                          <p:spTgt spid="9218">
                                            <p:txEl>
                                              <p:pRg st="1" end="1"/>
                                            </p:txEl>
                                          </p:spTgt>
                                        </p:tgtEl>
                                      </p:cBhvr>
                                    </p:animEffect>
                                  </p:childTnLst>
                                  <p:subTnLst>
                                    <p:animClr clrSpc="rgb" dir="cw">
                                      <p:cBhvr override="childStyle">
                                        <p:cTn dur="1" fill="hold" display="0" masterRel="nextClick" afterEffect="1"/>
                                        <p:tgtEl>
                                          <p:spTgt spid="921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500"/>
                                        <p:tgtEl>
                                          <p:spTgt spid="9218">
                                            <p:txEl>
                                              <p:pRg st="2" end="2"/>
                                            </p:txEl>
                                          </p:spTgt>
                                        </p:tgtEl>
                                      </p:cBhvr>
                                    </p:animEffect>
                                  </p:childTnLst>
                                  <p:subTnLst>
                                    <p:animClr clrSpc="rgb" dir="cw">
                                      <p:cBhvr override="childStyle">
                                        <p:cTn dur="1" fill="hold" display="0" masterRel="nextClick" afterEffect="1"/>
                                        <p:tgtEl>
                                          <p:spTgt spid="9218">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838200" y="2286000"/>
            <a:ext cx="10591800" cy="4114800"/>
          </a:xfrm>
          <a:extLst>
            <a:ext uri="{909E8E84-426E-40DD-AFC4-6F175D3DCCD1}">
              <a14:hiddenFill xmlns:a14="http://schemas.microsoft.com/office/drawing/2010/main">
                <a:solidFill>
                  <a:schemeClr val="tx1"/>
                </a:solidFill>
              </a14:hiddenFill>
            </a:ext>
          </a:extLst>
        </p:spPr>
        <p:txBody>
          <a:bodyPr/>
          <a:lstStyle/>
          <a:p>
            <a:pPr>
              <a:spcAft>
                <a:spcPts val="1200"/>
              </a:spcAft>
            </a:pPr>
            <a:r>
              <a:rPr lang="en-US" altLang="en-US" dirty="0"/>
              <a:t>O.A.C. 5160:1-2-07, contains an undue hardship waiver request process.</a:t>
            </a:r>
          </a:p>
          <a:p>
            <a:pPr>
              <a:spcAft>
                <a:spcPts val="1200"/>
              </a:spcAft>
            </a:pPr>
            <a:r>
              <a:rPr lang="en-US" altLang="en-US" dirty="0"/>
              <a:t>What constitutes an undue hardship is assessed on a case-by-case basis and the circumstances must be compelling.  </a:t>
            </a:r>
          </a:p>
        </p:txBody>
      </p:sp>
      <p:sp>
        <p:nvSpPr>
          <p:cNvPr id="29699" name="Title 1"/>
          <p:cNvSpPr>
            <a:spLocks noGrp="1"/>
          </p:cNvSpPr>
          <p:nvPr>
            <p:ph type="title"/>
          </p:nvPr>
        </p:nvSpPr>
        <p:spPr/>
        <p:txBody>
          <a:bodyPr/>
          <a:lstStyle/>
          <a:p>
            <a:r>
              <a:rPr lang="en-US" altLang="en-US" sz="4800"/>
              <a:t>Medicaid Estate Recovery</a:t>
            </a:r>
          </a:p>
        </p:txBody>
      </p:sp>
    </p:spTree>
    <p:extLst>
      <p:ext uri="{BB962C8B-B14F-4D97-AF65-F5344CB8AC3E}">
        <p14:creationId xmlns:p14="http://schemas.microsoft.com/office/powerpoint/2010/main" val="1422677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subTnLst>
                                    <p:animClr clrSpc="rgb" dir="cw">
                                      <p:cBhvr override="childStyle">
                                        <p:cTn dur="1" fill="hold" display="0" masterRel="nextClick" afterEffect="1"/>
                                        <p:tgtEl>
                                          <p:spTgt spid="2969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fade">
                                      <p:cBhvr>
                                        <p:cTn id="12" dur="500"/>
                                        <p:tgtEl>
                                          <p:spTgt spid="29698">
                                            <p:txEl>
                                              <p:pRg st="1" end="1"/>
                                            </p:txEl>
                                          </p:spTgt>
                                        </p:tgtEl>
                                      </p:cBhvr>
                                    </p:animEffect>
                                  </p:childTnLst>
                                  <p:subTnLst>
                                    <p:animClr clrSpc="rgb" dir="cw">
                                      <p:cBhvr override="childStyle">
                                        <p:cTn dur="1" fill="hold" display="0" masterRel="nextClick" afterEffect="1"/>
                                        <p:tgtEl>
                                          <p:spTgt spid="29698">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990600" y="1828800"/>
            <a:ext cx="10363200" cy="4572000"/>
          </a:xfrm>
          <a:extLst>
            <a:ext uri="{909E8E84-426E-40DD-AFC4-6F175D3DCCD1}">
              <a14:hiddenFill xmlns:a14="http://schemas.microsoft.com/office/drawing/2010/main">
                <a:solidFill>
                  <a:schemeClr val="tx1"/>
                </a:solidFill>
              </a14:hiddenFill>
            </a:ext>
          </a:extLst>
        </p:spPr>
        <p:txBody>
          <a:bodyPr/>
          <a:lstStyle/>
          <a:p>
            <a:pPr>
              <a:spcAft>
                <a:spcPts val="1200"/>
              </a:spcAft>
            </a:pPr>
            <a:r>
              <a:rPr lang="en-US" altLang="en-US" dirty="0"/>
              <a:t>The granting of an undue hardship waiver may involve either a permanent waiver of recovery efforts, or a temporary deferral or postponement of recovery while the hardship exists, including negotiation of a modified recovery agreement or the imposition of a lien.</a:t>
            </a:r>
          </a:p>
        </p:txBody>
      </p:sp>
      <p:sp>
        <p:nvSpPr>
          <p:cNvPr id="30723" name="Title 1"/>
          <p:cNvSpPr>
            <a:spLocks noGrp="1"/>
          </p:cNvSpPr>
          <p:nvPr>
            <p:ph type="title"/>
          </p:nvPr>
        </p:nvSpPr>
        <p:spPr/>
        <p:txBody>
          <a:bodyPr/>
          <a:lstStyle/>
          <a:p>
            <a:r>
              <a:rPr lang="en-US" altLang="en-US" sz="4800"/>
              <a:t>Medicaid Estate Recovery</a:t>
            </a:r>
          </a:p>
        </p:txBody>
      </p:sp>
    </p:spTree>
    <p:extLst>
      <p:ext uri="{BB962C8B-B14F-4D97-AF65-F5344CB8AC3E}">
        <p14:creationId xmlns:p14="http://schemas.microsoft.com/office/powerpoint/2010/main" val="214246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subTnLst>
                                    <p:animClr clrSpc="rgb" dir="cw">
                                      <p:cBhvr override="childStyle">
                                        <p:cTn dur="1" fill="hold" display="0" masterRel="nextClick" afterEffect="1"/>
                                        <p:tgtEl>
                                          <p:spTgt spid="3072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914400" y="1524000"/>
            <a:ext cx="10287000" cy="48768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pPr>
            <a:r>
              <a:rPr lang="en-US" altLang="en-US" dirty="0"/>
              <a:t>2)	An undue hardship waiver may be requested by an heir or an individual with an interest in the property who would suffer an undue hardship if a waiver is not granted. </a:t>
            </a:r>
          </a:p>
          <a:p>
            <a:pPr marL="0" indent="0">
              <a:spcAft>
                <a:spcPts val="1200"/>
              </a:spcAft>
              <a:buNone/>
            </a:pPr>
            <a:r>
              <a:rPr lang="en-US" altLang="en-US" dirty="0"/>
              <a:t>3)	ODM may, at the sole discretion of the ODM director or the director’s designee, waive estate recovery when recovery would work an undue hardship on an individual’s survivors.  </a:t>
            </a:r>
          </a:p>
        </p:txBody>
      </p:sp>
      <p:sp>
        <p:nvSpPr>
          <p:cNvPr id="31747" name="Title 1"/>
          <p:cNvSpPr>
            <a:spLocks noGrp="1"/>
          </p:cNvSpPr>
          <p:nvPr>
            <p:ph type="title"/>
          </p:nvPr>
        </p:nvSpPr>
        <p:spPr/>
        <p:txBody>
          <a:bodyPr/>
          <a:lstStyle/>
          <a:p>
            <a:r>
              <a:rPr lang="en-US" altLang="en-US" sz="3200" dirty="0"/>
              <a:t>Medicaid Estate Recovery-Undue Hardship Waiver</a:t>
            </a:r>
          </a:p>
        </p:txBody>
      </p:sp>
    </p:spTree>
    <p:extLst>
      <p:ext uri="{BB962C8B-B14F-4D97-AF65-F5344CB8AC3E}">
        <p14:creationId xmlns:p14="http://schemas.microsoft.com/office/powerpoint/2010/main" val="3315352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500"/>
                                        <p:tgtEl>
                                          <p:spTgt spid="31746">
                                            <p:txEl>
                                              <p:pRg st="0" end="0"/>
                                            </p:txEl>
                                          </p:spTgt>
                                        </p:tgtEl>
                                      </p:cBhvr>
                                    </p:animEffect>
                                  </p:childTnLst>
                                  <p:subTnLst>
                                    <p:animClr clrSpc="rgb" dir="cw">
                                      <p:cBhvr override="childStyle">
                                        <p:cTn dur="1" fill="hold" display="0" masterRel="nextClick" afterEffect="1"/>
                                        <p:tgtEl>
                                          <p:spTgt spid="3174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fade">
                                      <p:cBhvr>
                                        <p:cTn id="12" dur="500"/>
                                        <p:tgtEl>
                                          <p:spTgt spid="31746">
                                            <p:txEl>
                                              <p:pRg st="1" end="1"/>
                                            </p:txEl>
                                          </p:spTgt>
                                        </p:tgtEl>
                                      </p:cBhvr>
                                    </p:animEffect>
                                  </p:childTnLst>
                                  <p:subTnLst>
                                    <p:animClr clrSpc="rgb" dir="cw">
                                      <p:cBhvr override="childStyle">
                                        <p:cTn dur="1" fill="hold" display="0" masterRel="nextClick" afterEffect="1"/>
                                        <p:tgtEl>
                                          <p:spTgt spid="3174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62000" y="1371600"/>
            <a:ext cx="10591800" cy="5029200"/>
          </a:xfrm>
          <a:extLst>
            <a:ext uri="{909E8E84-426E-40DD-AFC4-6F175D3DCCD1}">
              <a14:hiddenFill xmlns:a14="http://schemas.microsoft.com/office/drawing/2010/main">
                <a:solidFill>
                  <a:schemeClr val="tx1"/>
                </a:solidFill>
              </a14:hiddenFill>
            </a:ext>
          </a:extLst>
        </p:spPr>
        <p:txBody>
          <a:bodyPr/>
          <a:lstStyle/>
          <a:p>
            <a:pPr marL="457200" lvl="1" indent="0">
              <a:buNone/>
              <a:defRPr/>
            </a:pPr>
            <a:r>
              <a:rPr lang="en-US" altLang="en-US" dirty="0">
                <a:latin typeface="Arial" panose="020B0604020202020204" pitchFamily="34" charset="0"/>
                <a:cs typeface="Arial" panose="020B0604020202020204" pitchFamily="34" charset="0"/>
              </a:rPr>
              <a:t>Undue hardship may be found in the following cases:</a:t>
            </a:r>
          </a:p>
          <a:p>
            <a:pPr lvl="1">
              <a:defRPr/>
            </a:pPr>
            <a:r>
              <a:rPr lang="en-US" dirty="0">
                <a:latin typeface="Arial" panose="020B0604020202020204" pitchFamily="34" charset="0"/>
                <a:cs typeface="Arial" panose="020B0604020202020204" pitchFamily="34" charset="0"/>
              </a:rPr>
              <a:t>The survivor is age sixty-five or older and financially dependent upon receipt of the estate proceeds.</a:t>
            </a:r>
          </a:p>
          <a:p>
            <a:pPr lvl="1">
              <a:defRPr/>
            </a:pPr>
            <a:r>
              <a:rPr lang="en-US" dirty="0">
                <a:latin typeface="Arial" panose="020B0604020202020204" pitchFamily="34" charset="0"/>
                <a:cs typeface="Arial" panose="020B0604020202020204" pitchFamily="34" charset="0"/>
              </a:rPr>
              <a:t>The estate proceeds are preserved for the benefit of a survivor who is totally and permanently disabled and is financially dependent upon receipt of the estate proceeds.</a:t>
            </a:r>
          </a:p>
        </p:txBody>
      </p:sp>
      <p:sp>
        <p:nvSpPr>
          <p:cNvPr id="34819" name="Title 1"/>
          <p:cNvSpPr>
            <a:spLocks noGrp="1"/>
          </p:cNvSpPr>
          <p:nvPr>
            <p:ph type="title"/>
          </p:nvPr>
        </p:nvSpPr>
        <p:spPr/>
        <p:txBody>
          <a:bodyPr/>
          <a:lstStyle/>
          <a:p>
            <a:r>
              <a:rPr lang="en-US" altLang="en-US" sz="4800" dirty="0"/>
              <a:t>Medicaid Estate Recovery</a:t>
            </a:r>
          </a:p>
        </p:txBody>
      </p:sp>
    </p:spTree>
    <p:extLst>
      <p:ext uri="{BB962C8B-B14F-4D97-AF65-F5344CB8AC3E}">
        <p14:creationId xmlns:p14="http://schemas.microsoft.com/office/powerpoint/2010/main" val="2358390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fade">
                                      <p:cBhvr>
                                        <p:cTn id="7" dur="500"/>
                                        <p:tgtEl>
                                          <p:spTgt spid="9218">
                                            <p:txEl>
                                              <p:pRg st="1" end="1"/>
                                            </p:txEl>
                                          </p:spTgt>
                                        </p:tgtEl>
                                      </p:cBhvr>
                                    </p:animEffect>
                                  </p:childTnLst>
                                  <p:subTnLst>
                                    <p:animClr clrSpc="rgb" dir="cw">
                                      <p:cBhvr override="childStyle">
                                        <p:cTn dur="1" fill="hold" display="0" masterRel="nextClick" afterEffect="1"/>
                                        <p:tgtEl>
                                          <p:spTgt spid="9218">
                                            <p:txEl>
                                              <p:pRg st="1" end="1"/>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0" end="0"/>
                                            </p:txEl>
                                          </p:spTgt>
                                        </p:tgtEl>
                                        <p:attrNameLst>
                                          <p:attrName>style.visibility</p:attrName>
                                        </p:attrNameLst>
                                      </p:cBhvr>
                                      <p:to>
                                        <p:strVal val="visible"/>
                                      </p:to>
                                    </p:set>
                                    <p:animEffect transition="in" filter="fade">
                                      <p:cBhvr>
                                        <p:cTn id="12" dur="500"/>
                                        <p:tgtEl>
                                          <p:spTgt spid="9218">
                                            <p:txEl>
                                              <p:pRg st="0" end="0"/>
                                            </p:txEl>
                                          </p:spTgt>
                                        </p:tgtEl>
                                      </p:cBhvr>
                                    </p:animEffect>
                                  </p:childTnLst>
                                  <p:subTnLst>
                                    <p:animClr clrSpc="rgb" dir="cw">
                                      <p:cBhvr override="childStyle">
                                        <p:cTn dur="1" fill="hold" display="0" masterRel="nextClick" afterEffect="1"/>
                                        <p:tgtEl>
                                          <p:spTgt spid="9218">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fade">
                                      <p:cBhvr>
                                        <p:cTn id="17" dur="500"/>
                                        <p:tgtEl>
                                          <p:spTgt spid="9218">
                                            <p:txEl>
                                              <p:pRg st="2" end="2"/>
                                            </p:txEl>
                                          </p:spTgt>
                                        </p:tgtEl>
                                      </p:cBhvr>
                                    </p:animEffect>
                                  </p:childTnLst>
                                  <p:subTnLst>
                                    <p:animClr clrSpc="rgb" dir="cw">
                                      <p:cBhvr override="childStyle">
                                        <p:cTn dur="1" fill="hold" display="0" masterRel="nextClick" afterEffect="1"/>
                                        <p:tgtEl>
                                          <p:spTgt spid="9218">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828800" y="1524000"/>
            <a:ext cx="8534400" cy="5181600"/>
          </a:xfrm>
          <a:extLst>
            <a:ext uri="{909E8E84-426E-40DD-AFC4-6F175D3DCCD1}">
              <a14:hiddenFill xmlns:a14="http://schemas.microsoft.com/office/drawing/2010/main">
                <a:solidFill>
                  <a:schemeClr val="tx1"/>
                </a:solidFill>
              </a14:hiddenFill>
            </a:ext>
          </a:extLst>
        </p:spPr>
        <p:txBody>
          <a:bodyPr/>
          <a:lstStyle/>
          <a:p>
            <a:pPr marL="457200" lvl="1" indent="0">
              <a:spcAft>
                <a:spcPts val="1800"/>
              </a:spcAft>
              <a:buNone/>
            </a:pPr>
            <a:r>
              <a:rPr lang="en-US" altLang="en-US" dirty="0">
                <a:latin typeface="Arial" panose="020B0604020202020204" pitchFamily="34" charset="0"/>
                <a:cs typeface="Arial" panose="020B0604020202020204" pitchFamily="34" charset="0"/>
              </a:rPr>
              <a:t>c)	The estate subject to recovery is the sole income-producing asset of the survivor, such as a family farm or other family business, which:</a:t>
            </a:r>
          </a:p>
          <a:p>
            <a:pPr lvl="2">
              <a:spcAft>
                <a:spcPts val="1800"/>
              </a:spcAft>
            </a:pPr>
            <a:r>
              <a:rPr lang="en-US" altLang="en-US" sz="2800" dirty="0">
                <a:latin typeface="Arial" panose="020B0604020202020204" pitchFamily="34" charset="0"/>
                <a:cs typeface="Arial" panose="020B0604020202020204" pitchFamily="34" charset="0"/>
              </a:rPr>
              <a:t>Produces a limited amount of income, or </a:t>
            </a:r>
          </a:p>
          <a:p>
            <a:pPr lvl="2">
              <a:spcAft>
                <a:spcPts val="1800"/>
              </a:spcAft>
            </a:pPr>
            <a:r>
              <a:rPr lang="en-US" altLang="en-US" sz="2800" dirty="0">
                <a:latin typeface="Arial" panose="020B0604020202020204" pitchFamily="34" charset="0"/>
                <a:cs typeface="Arial" panose="020B0604020202020204" pitchFamily="34" charset="0"/>
              </a:rPr>
              <a:t>Is the sole asset of the survivor.</a:t>
            </a:r>
          </a:p>
          <a:p>
            <a:pPr marL="457200" lvl="1" indent="0">
              <a:spcAft>
                <a:spcPts val="1800"/>
              </a:spcAft>
              <a:buNone/>
            </a:pPr>
            <a:r>
              <a:rPr lang="en-US" altLang="en-US" dirty="0">
                <a:latin typeface="Arial" panose="020B0604020202020204" pitchFamily="34" charset="0"/>
                <a:cs typeface="Arial" panose="020B0604020202020204" pitchFamily="34" charset="0"/>
              </a:rPr>
              <a:t>d)	Without receipt of the estate proceeds, the survivor would become eligible for public assistance</a:t>
            </a:r>
            <a:r>
              <a:rPr lang="en-US" altLang="en-US" dirty="0"/>
              <a:t>.</a:t>
            </a:r>
          </a:p>
        </p:txBody>
      </p:sp>
      <p:sp>
        <p:nvSpPr>
          <p:cNvPr id="32771" name="Title 1"/>
          <p:cNvSpPr>
            <a:spLocks noGrp="1"/>
          </p:cNvSpPr>
          <p:nvPr>
            <p:ph type="title"/>
          </p:nvPr>
        </p:nvSpPr>
        <p:spPr/>
        <p:txBody>
          <a:bodyPr/>
          <a:lstStyle/>
          <a:p>
            <a:r>
              <a:rPr lang="en-US" altLang="en-US" sz="4800"/>
              <a:t>Medicaid Estate Recovery</a:t>
            </a:r>
          </a:p>
        </p:txBody>
      </p:sp>
    </p:spTree>
    <p:extLst>
      <p:ext uri="{BB962C8B-B14F-4D97-AF65-F5344CB8AC3E}">
        <p14:creationId xmlns:p14="http://schemas.microsoft.com/office/powerpoint/2010/main" val="3098418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500"/>
                                        <p:tgtEl>
                                          <p:spTgt spid="32770">
                                            <p:txEl>
                                              <p:pRg st="0" end="0"/>
                                            </p:txEl>
                                          </p:spTgt>
                                        </p:tgtEl>
                                      </p:cBhvr>
                                    </p:animEffect>
                                  </p:childTnLst>
                                  <p:subTnLst>
                                    <p:animClr clrSpc="rgb" dir="cw">
                                      <p:cBhvr override="childStyle">
                                        <p:cTn dur="1" fill="hold" display="0" masterRel="nextClick" afterEffect="1"/>
                                        <p:tgtEl>
                                          <p:spTgt spid="32770">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500"/>
                                        <p:tgtEl>
                                          <p:spTgt spid="32770">
                                            <p:txEl>
                                              <p:pRg st="1" end="1"/>
                                            </p:txEl>
                                          </p:spTgt>
                                        </p:tgtEl>
                                      </p:cBhvr>
                                    </p:animEffect>
                                  </p:childTnLst>
                                  <p:subTnLst>
                                    <p:animClr clrSpc="rgb" dir="cw">
                                      <p:cBhvr override="childStyle">
                                        <p:cTn dur="1" fill="hold" display="0" masterRel="nextClick" afterEffect="1"/>
                                        <p:tgtEl>
                                          <p:spTgt spid="32770">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fade">
                                      <p:cBhvr>
                                        <p:cTn id="17" dur="500"/>
                                        <p:tgtEl>
                                          <p:spTgt spid="32770">
                                            <p:txEl>
                                              <p:pRg st="2" end="2"/>
                                            </p:txEl>
                                          </p:spTgt>
                                        </p:tgtEl>
                                      </p:cBhvr>
                                    </p:animEffect>
                                  </p:childTnLst>
                                  <p:subTnLst>
                                    <p:animClr clrSpc="rgb" dir="cw">
                                      <p:cBhvr override="childStyle">
                                        <p:cTn dur="1" fill="hold" display="0" masterRel="nextClick" afterEffect="1"/>
                                        <p:tgtEl>
                                          <p:spTgt spid="32770">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fade">
                                      <p:cBhvr>
                                        <p:cTn id="22" dur="500"/>
                                        <p:tgtEl>
                                          <p:spTgt spid="32770">
                                            <p:txEl>
                                              <p:pRg st="3" end="3"/>
                                            </p:txEl>
                                          </p:spTgt>
                                        </p:tgtEl>
                                      </p:cBhvr>
                                    </p:animEffect>
                                  </p:childTnLst>
                                  <p:subTnLst>
                                    <p:animClr clrSpc="rgb" dir="cw">
                                      <p:cBhvr override="childStyle">
                                        <p:cTn dur="1" fill="hold" display="0" masterRel="nextClick" afterEffect="1"/>
                                        <p:tgtEl>
                                          <p:spTgt spid="32770">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828800" y="1828800"/>
            <a:ext cx="8534400" cy="4572000"/>
          </a:xfrm>
          <a:extLst>
            <a:ext uri="{909E8E84-426E-40DD-AFC4-6F175D3DCCD1}">
              <a14:hiddenFill xmlns:a14="http://schemas.microsoft.com/office/drawing/2010/main">
                <a:solidFill>
                  <a:schemeClr val="tx1"/>
                </a:solidFill>
              </a14:hiddenFill>
            </a:ext>
          </a:extLst>
        </p:spPr>
        <p:txBody>
          <a:bodyPr/>
          <a:lstStyle/>
          <a:p>
            <a:pPr lvl="1">
              <a:buAutoNum type="alphaLcParenR" startAt="5"/>
              <a:defRPr/>
            </a:pPr>
            <a:r>
              <a:rPr lang="en-US" dirty="0">
                <a:latin typeface="Arial" panose="020B0604020202020204" pitchFamily="34" charset="0"/>
                <a:cs typeface="Arial" panose="020B0604020202020204" pitchFamily="34" charset="0"/>
              </a:rPr>
              <a:t>Recovery would deprive the survivor of necessary food, shelter or clothing. </a:t>
            </a:r>
          </a:p>
          <a:p>
            <a:pPr marL="457200" lvl="1" indent="0">
              <a:buNone/>
              <a:defRPr/>
            </a:pPr>
            <a:endParaRPr lang="en-US" dirty="0">
              <a:latin typeface="Arial" panose="020B0604020202020204" pitchFamily="34" charset="0"/>
              <a:cs typeface="Arial" panose="020B0604020202020204" pitchFamily="34" charset="0"/>
            </a:endParaRPr>
          </a:p>
          <a:p>
            <a:pPr marL="457200" lvl="1" indent="0">
              <a:buNone/>
              <a:defRPr/>
            </a:pPr>
            <a:r>
              <a:rPr lang="en-US" dirty="0">
                <a:latin typeface="Arial" panose="020B0604020202020204" pitchFamily="34" charset="0"/>
                <a:cs typeface="Arial" panose="020B0604020202020204" pitchFamily="34" charset="0"/>
              </a:rPr>
              <a:t>f)	The survivor provides clear and convincing evidence of substantial personal financial contributions to the deceased individual, creating an equity interest in the property.</a:t>
            </a:r>
          </a:p>
          <a:p>
            <a:pPr lvl="1">
              <a:spcAft>
                <a:spcPts val="1200"/>
              </a:spcAft>
              <a:defRPr/>
            </a:pPr>
            <a:endParaRPr lang="en-US" dirty="0"/>
          </a:p>
        </p:txBody>
      </p:sp>
      <p:sp>
        <p:nvSpPr>
          <p:cNvPr id="33795" name="Title 1"/>
          <p:cNvSpPr>
            <a:spLocks noGrp="1"/>
          </p:cNvSpPr>
          <p:nvPr>
            <p:ph type="title"/>
          </p:nvPr>
        </p:nvSpPr>
        <p:spPr/>
        <p:txBody>
          <a:bodyPr/>
          <a:lstStyle/>
          <a:p>
            <a:r>
              <a:rPr lang="en-US" altLang="en-US" sz="4800"/>
              <a:t>Medicaid Estate Recovery</a:t>
            </a:r>
          </a:p>
        </p:txBody>
      </p:sp>
    </p:spTree>
    <p:extLst>
      <p:ext uri="{BB962C8B-B14F-4D97-AF65-F5344CB8AC3E}">
        <p14:creationId xmlns:p14="http://schemas.microsoft.com/office/powerpoint/2010/main" val="11875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500"/>
                                        <p:tgtEl>
                                          <p:spTgt spid="9218">
                                            <p:txEl>
                                              <p:pRg st="0" end="0"/>
                                            </p:txEl>
                                          </p:spTgt>
                                        </p:tgtEl>
                                      </p:cBhvr>
                                    </p:animEffect>
                                  </p:childTnLst>
                                  <p:subTnLst>
                                    <p:animClr clrSpc="rgb" dir="cw">
                                      <p:cBhvr override="childStyle">
                                        <p:cTn dur="1" fill="hold" display="0" masterRel="nextClick" afterEffect="1"/>
                                        <p:tgtEl>
                                          <p:spTgt spid="921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Effect transition="in" filter="fade">
                                      <p:cBhvr>
                                        <p:cTn id="12" dur="500"/>
                                        <p:tgtEl>
                                          <p:spTgt spid="9218">
                                            <p:txEl>
                                              <p:pRg st="2" end="2"/>
                                            </p:txEl>
                                          </p:spTgt>
                                        </p:tgtEl>
                                      </p:cBhvr>
                                    </p:animEffect>
                                  </p:childTnLst>
                                  <p:subTnLst>
                                    <p:animClr clrSpc="rgb" dir="cw">
                                      <p:cBhvr override="childStyle">
                                        <p:cTn dur="1" fill="hold" display="0" masterRel="nextClick" afterEffect="1"/>
                                        <p:tgtEl>
                                          <p:spTgt spid="9218">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F338-E43B-4D46-19E7-D976428C5A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B53A29-4450-AC28-1B7F-B4446AB302AD}"/>
              </a:ext>
            </a:extLst>
          </p:cNvPr>
          <p:cNvSpPr>
            <a:spLocks noGrp="1"/>
          </p:cNvSpPr>
          <p:nvPr>
            <p:ph idx="1"/>
          </p:nvPr>
        </p:nvSpPr>
        <p:spPr/>
        <p:txBody>
          <a:bodyPr/>
          <a:lstStyle/>
          <a:p>
            <a:pPr marL="0" indent="0">
              <a:buNone/>
            </a:pPr>
            <a:r>
              <a:rPr lang="en-US" dirty="0"/>
              <a:t>John Jones was in a nursing home on Medicaid before he died.  He owned his home joint with rights of survivorship with his granddaughter, Julie Jones who was disabled receiving SSI.  </a:t>
            </a:r>
          </a:p>
          <a:p>
            <a:pPr marL="0" indent="0">
              <a:buNone/>
            </a:pPr>
            <a:r>
              <a:rPr lang="en-US" dirty="0"/>
              <a:t>John Jones died.   Julie discovered that the AG had recorded a lien against the home.  </a:t>
            </a:r>
          </a:p>
        </p:txBody>
      </p:sp>
      <p:sp>
        <p:nvSpPr>
          <p:cNvPr id="4" name="Slide Number Placeholder 3">
            <a:extLst>
              <a:ext uri="{FF2B5EF4-FFF2-40B4-BE49-F238E27FC236}">
                <a16:creationId xmlns:a16="http://schemas.microsoft.com/office/drawing/2014/main" id="{FC75EC08-174A-F29A-C9D6-C30E4675DA6A}"/>
              </a:ext>
            </a:extLst>
          </p:cNvPr>
          <p:cNvSpPr>
            <a:spLocks noGrp="1"/>
          </p:cNvSpPr>
          <p:nvPr>
            <p:ph type="sldNum" sz="quarter" idx="4"/>
          </p:nvPr>
        </p:nvSpPr>
        <p:spPr/>
        <p:txBody>
          <a:bodyPr/>
          <a:lstStyle/>
          <a:p>
            <a:fld id="{612C9336-A718-4A9C-A61A-5379812194CD}" type="slidenum">
              <a:rPr lang="en-US" smtClean="0"/>
              <a:t>76</a:t>
            </a:fld>
            <a:endParaRPr lang="en-US"/>
          </a:p>
        </p:txBody>
      </p:sp>
    </p:spTree>
    <p:extLst>
      <p:ext uri="{BB962C8B-B14F-4D97-AF65-F5344CB8AC3E}">
        <p14:creationId xmlns:p14="http://schemas.microsoft.com/office/powerpoint/2010/main" val="3702736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1FF5-FD3E-B1DC-F1AB-4CAAFB5ABF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2B8CA1-0CEA-4DCB-A54D-28168E62AF6E}"/>
              </a:ext>
            </a:extLst>
          </p:cNvPr>
          <p:cNvSpPr>
            <a:spLocks noGrp="1"/>
          </p:cNvSpPr>
          <p:nvPr>
            <p:ph idx="1"/>
          </p:nvPr>
        </p:nvSpPr>
        <p:spPr>
          <a:xfrm>
            <a:off x="1981200" y="2362201"/>
            <a:ext cx="8229600" cy="3611563"/>
          </a:xfrm>
        </p:spPr>
        <p:txBody>
          <a:bodyPr/>
          <a:lstStyle/>
          <a:p>
            <a:pPr marL="0" indent="0" algn="ctr">
              <a:buNone/>
            </a:pPr>
            <a:r>
              <a:rPr lang="en-US" sz="4000" b="1" dirty="0"/>
              <a:t>Poll Question # 3</a:t>
            </a:r>
          </a:p>
        </p:txBody>
      </p:sp>
      <p:sp>
        <p:nvSpPr>
          <p:cNvPr id="4" name="Slide Number Placeholder 3">
            <a:extLst>
              <a:ext uri="{FF2B5EF4-FFF2-40B4-BE49-F238E27FC236}">
                <a16:creationId xmlns:a16="http://schemas.microsoft.com/office/drawing/2014/main" id="{1ECF2ECD-C2EA-3E0D-D2EE-706B69CC1EEC}"/>
              </a:ext>
            </a:extLst>
          </p:cNvPr>
          <p:cNvSpPr>
            <a:spLocks noGrp="1"/>
          </p:cNvSpPr>
          <p:nvPr>
            <p:ph type="sldNum" sz="quarter" idx="4"/>
          </p:nvPr>
        </p:nvSpPr>
        <p:spPr/>
        <p:txBody>
          <a:bodyPr/>
          <a:lstStyle/>
          <a:p>
            <a:fld id="{612C9336-A718-4A9C-A61A-5379812194CD}" type="slidenum">
              <a:rPr lang="en-US" smtClean="0"/>
              <a:t>77</a:t>
            </a:fld>
            <a:endParaRPr lang="en-US"/>
          </a:p>
        </p:txBody>
      </p:sp>
    </p:spTree>
    <p:extLst>
      <p:ext uri="{BB962C8B-B14F-4D97-AF65-F5344CB8AC3E}">
        <p14:creationId xmlns:p14="http://schemas.microsoft.com/office/powerpoint/2010/main" val="5831618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5DC4-A5D8-18DA-E313-0A4360D82C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03F00F-D1CC-1A8C-4AB2-3E599CA4B2C8}"/>
              </a:ext>
            </a:extLst>
          </p:cNvPr>
          <p:cNvSpPr>
            <a:spLocks noGrp="1"/>
          </p:cNvSpPr>
          <p:nvPr>
            <p:ph idx="1"/>
          </p:nvPr>
        </p:nvSpPr>
        <p:spPr/>
        <p:txBody>
          <a:bodyPr/>
          <a:lstStyle/>
          <a:p>
            <a:pPr marL="0" indent="0">
              <a:buNone/>
            </a:pPr>
            <a:r>
              <a:rPr lang="en-US" dirty="0"/>
              <a:t>Julie as a disabled survivor and financially dependent upon the estate would meet the criteria for undue hardship and should apply. </a:t>
            </a:r>
          </a:p>
          <a:p>
            <a:pPr marL="0" indent="0">
              <a:buNone/>
            </a:pPr>
            <a:r>
              <a:rPr lang="en-US" dirty="0"/>
              <a:t>However, there is no guarantee as the waiver determination is case by case in ODM’s discretion and could be rather than waiver of the claim, the placement of a lien with no collection until Julie either moves or dies.  </a:t>
            </a:r>
          </a:p>
        </p:txBody>
      </p:sp>
      <p:sp>
        <p:nvSpPr>
          <p:cNvPr id="4" name="Slide Number Placeholder 3">
            <a:extLst>
              <a:ext uri="{FF2B5EF4-FFF2-40B4-BE49-F238E27FC236}">
                <a16:creationId xmlns:a16="http://schemas.microsoft.com/office/drawing/2014/main" id="{E8FDBFA9-1865-16CC-A805-1DE067FBA8B8}"/>
              </a:ext>
            </a:extLst>
          </p:cNvPr>
          <p:cNvSpPr>
            <a:spLocks noGrp="1"/>
          </p:cNvSpPr>
          <p:nvPr>
            <p:ph type="sldNum" sz="quarter" idx="4"/>
          </p:nvPr>
        </p:nvSpPr>
        <p:spPr/>
        <p:txBody>
          <a:bodyPr/>
          <a:lstStyle/>
          <a:p>
            <a:fld id="{612C9336-A718-4A9C-A61A-5379812194CD}" type="slidenum">
              <a:rPr lang="en-US" smtClean="0"/>
              <a:t>78</a:t>
            </a:fld>
            <a:endParaRPr lang="en-US"/>
          </a:p>
        </p:txBody>
      </p:sp>
    </p:spTree>
    <p:extLst>
      <p:ext uri="{BB962C8B-B14F-4D97-AF65-F5344CB8AC3E}">
        <p14:creationId xmlns:p14="http://schemas.microsoft.com/office/powerpoint/2010/main" val="6584997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eligible for Waiver</a:t>
            </a:r>
          </a:p>
        </p:txBody>
      </p:sp>
      <p:sp>
        <p:nvSpPr>
          <p:cNvPr id="3" name="Content Placeholder 2"/>
          <p:cNvSpPr>
            <a:spLocks noGrp="1"/>
          </p:cNvSpPr>
          <p:nvPr>
            <p:ph idx="1"/>
          </p:nvPr>
        </p:nvSpPr>
        <p:spPr>
          <a:xfrm>
            <a:off x="1676400" y="1371600"/>
            <a:ext cx="8610600" cy="4953000"/>
          </a:xfrm>
        </p:spPr>
        <p:txBody>
          <a:bodyPr/>
          <a:lstStyle/>
          <a:p>
            <a:pPr marL="0" indent="0">
              <a:buNone/>
            </a:pPr>
            <a:r>
              <a:rPr lang="en-US" dirty="0"/>
              <a:t>OAC 5160:1-2-07(H)</a:t>
            </a:r>
          </a:p>
          <a:p>
            <a:pPr marL="0" indent="0">
              <a:buNone/>
            </a:pPr>
            <a:r>
              <a:rPr lang="en-US" sz="2800" dirty="0"/>
              <a:t>(3) Regardless of actual hardship, an undue hardship waiver will not be granted in the following situations:</a:t>
            </a:r>
          </a:p>
          <a:p>
            <a:pPr marL="0" indent="0">
              <a:buNone/>
            </a:pPr>
            <a:r>
              <a:rPr lang="en-US" sz="2800" dirty="0"/>
              <a:t>(a) When the individual created the hardship by using estate planning methods under which the individual divested, transferred, or otherwise encumbered assets in whole or in part to avoid estate recovery.</a:t>
            </a:r>
          </a:p>
          <a:p>
            <a:pPr marL="0" indent="0">
              <a:buNone/>
            </a:pPr>
            <a:r>
              <a:rPr lang="en-US" sz="2800" dirty="0"/>
              <a:t>(</a:t>
            </a:r>
            <a:r>
              <a:rPr lang="en-US" sz="2800" i="1" dirty="0"/>
              <a:t>b) When an undue hardship waiver will result in the payment of claims to other creditors with lower priority standing under Ohio's probate law</a:t>
            </a:r>
            <a:r>
              <a:rPr lang="en-US" sz="2800" dirty="0"/>
              <a:t>.</a:t>
            </a:r>
          </a:p>
        </p:txBody>
      </p:sp>
      <p:sp>
        <p:nvSpPr>
          <p:cNvPr id="4" name="Slide Number Placeholder 3"/>
          <p:cNvSpPr>
            <a:spLocks noGrp="1"/>
          </p:cNvSpPr>
          <p:nvPr>
            <p:ph type="sldNum" sz="quarter" idx="4"/>
          </p:nvPr>
        </p:nvSpPr>
        <p:spPr/>
        <p:txBody>
          <a:bodyPr/>
          <a:lstStyle/>
          <a:p>
            <a:fld id="{612C9336-A718-4A9C-A61A-5379812194CD}" type="slidenum">
              <a:rPr lang="en-US" smtClean="0"/>
              <a:t>79</a:t>
            </a:fld>
            <a:endParaRPr lang="en-US"/>
          </a:p>
        </p:txBody>
      </p:sp>
    </p:spTree>
    <p:extLst>
      <p:ext uri="{BB962C8B-B14F-4D97-AF65-F5344CB8AC3E}">
        <p14:creationId xmlns:p14="http://schemas.microsoft.com/office/powerpoint/2010/main" val="118142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59A9-37C8-4ED4-9979-636AA85BDED4}"/>
              </a:ext>
            </a:extLst>
          </p:cNvPr>
          <p:cNvSpPr>
            <a:spLocks noGrp="1"/>
          </p:cNvSpPr>
          <p:nvPr>
            <p:ph type="title"/>
          </p:nvPr>
        </p:nvSpPr>
        <p:spPr/>
        <p:txBody>
          <a:bodyPr/>
          <a:lstStyle/>
          <a:p>
            <a:r>
              <a:rPr lang="en-US" dirty="0"/>
              <a:t>Medicaid eligibility rules</a:t>
            </a:r>
          </a:p>
        </p:txBody>
      </p:sp>
      <p:sp>
        <p:nvSpPr>
          <p:cNvPr id="3" name="Content Placeholder 2">
            <a:extLst>
              <a:ext uri="{FF2B5EF4-FFF2-40B4-BE49-F238E27FC236}">
                <a16:creationId xmlns:a16="http://schemas.microsoft.com/office/drawing/2014/main" id="{303742DD-A42C-4F38-93D7-48573B591776}"/>
              </a:ext>
            </a:extLst>
          </p:cNvPr>
          <p:cNvSpPr>
            <a:spLocks noGrp="1"/>
          </p:cNvSpPr>
          <p:nvPr>
            <p:ph idx="1"/>
          </p:nvPr>
        </p:nvSpPr>
        <p:spPr/>
        <p:txBody>
          <a:bodyPr/>
          <a:lstStyle/>
          <a:p>
            <a:r>
              <a:rPr lang="en-US" dirty="0"/>
              <a:t>What about improper transfers, lookback, exemption rules under Medicaid?  How do they apply to MER?</a:t>
            </a:r>
          </a:p>
        </p:txBody>
      </p:sp>
      <p:sp>
        <p:nvSpPr>
          <p:cNvPr id="4" name="Slide Number Placeholder 3">
            <a:extLst>
              <a:ext uri="{FF2B5EF4-FFF2-40B4-BE49-F238E27FC236}">
                <a16:creationId xmlns:a16="http://schemas.microsoft.com/office/drawing/2014/main" id="{7C72A35E-45EB-452F-9497-2CF3745A4057}"/>
              </a:ext>
            </a:extLst>
          </p:cNvPr>
          <p:cNvSpPr>
            <a:spLocks noGrp="1"/>
          </p:cNvSpPr>
          <p:nvPr>
            <p:ph type="sldNum" sz="quarter" idx="4"/>
          </p:nvPr>
        </p:nvSpPr>
        <p:spPr/>
        <p:txBody>
          <a:bodyPr/>
          <a:lstStyle/>
          <a:p>
            <a:fld id="{612C9336-A718-4A9C-A61A-5379812194CD}" type="slidenum">
              <a:rPr lang="en-US" smtClean="0"/>
              <a:t>8</a:t>
            </a:fld>
            <a:endParaRPr lang="en-US"/>
          </a:p>
        </p:txBody>
      </p:sp>
    </p:spTree>
    <p:extLst>
      <p:ext uri="{BB962C8B-B14F-4D97-AF65-F5344CB8AC3E}">
        <p14:creationId xmlns:p14="http://schemas.microsoft.com/office/powerpoint/2010/main" val="17240920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request process</a:t>
            </a:r>
          </a:p>
        </p:txBody>
      </p:sp>
      <p:sp>
        <p:nvSpPr>
          <p:cNvPr id="3" name="Content Placeholder 2"/>
          <p:cNvSpPr>
            <a:spLocks noGrp="1"/>
          </p:cNvSpPr>
          <p:nvPr>
            <p:ph idx="1"/>
          </p:nvPr>
        </p:nvSpPr>
        <p:spPr>
          <a:xfrm>
            <a:off x="1600200" y="1219200"/>
            <a:ext cx="8915400" cy="5638800"/>
          </a:xfrm>
        </p:spPr>
        <p:txBody>
          <a:bodyPr/>
          <a:lstStyle/>
          <a:p>
            <a:pPr marL="0" indent="0">
              <a:buNone/>
            </a:pPr>
            <a:r>
              <a:rPr lang="en-US" sz="2400" dirty="0"/>
              <a:t>OAC 5160:1-2-07(I)</a:t>
            </a:r>
          </a:p>
          <a:p>
            <a:pPr marL="0" indent="0">
              <a:buNone/>
            </a:pPr>
            <a:r>
              <a:rPr lang="en-US" sz="2400" dirty="0"/>
              <a:t>(1) Within thirty calendar days after notice of the estate recovery claim was mailed by the AGO, an undue hardship waiver may be requested by </a:t>
            </a:r>
            <a:r>
              <a:rPr lang="en-US" sz="2400" b="1" dirty="0"/>
              <a:t>an heir or potential heir </a:t>
            </a:r>
            <a:r>
              <a:rPr lang="en-US" sz="2400" dirty="0"/>
              <a:t>who would suffer an undue hardship if a waiver is not granted, </a:t>
            </a:r>
            <a:r>
              <a:rPr lang="en-US" sz="2400" b="1" dirty="0"/>
              <a:t>a person with an interest in assets </a:t>
            </a:r>
            <a:r>
              <a:rPr lang="en-US" sz="2400" dirty="0"/>
              <a:t>of the estate, or a representative of such persons. An undue hardship waiver </a:t>
            </a:r>
            <a:r>
              <a:rPr lang="en-US" sz="2400" b="1" dirty="0"/>
              <a:t>may not be requested by a creditor of the estate</a:t>
            </a:r>
            <a:r>
              <a:rPr lang="en-US" sz="2400" dirty="0"/>
              <a:t>, unless such creditor is also a potential heir of the estate.</a:t>
            </a:r>
          </a:p>
          <a:p>
            <a:pPr marL="0" indent="0">
              <a:buNone/>
            </a:pPr>
            <a:r>
              <a:rPr lang="en-US" sz="2400" dirty="0"/>
              <a:t>(2) Within sixty calendar days of receipt of the request for an undue hardship waiver, ODM shall notify the applicant whether the waiver request has been approved (in full, in part, or for a limited time) or denied. Failure to meet this sixty day deadline does not result in an automatic decision on the request.</a:t>
            </a:r>
          </a:p>
        </p:txBody>
      </p:sp>
      <p:sp>
        <p:nvSpPr>
          <p:cNvPr id="4" name="Slide Number Placeholder 3"/>
          <p:cNvSpPr>
            <a:spLocks noGrp="1"/>
          </p:cNvSpPr>
          <p:nvPr>
            <p:ph type="sldNum" sz="quarter" idx="4"/>
          </p:nvPr>
        </p:nvSpPr>
        <p:spPr/>
        <p:txBody>
          <a:bodyPr/>
          <a:lstStyle/>
          <a:p>
            <a:fld id="{612C9336-A718-4A9C-A61A-5379812194CD}" type="slidenum">
              <a:rPr lang="en-US" smtClean="0"/>
              <a:t>80</a:t>
            </a:fld>
            <a:endParaRPr lang="en-US"/>
          </a:p>
        </p:txBody>
      </p:sp>
    </p:spTree>
    <p:extLst>
      <p:ext uri="{BB962C8B-B14F-4D97-AF65-F5344CB8AC3E}">
        <p14:creationId xmlns:p14="http://schemas.microsoft.com/office/powerpoint/2010/main" val="35212569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8839200" cy="533400"/>
          </a:xfrm>
        </p:spPr>
        <p:txBody>
          <a:bodyPr/>
          <a:lstStyle/>
          <a:p>
            <a:r>
              <a:rPr lang="en-US" dirty="0"/>
              <a:t>Waiver Request process</a:t>
            </a:r>
          </a:p>
        </p:txBody>
      </p:sp>
      <p:sp>
        <p:nvSpPr>
          <p:cNvPr id="3" name="Content Placeholder 2"/>
          <p:cNvSpPr>
            <a:spLocks noGrp="1"/>
          </p:cNvSpPr>
          <p:nvPr>
            <p:ph idx="1"/>
          </p:nvPr>
        </p:nvSpPr>
        <p:spPr>
          <a:xfrm>
            <a:off x="1676400" y="1219200"/>
            <a:ext cx="8839200" cy="5638800"/>
          </a:xfrm>
        </p:spPr>
        <p:txBody>
          <a:bodyPr/>
          <a:lstStyle/>
          <a:p>
            <a:pPr marL="0" indent="0">
              <a:buNone/>
            </a:pPr>
            <a:r>
              <a:rPr lang="en-US" sz="2400" dirty="0"/>
              <a:t>(3) When the waiver request was not approved in full, or when the approval was time-limited, </a:t>
            </a:r>
            <a:r>
              <a:rPr lang="en-US" sz="2400" b="1" dirty="0"/>
              <a:t>the applicant may</a:t>
            </a:r>
            <a:r>
              <a:rPr lang="en-US" sz="2400" dirty="0"/>
              <a:t>, within thirty calendar days, </a:t>
            </a:r>
            <a:r>
              <a:rPr lang="en-US" sz="2400" b="1" dirty="0"/>
              <a:t>request that the ODM director</a:t>
            </a:r>
            <a:r>
              <a:rPr lang="en-US" sz="2400" dirty="0"/>
              <a:t>, or designee, </a:t>
            </a:r>
            <a:r>
              <a:rPr lang="en-US" sz="2400" b="1" dirty="0"/>
              <a:t>review the undue hardship waiver decision.</a:t>
            </a:r>
          </a:p>
          <a:p>
            <a:pPr marL="0" indent="0">
              <a:buNone/>
            </a:pPr>
            <a:r>
              <a:rPr lang="en-US" sz="2400" dirty="0"/>
              <a:t>	(a) The ODM director, or designee, will review only those portions of the undue hardship waiver request that were denied or time-limited. The director will not deny or limit any portion of the undue hardship waiver request that has already been granted.</a:t>
            </a:r>
          </a:p>
          <a:p>
            <a:pPr marL="0" indent="0">
              <a:buNone/>
            </a:pPr>
            <a:r>
              <a:rPr lang="en-US" sz="2400" dirty="0"/>
              <a:t>	(b) The ODM director, or designee, shall review the undue hardship waiver request and notify the applicant within sixty calendar days whether (at the director's sole discretion) the director, or designee, has approved (in full, in part, or for a limited time) or denied the request for an undue hardship waiver. Failure to meet this sixty day deadline does not result in an automatic decision on the request.</a:t>
            </a:r>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81</a:t>
            </a:fld>
            <a:endParaRPr lang="en-US"/>
          </a:p>
        </p:txBody>
      </p:sp>
    </p:spTree>
    <p:extLst>
      <p:ext uri="{BB962C8B-B14F-4D97-AF65-F5344CB8AC3E}">
        <p14:creationId xmlns:p14="http://schemas.microsoft.com/office/powerpoint/2010/main" val="2427045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marL="0" indent="0">
              <a:buNone/>
            </a:pPr>
            <a:endParaRPr lang="en-US" dirty="0"/>
          </a:p>
          <a:p>
            <a:pPr marL="0" indent="0" algn="ctr">
              <a:buNone/>
            </a:pPr>
            <a:r>
              <a:rPr lang="en-US" sz="6000" b="1" dirty="0"/>
              <a:t>QUESTIONS?</a:t>
            </a:r>
          </a:p>
        </p:txBody>
      </p:sp>
      <p:sp>
        <p:nvSpPr>
          <p:cNvPr id="4" name="Slide Number Placeholder 3"/>
          <p:cNvSpPr>
            <a:spLocks noGrp="1"/>
          </p:cNvSpPr>
          <p:nvPr>
            <p:ph type="sldNum" sz="quarter" idx="4"/>
          </p:nvPr>
        </p:nvSpPr>
        <p:spPr/>
        <p:txBody>
          <a:bodyPr/>
          <a:lstStyle/>
          <a:p>
            <a:fld id="{612C9336-A718-4A9C-A61A-5379812194CD}" type="slidenum">
              <a:rPr lang="en-US" smtClean="0"/>
              <a:t>82</a:t>
            </a:fld>
            <a:endParaRPr lang="en-US"/>
          </a:p>
        </p:txBody>
      </p:sp>
    </p:spTree>
    <p:extLst>
      <p:ext uri="{BB962C8B-B14F-4D97-AF65-F5344CB8AC3E}">
        <p14:creationId xmlns:p14="http://schemas.microsoft.com/office/powerpoint/2010/main" val="15553000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83</a:t>
            </a:fld>
            <a:endParaRPr lang="en-US">
              <a:solidFill>
                <a:prstClr val="black">
                  <a:tint val="75000"/>
                </a:prstClr>
              </a:solidFill>
            </a:endParaRPr>
          </a:p>
        </p:txBody>
      </p:sp>
      <p:sp>
        <p:nvSpPr>
          <p:cNvPr id="4" name="Rectangle 3"/>
          <p:cNvSpPr txBox="1">
            <a:spLocks noChangeArrowheads="1"/>
          </p:cNvSpPr>
          <p:nvPr/>
        </p:nvSpPr>
        <p:spPr>
          <a:xfrm>
            <a:off x="1066800" y="1219200"/>
            <a:ext cx="10287000" cy="5410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0" fontAlgn="base" hangingPunct="0">
              <a:spcBef>
                <a:spcPts val="500"/>
              </a:spcBef>
              <a:spcAft>
                <a:spcPts val="500"/>
              </a:spcAft>
              <a:buClr>
                <a:srgbClr val="09677B"/>
              </a:buClr>
              <a:buSzPct val="80000"/>
              <a:buNone/>
            </a:pPr>
            <a:r>
              <a:rPr lang="en-US" altLang="en-US" b="1" kern="0" dirty="0">
                <a:solidFill>
                  <a:prstClr val="black"/>
                </a:solidFill>
                <a:latin typeface="Arial"/>
              </a:rPr>
              <a:t>Ohio’s Senior Legal Helpline: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Staffed by experienced attorneys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Pre-set 30 minute appointments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By telephone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Free legal advice and counsel</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	Call 1.800.488.6070 or 513.345.4160.</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Mid America Pension Rights Project:</a:t>
            </a:r>
          </a:p>
          <a:p>
            <a:pPr marL="0" indent="0" eaLnBrk="0" fontAlgn="base" hangingPunct="0">
              <a:spcBef>
                <a:spcPts val="600"/>
              </a:spcBef>
              <a:spcAft>
                <a:spcPct val="0"/>
              </a:spcAft>
              <a:buClr>
                <a:srgbClr val="09677B"/>
              </a:buClr>
              <a:buSzPct val="80000"/>
              <a:buNone/>
            </a:pPr>
            <a:r>
              <a:rPr lang="en-US" altLang="en-US" kern="0" dirty="0">
                <a:solidFill>
                  <a:prstClr val="black"/>
                </a:solidFill>
                <a:latin typeface="Arial"/>
              </a:rPr>
              <a:t>	</a:t>
            </a:r>
            <a:r>
              <a:rPr lang="en-US" altLang="en-US" sz="2400" kern="0" dirty="0">
                <a:solidFill>
                  <a:prstClr val="black"/>
                </a:solidFill>
                <a:latin typeface="Arial"/>
              </a:rPr>
              <a:t>Pension attorneys to help with pension issues.</a:t>
            </a:r>
          </a:p>
          <a:p>
            <a:pPr marL="0" lvl="0" indent="0" eaLnBrk="0" fontAlgn="base" hangingPunct="0">
              <a:spcAft>
                <a:spcPct val="0"/>
              </a:spcAft>
              <a:buClr>
                <a:srgbClr val="09677B"/>
              </a:buClr>
              <a:buSzPct val="80000"/>
              <a:buNone/>
            </a:pPr>
            <a:r>
              <a:rPr lang="en-US" altLang="en-US" b="1" kern="0" dirty="0">
                <a:solidFill>
                  <a:prstClr val="black"/>
                </a:solidFill>
                <a:latin typeface="Arial"/>
              </a:rPr>
              <a:t>	Call 1-</a:t>
            </a:r>
            <a:r>
              <a:rPr lang="en-US" b="1" kern="0" dirty="0">
                <a:solidFill>
                  <a:srgbClr val="000000"/>
                </a:solidFill>
                <a:latin typeface="Arial" panose="020B0604020202020204" pitchFamily="34" charset="0"/>
                <a:ea typeface="Calibri" panose="020F0502020204030204" pitchFamily="34" charset="0"/>
                <a:cs typeface="Arial" panose="020B0604020202020204" pitchFamily="34" charset="0"/>
              </a:rPr>
              <a:t>866-400-9164</a:t>
            </a:r>
          </a:p>
          <a:p>
            <a:pPr marL="0" indent="0" eaLnBrk="0" fontAlgn="base" hangingPunct="0">
              <a:spcBef>
                <a:spcPts val="600"/>
              </a:spcBef>
              <a:spcAft>
                <a:spcPct val="0"/>
              </a:spcAft>
              <a:buClr>
                <a:srgbClr val="09677B"/>
              </a:buClr>
              <a:buSzPct val="80000"/>
              <a:buNone/>
            </a:pPr>
            <a:endParaRPr lang="en-US" altLang="en-US" sz="2400" kern="0" dirty="0">
              <a:solidFill>
                <a:prstClr val="black"/>
              </a:solidFill>
              <a:latin typeface="Arial"/>
            </a:endParaRPr>
          </a:p>
        </p:txBody>
      </p:sp>
      <p:pic>
        <p:nvPicPr>
          <p:cNvPr id="5" name="Picture 7" descr="phon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71100" y="13716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95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9045 -0.00556 L -0.15955 -0.00556 " pathEditMode="relative" rAng="0" ptsTypes="AA">
                                      <p:cBhvr>
                                        <p:cTn id="51" dur="2000" fill="hold"/>
                                        <p:tgtEl>
                                          <p:spTgt spid="5"/>
                                        </p:tgtEl>
                                        <p:attrNameLst>
                                          <p:attrName>ppt_x</p:attrName>
                                          <p:attrName>ppt_y</p:attrName>
                                        </p:attrNameLst>
                                      </p:cBhvr>
                                      <p:rCtr x="-12500" y="0"/>
                                    </p:animMotion>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0.09878 -0.00556 L -0.15122 -0.00556 " pathEditMode="relative" rAng="0" ptsTypes="AA">
                                      <p:cBhvr>
                                        <p:cTn id="55"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84</a:t>
            </a:fld>
            <a:endParaRPr lang="en-US">
              <a:solidFill>
                <a:prstClr val="black">
                  <a:tint val="75000"/>
                </a:prstClr>
              </a:solidFill>
            </a:endParaRPr>
          </a:p>
        </p:txBody>
      </p:sp>
      <p:sp>
        <p:nvSpPr>
          <p:cNvPr id="4" name="Rectangle 3"/>
          <p:cNvSpPr txBox="1">
            <a:spLocks noChangeArrowheads="1"/>
          </p:cNvSpPr>
          <p:nvPr/>
        </p:nvSpPr>
        <p:spPr>
          <a:xfrm>
            <a:off x="762000" y="1463676"/>
            <a:ext cx="83058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b="1" kern="0" dirty="0">
                <a:solidFill>
                  <a:srgbClr val="000000"/>
                </a:solidFill>
                <a:latin typeface="Arial"/>
              </a:rPr>
              <a:t>Ohio Senior Medicare Patrol (SMP)</a:t>
            </a:r>
          </a:p>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Our volunteers stop Medicare fraud &amp; scams by educating others to recognize the tell-tale signs. If your Medicare number has been compromised, or you suspect you have been scammed, we may be able to help! </a:t>
            </a:r>
          </a:p>
          <a:p>
            <a:pPr marL="0" indent="0" eaLnBrk="0" fontAlgn="base" hangingPunct="0">
              <a:spcAft>
                <a:spcPct val="0"/>
              </a:spcAft>
              <a:buClr>
                <a:srgbClr val="09677B"/>
              </a:buClr>
              <a:buSzPct val="80000"/>
              <a:buNone/>
            </a:pPr>
            <a:endParaRPr lang="en-US" sz="1400"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Give us a call at </a:t>
            </a:r>
            <a:r>
              <a:rPr lang="en-US" b="1" dirty="0"/>
              <a:t>1</a:t>
            </a:r>
            <a:r>
              <a:rPr lang="en-US" dirty="0"/>
              <a:t>-</a:t>
            </a:r>
            <a:r>
              <a:rPr lang="en-US" b="1" dirty="0">
                <a:latin typeface="Arial" panose="020B0604020202020204" pitchFamily="34" charset="0"/>
                <a:ea typeface="Calibri" panose="020F0502020204030204" pitchFamily="34" charset="0"/>
                <a:cs typeface="Arial" panose="020B0604020202020204" pitchFamily="34" charset="0"/>
              </a:rPr>
              <a:t>800-293-4767</a:t>
            </a:r>
            <a:r>
              <a:rPr lang="en-US" altLang="en-US" b="1" kern="0" dirty="0">
                <a:solidFill>
                  <a:prstClr val="black"/>
                </a:solidFill>
                <a:latin typeface="Arial"/>
              </a:rPr>
              <a:t>.</a:t>
            </a:r>
          </a:p>
          <a:p>
            <a:pPr marL="0" indent="0" eaLnBrk="0" fontAlgn="base" hangingPunct="0">
              <a:spcAft>
                <a:spcPct val="0"/>
              </a:spcAft>
              <a:buClr>
                <a:srgbClr val="09677B"/>
              </a:buClr>
              <a:buSzPct val="80000"/>
              <a:buNone/>
            </a:pPr>
            <a:r>
              <a:rPr lang="en-US" altLang="en-US" b="1" kern="0" dirty="0">
                <a:solidFill>
                  <a:prstClr val="black"/>
                </a:solidFill>
                <a:latin typeface="Arial"/>
              </a:rPr>
              <a:t>www.proseniors.org/</a:t>
            </a:r>
            <a:r>
              <a:rPr lang="en-US" altLang="en-US" b="1" kern="0" dirty="0">
                <a:solidFill>
                  <a:srgbClr val="002060"/>
                </a:solidFill>
                <a:latin typeface="Arial"/>
              </a:rPr>
              <a:t>Ohio-SMP</a:t>
            </a:r>
            <a:r>
              <a:rPr lang="en-US" altLang="en-US" b="1" kern="0" dirty="0">
                <a:solidFill>
                  <a:prstClr val="black"/>
                </a:solidFill>
                <a:latin typeface="Arial"/>
              </a:rPr>
              <a:t>/</a:t>
            </a:r>
          </a:p>
        </p:txBody>
      </p:sp>
      <p:pic>
        <p:nvPicPr>
          <p:cNvPr id="6" name="Picture 5">
            <a:extLst>
              <a:ext uri="{FF2B5EF4-FFF2-40B4-BE49-F238E27FC236}">
                <a16:creationId xmlns:a16="http://schemas.microsoft.com/office/drawing/2014/main" id="{6554C2E2-F0E2-4893-88B3-EB466F766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700846"/>
            <a:ext cx="2447441" cy="2310384"/>
          </a:xfrm>
          <a:prstGeom prst="rect">
            <a:avLst/>
          </a:prstGeom>
        </p:spPr>
      </p:pic>
    </p:spTree>
    <p:extLst>
      <p:ext uri="{BB962C8B-B14F-4D97-AF65-F5344CB8AC3E}">
        <p14:creationId xmlns:p14="http://schemas.microsoft.com/office/powerpoint/2010/main" val="35204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Referral Service</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85</a:t>
            </a:fld>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a:t>Statewide</a:t>
            </a:r>
          </a:p>
          <a:p>
            <a:pPr marL="457200" indent="-457200">
              <a:buFont typeface="Arial" panose="020B0604020202020204" pitchFamily="34" charset="0"/>
              <a:buChar char="•"/>
            </a:pPr>
            <a:r>
              <a:rPr lang="en-US" dirty="0"/>
              <a:t>Pre-screened clients (referral made only after helpline attorney has done the initial consultation)</a:t>
            </a:r>
          </a:p>
          <a:p>
            <a:pPr marL="457200" indent="-457200">
              <a:buFont typeface="Arial" panose="020B0604020202020204" pitchFamily="34" charset="0"/>
              <a:buChar char="•"/>
            </a:pPr>
            <a:r>
              <a:rPr lang="en-US" dirty="0"/>
              <a:t>Opportunities for attorneys to help Seniors. </a:t>
            </a:r>
          </a:p>
          <a:p>
            <a:pPr marL="457200" lvl="1" indent="0">
              <a:buNone/>
            </a:pPr>
            <a:r>
              <a:rPr lang="en-US" sz="4000" b="1" dirty="0">
                <a:hlinkClick r:id="rId3">
                  <a:extLst>
                    <a:ext uri="{A12FA001-AC4F-418D-AE19-62706E023703}">
                      <ahyp:hlinkClr xmlns:ahyp="http://schemas.microsoft.com/office/drawing/2018/hyperlinkcolor" val="tx"/>
                    </a:ext>
                  </a:extLst>
                </a:hlinkClick>
              </a:rPr>
              <a:t>www.proseniors.org/</a:t>
            </a:r>
            <a:r>
              <a:rPr lang="en-US" sz="4000" b="1" dirty="0">
                <a:solidFill>
                  <a:srgbClr val="2A547F"/>
                </a:solidFill>
                <a:hlinkClick r:id="rId3">
                  <a:extLst>
                    <a:ext uri="{A12FA001-AC4F-418D-AE19-62706E023703}">
                      <ahyp:hlinkClr xmlns:ahyp="http://schemas.microsoft.com/office/drawing/2018/hyperlinkcolor" val="tx"/>
                    </a:ext>
                  </a:extLst>
                </a:hlinkClick>
              </a:rPr>
              <a:t>legal-services/hrap</a:t>
            </a:r>
            <a:r>
              <a:rPr lang="en-US" sz="4000" b="1" dirty="0">
                <a:hlinkClick r:id="rId3">
                  <a:extLst>
                    <a:ext uri="{A12FA001-AC4F-418D-AE19-62706E023703}">
                      <ahyp:hlinkClr xmlns:ahyp="http://schemas.microsoft.com/office/drawing/2018/hyperlinkcolor" val="tx"/>
                    </a:ext>
                  </a:extLst>
                </a:hlinkClick>
              </a:rPr>
              <a:t>/</a:t>
            </a:r>
            <a:endParaRPr lang="en-US" sz="4000" b="1" dirty="0"/>
          </a:p>
          <a:p>
            <a:pPr marL="0" indent="0">
              <a:buNone/>
            </a:pPr>
            <a:endParaRPr lang="en-US" dirty="0"/>
          </a:p>
        </p:txBody>
      </p:sp>
    </p:spTree>
    <p:extLst>
      <p:ext uri="{BB962C8B-B14F-4D97-AF65-F5344CB8AC3E}">
        <p14:creationId xmlns:p14="http://schemas.microsoft.com/office/powerpoint/2010/main" val="3412762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1"/>
            <a:ext cx="9829800" cy="4525963"/>
          </a:xfrm>
        </p:spPr>
        <p:txBody>
          <a:bodyPr/>
          <a:lstStyle/>
          <a:p>
            <a:pPr marL="0" indent="0" algn="ctr">
              <a:buNone/>
            </a:pPr>
            <a:r>
              <a:rPr lang="en-US" sz="6000" b="1" dirty="0">
                <a:solidFill>
                  <a:srgbClr val="2A547F"/>
                </a:solidFill>
                <a:latin typeface="Apple Chancery" panose="03020702040506060504" pitchFamily="66" charset="0"/>
              </a:rPr>
              <a:t>Thank You!</a:t>
            </a:r>
          </a:p>
          <a:p>
            <a:pPr marL="0" indent="0" algn="ctr">
              <a:buNone/>
            </a:pPr>
            <a:r>
              <a:rPr lang="en-US" sz="4000" dirty="0"/>
              <a:t>This webinar series is presented by </a:t>
            </a:r>
          </a:p>
          <a:p>
            <a:pPr marL="0" indent="0" algn="ctr">
              <a:buNone/>
            </a:pPr>
            <a:r>
              <a:rPr lang="en-US" sz="4000" b="1" dirty="0"/>
              <a:t>Pro Seniors </a:t>
            </a:r>
            <a:r>
              <a:rPr lang="en-US" sz="4000" dirty="0"/>
              <a:t>&amp; the </a:t>
            </a:r>
            <a:r>
              <a:rPr lang="en-US" sz="4000" b="1" dirty="0"/>
              <a:t>Ohio Department of Aging </a:t>
            </a:r>
            <a:r>
              <a:rPr lang="en-US" sz="4000" dirty="0"/>
              <a:t>in collaboration with the </a:t>
            </a:r>
          </a:p>
          <a:p>
            <a:pPr marL="0" indent="0" algn="ctr">
              <a:buNone/>
            </a:pPr>
            <a:r>
              <a:rPr lang="en-US" sz="4000" b="1" dirty="0"/>
              <a:t>Ohio Training Advisory Committee </a:t>
            </a:r>
            <a:r>
              <a:rPr lang="en-US" sz="4000" dirty="0"/>
              <a:t>of the </a:t>
            </a:r>
            <a:r>
              <a:rPr lang="en-US" sz="4000" b="1" dirty="0"/>
              <a:t>Alliance of Ohio Legal Aids</a:t>
            </a:r>
            <a:r>
              <a:rPr lang="en-US" sz="4000" dirty="0"/>
              <a:t>.</a:t>
            </a:r>
          </a:p>
        </p:txBody>
      </p:sp>
      <p:sp>
        <p:nvSpPr>
          <p:cNvPr id="4" name="Slide Number Placeholder 3"/>
          <p:cNvSpPr>
            <a:spLocks noGrp="1"/>
          </p:cNvSpPr>
          <p:nvPr>
            <p:ph type="sldNum" sz="quarter" idx="4"/>
          </p:nvPr>
        </p:nvSpPr>
        <p:spPr/>
        <p:txBody>
          <a:bodyPr/>
          <a:lstStyle/>
          <a:p>
            <a:fld id="{612C9336-A718-4A9C-A61A-5379812194CD}" type="slidenum">
              <a:rPr lang="en-US" smtClean="0"/>
              <a:t>86</a:t>
            </a:fld>
            <a:endParaRPr lang="en-US"/>
          </a:p>
        </p:txBody>
      </p:sp>
    </p:spTree>
    <p:extLst>
      <p:ext uri="{BB962C8B-B14F-4D97-AF65-F5344CB8AC3E}">
        <p14:creationId xmlns:p14="http://schemas.microsoft.com/office/powerpoint/2010/main" val="172983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0070C0"/>
                                      </p:to>
                                    </p:animClr>
                                    <p:animClr clrSpc="rgb" dir="cw">
                                      <p:cBhvr>
                                        <p:cTn id="7" dur="500" fill="hold"/>
                                        <p:tgtEl>
                                          <p:spTgt spid="3">
                                            <p:txEl>
                                              <p:pRg st="1" end="1"/>
                                            </p:txEl>
                                          </p:spTgt>
                                        </p:tgtEl>
                                        <p:attrNameLst>
                                          <p:attrName>fillcolor</p:attrName>
                                        </p:attrNameLst>
                                      </p:cBhvr>
                                      <p:to>
                                        <a:srgbClr val="0070C0"/>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rgbClr val="0070C0"/>
                                      </p:to>
                                    </p:animClr>
                                    <p:animClr clrSpc="rgb" dir="cw">
                                      <p:cBhvr>
                                        <p:cTn id="14" dur="500" fill="hold"/>
                                        <p:tgtEl>
                                          <p:spTgt spid="3">
                                            <p:txEl>
                                              <p:pRg st="2" end="2"/>
                                            </p:txEl>
                                          </p:spTgt>
                                        </p:tgtEl>
                                        <p:attrNameLst>
                                          <p:attrName>fillcolor</p:attrName>
                                        </p:attrNameLst>
                                      </p:cBhvr>
                                      <p:to>
                                        <a:srgbClr val="0070C0"/>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3" end="3"/>
                                            </p:txEl>
                                          </p:spTgt>
                                        </p:tgtEl>
                                        <p:attrNameLst>
                                          <p:attrName>style.color</p:attrName>
                                        </p:attrNameLst>
                                      </p:cBhvr>
                                      <p:to>
                                        <a:srgbClr val="0070C0"/>
                                      </p:to>
                                    </p:animClr>
                                    <p:animClr clrSpc="rgb" dir="cw">
                                      <p:cBhvr>
                                        <p:cTn id="21" dur="500" fill="hold"/>
                                        <p:tgtEl>
                                          <p:spTgt spid="3">
                                            <p:txEl>
                                              <p:pRg st="3" end="3"/>
                                            </p:txEl>
                                          </p:spTgt>
                                        </p:tgtEl>
                                        <p:attrNameLst>
                                          <p:attrName>fillcolor</p:attrName>
                                        </p:attrNameLst>
                                      </p:cBhvr>
                                      <p:to>
                                        <a:srgbClr val="0070C0"/>
                                      </p:to>
                                    </p:animClr>
                                    <p:set>
                                      <p:cBhvr>
                                        <p:cTn id="22" dur="500" fill="hold"/>
                                        <p:tgtEl>
                                          <p:spTgt spid="3">
                                            <p:txEl>
                                              <p:pRg st="3" end="3"/>
                                            </p:txEl>
                                          </p:spTgt>
                                        </p:tgtEl>
                                        <p:attrNameLst>
                                          <p:attrName>fill.type</p:attrName>
                                        </p:attrNameLst>
                                      </p:cBhvr>
                                      <p:to>
                                        <p:strVal val="solid"/>
                                      </p:to>
                                    </p:set>
                                    <p:set>
                                      <p:cBhvr>
                                        <p:cTn id="23"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6063D-9B48-4750-AAFD-31CB699082BA}"/>
              </a:ext>
            </a:extLst>
          </p:cNvPr>
          <p:cNvSpPr>
            <a:spLocks noGrp="1"/>
          </p:cNvSpPr>
          <p:nvPr>
            <p:ph idx="1"/>
          </p:nvPr>
        </p:nvSpPr>
        <p:spPr>
          <a:xfrm>
            <a:off x="1524000" y="1447801"/>
            <a:ext cx="9601200" cy="4525963"/>
          </a:xfrm>
        </p:spPr>
        <p:txBody>
          <a:bodyPr/>
          <a:lstStyle/>
          <a:p>
            <a:pPr marL="0" indent="0">
              <a:buNone/>
            </a:pPr>
            <a:r>
              <a:rPr lang="en-US" sz="3600" dirty="0"/>
              <a:t>Medicaid eligibility rules, including exemptions, </a:t>
            </a:r>
            <a:r>
              <a:rPr lang="en-US" sz="3600" dirty="0">
                <a:highlight>
                  <a:srgbClr val="FFFF00"/>
                </a:highlight>
              </a:rPr>
              <a:t>DO NOT APPLY to MER</a:t>
            </a:r>
            <a:r>
              <a:rPr lang="en-US" sz="3600" dirty="0"/>
              <a:t>.  The only question is </a:t>
            </a:r>
            <a:r>
              <a:rPr lang="en-US" sz="3600" dirty="0">
                <a:highlight>
                  <a:srgbClr val="FFFF00"/>
                </a:highlight>
              </a:rPr>
              <a:t>what did the Medicaid recipient own at the time of death.   </a:t>
            </a:r>
          </a:p>
        </p:txBody>
      </p:sp>
      <p:sp>
        <p:nvSpPr>
          <p:cNvPr id="4" name="Slide Number Placeholder 3">
            <a:extLst>
              <a:ext uri="{FF2B5EF4-FFF2-40B4-BE49-F238E27FC236}">
                <a16:creationId xmlns:a16="http://schemas.microsoft.com/office/drawing/2014/main" id="{8DC16DB5-9943-41AE-832D-062F565F5F09}"/>
              </a:ext>
            </a:extLst>
          </p:cNvPr>
          <p:cNvSpPr>
            <a:spLocks noGrp="1"/>
          </p:cNvSpPr>
          <p:nvPr>
            <p:ph type="sldNum" sz="quarter" idx="4"/>
          </p:nvPr>
        </p:nvSpPr>
        <p:spPr/>
        <p:txBody>
          <a:bodyPr/>
          <a:lstStyle/>
          <a:p>
            <a:fld id="{612C9336-A718-4A9C-A61A-5379812194CD}" type="slidenum">
              <a:rPr lang="en-US" smtClean="0"/>
              <a:t>9</a:t>
            </a:fld>
            <a:endParaRPr lang="en-US"/>
          </a:p>
        </p:txBody>
      </p:sp>
    </p:spTree>
    <p:extLst>
      <p:ext uri="{BB962C8B-B14F-4D97-AF65-F5344CB8AC3E}">
        <p14:creationId xmlns:p14="http://schemas.microsoft.com/office/powerpoint/2010/main" val="2069635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1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34200</TotalTime>
  <Words>6868</Words>
  <Application>Microsoft Office PowerPoint</Application>
  <PresentationFormat>Widescreen</PresentationFormat>
  <Paragraphs>369</Paragraphs>
  <Slides>86</Slides>
  <Notes>30</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86</vt:i4>
      </vt:variant>
    </vt:vector>
  </HeadingPairs>
  <TitlesOfParts>
    <vt:vector size="99" baseType="lpstr">
      <vt:lpstr>Apple Chancery</vt:lpstr>
      <vt:lpstr>Arial</vt:lpstr>
      <vt:lpstr>Book Antiqua</vt:lpstr>
      <vt:lpstr>Calibri</vt:lpstr>
      <vt:lpstr>Wingdings</vt:lpstr>
      <vt:lpstr>6_Custom Design</vt:lpstr>
      <vt:lpstr>Custom Design</vt:lpstr>
      <vt:lpstr>1_Custom Design</vt:lpstr>
      <vt:lpstr>2_Custom Design</vt:lpstr>
      <vt:lpstr>3_Custom Design</vt:lpstr>
      <vt:lpstr>4_Custom Design</vt:lpstr>
      <vt:lpstr>5_Custom Design</vt:lpstr>
      <vt:lpstr>think-cell Slide</vt:lpstr>
      <vt:lpstr>Unraveling the Mysteries of Medicaid Estate Recovery</vt:lpstr>
      <vt:lpstr>www.ProSeniors.org Resources Medicare-Medicaid Eligibility</vt:lpstr>
      <vt:lpstr>www.ProSeniors.org ODM’s Resources &amp; Rules</vt:lpstr>
      <vt:lpstr>PowerPoint Presentation</vt:lpstr>
      <vt:lpstr>Medicaid Estate Recovery</vt:lpstr>
      <vt:lpstr>Medicaid Estate Recovery</vt:lpstr>
      <vt:lpstr>Medicaid Estate Recovery</vt:lpstr>
      <vt:lpstr>Medicaid eligibility rules</vt:lpstr>
      <vt:lpstr>PowerPoint Presentation</vt:lpstr>
      <vt:lpstr>Medicaid Estate Recovery</vt:lpstr>
      <vt:lpstr>What does ODM do with the Medicaid Estate?</vt:lpstr>
      <vt:lpstr>In re Estate of Anderson, 3rd Dist. No. 17-20-03, 2020-Ohio-6924, 165 N.E.3d 406, ¶ 34 </vt:lpstr>
      <vt:lpstr>PowerPoint Presentation</vt:lpstr>
      <vt:lpstr>PowerPoint Presentation</vt:lpstr>
      <vt:lpstr>PowerPoint Presentation</vt:lpstr>
      <vt:lpstr>MER-How ODM administers the program</vt:lpstr>
      <vt:lpstr>Attorney General Contact</vt:lpstr>
      <vt:lpstr>PowerPoint Presentation</vt:lpstr>
      <vt:lpstr>Medicaid Eligibility-Proper transfers: Home</vt:lpstr>
      <vt:lpstr>Proper Transfers</vt:lpstr>
      <vt:lpstr>Proper Transfers</vt:lpstr>
      <vt:lpstr>PowerPoint Presentation</vt:lpstr>
      <vt:lpstr>Medicaid Estate Recovery- Exceptions</vt:lpstr>
      <vt:lpstr>Medicaid Estate Recovery-exception to home</vt:lpstr>
      <vt:lpstr>Medicaid Estate Recovery-exception to home</vt:lpstr>
      <vt:lpstr>Medicaid Estate Recovery-caretaker exception</vt:lpstr>
      <vt:lpstr>Medicaid Estate Recovery</vt:lpstr>
      <vt:lpstr>PowerPoint Presentation</vt:lpstr>
      <vt:lpstr>PowerPoint Presentation</vt:lpstr>
      <vt:lpstr>Sample fact pattern</vt:lpstr>
      <vt:lpstr>PowerPoint Presentation</vt:lpstr>
      <vt:lpstr>PowerPoint Presentation</vt:lpstr>
      <vt:lpstr>Medicaid Estate Recovery</vt:lpstr>
      <vt:lpstr>Medicaid Estate Recovery</vt:lpstr>
      <vt:lpstr>Sample fact pattern </vt:lpstr>
      <vt:lpstr>Medicaid Liens</vt:lpstr>
      <vt:lpstr>PowerPoint Presentation</vt:lpstr>
      <vt:lpstr>Lien Prohibitions</vt:lpstr>
      <vt:lpstr>How Created</vt:lpstr>
      <vt:lpstr>When does the Lien Terminate?</vt:lpstr>
      <vt:lpstr>Effect of Filing after Death</vt:lpstr>
      <vt:lpstr>Statutory Lien Defined</vt:lpstr>
      <vt:lpstr>When does real property transfer after death?</vt:lpstr>
      <vt:lpstr>What about Certificates of Judgment?</vt:lpstr>
      <vt:lpstr>Ohio Dept. of Job &amp; Family Serv. v. Tultz</vt:lpstr>
      <vt:lpstr>Admr., State Medicaid Estate Recovery Program v. Miracle</vt:lpstr>
      <vt:lpstr>Response to Miracle</vt:lpstr>
      <vt:lpstr>Phillips v. McCarthy</vt:lpstr>
      <vt:lpstr>Wiesenmayer v. Vaspory </vt:lpstr>
      <vt:lpstr>Weisenmayer Decision</vt:lpstr>
      <vt:lpstr>Weisenmayer Decision</vt:lpstr>
      <vt:lpstr>The Dissent</vt:lpstr>
      <vt:lpstr>The Dissent</vt:lpstr>
      <vt:lpstr>The Dissent</vt:lpstr>
      <vt:lpstr>The Dissent</vt:lpstr>
      <vt:lpstr>The  Dissent</vt:lpstr>
      <vt:lpstr>Affidavits of Fact Relating to Title</vt:lpstr>
      <vt:lpstr>PowerPoint Presentation</vt:lpstr>
      <vt:lpstr>PowerPoint Presentation</vt:lpstr>
      <vt:lpstr>Legal effect of the affidavit</vt:lpstr>
      <vt:lpstr>A Possible Exception for Slander of Title</vt:lpstr>
      <vt:lpstr>Sample Language</vt:lpstr>
      <vt:lpstr>PowerPoint Presentation</vt:lpstr>
      <vt:lpstr>PowerPoint Presentation</vt:lpstr>
      <vt:lpstr>Sample fact pattern</vt:lpstr>
      <vt:lpstr>PowerPoint Presentation</vt:lpstr>
      <vt:lpstr>Sample fact pattern </vt:lpstr>
      <vt:lpstr>PowerPoint Presentation</vt:lpstr>
      <vt:lpstr>Medicaid Estate Recovery</vt:lpstr>
      <vt:lpstr>Medicaid Estate Recovery</vt:lpstr>
      <vt:lpstr>Medicaid Estate Recovery</vt:lpstr>
      <vt:lpstr>Medicaid Estate Recovery-Undue Hardship Waiver</vt:lpstr>
      <vt:lpstr>Medicaid Estate Recovery</vt:lpstr>
      <vt:lpstr>Medicaid Estate Recovery</vt:lpstr>
      <vt:lpstr>Medicaid Estate Recovery</vt:lpstr>
      <vt:lpstr>PowerPoint Presentation</vt:lpstr>
      <vt:lpstr>PowerPoint Presentation</vt:lpstr>
      <vt:lpstr>PowerPoint Presentation</vt:lpstr>
      <vt:lpstr>Not eligible for Waiver</vt:lpstr>
      <vt:lpstr>Waiver request process</vt:lpstr>
      <vt:lpstr>Waiver Request process</vt:lpstr>
      <vt:lpstr>PowerPoint Presentation</vt:lpstr>
      <vt:lpstr>Pro Seniors’ Services</vt:lpstr>
      <vt:lpstr>Pro Seniors’ Services</vt:lpstr>
      <vt:lpstr>Pro Seniors Referral Service</vt:lpstr>
      <vt:lpstr>PowerPoint Presentation</vt:lpstr>
    </vt:vector>
  </TitlesOfParts>
  <Company>ODJFS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 Gentile</dc:creator>
  <cp:lastModifiedBy>Mary Day</cp:lastModifiedBy>
  <cp:revision>872</cp:revision>
  <cp:lastPrinted>2022-08-02T16:21:29Z</cp:lastPrinted>
  <dcterms:created xsi:type="dcterms:W3CDTF">2013-06-26T12:44:45Z</dcterms:created>
  <dcterms:modified xsi:type="dcterms:W3CDTF">2025-06-27T21:28:07Z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910BF792-B11F-49C3-8E3E-14CCED901D95</vt:lpwstr>
  </property>
  <property fmtid="{D5CDD505-2E9C-101B-9397-08002B2CF9AE}" pid="3" name="ArticulatePath">
    <vt:lpwstr>DRAFT_StakeholderEngagementMeeting_v15</vt:lpwstr>
  </property>
</Properties>
</file>