
<file path=[Content_Types].xml><?xml version="1.0" encoding="utf-8"?>
<Types xmlns="http://schemas.openxmlformats.org/package/2006/content-types">
  <Default Extension="bin" ContentType="application/vnd.openxmlformats-officedocument.oleObject"/>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0" r:id="rId1"/>
    <p:sldMasterId id="2147483701" r:id="rId2"/>
  </p:sldMasterIdLst>
  <p:notesMasterIdLst>
    <p:notesMasterId r:id="rId112"/>
  </p:notesMasterIdLst>
  <p:handoutMasterIdLst>
    <p:handoutMasterId r:id="rId113"/>
  </p:handoutMasterIdLst>
  <p:sldIdLst>
    <p:sldId id="256" r:id="rId3"/>
    <p:sldId id="492" r:id="rId4"/>
    <p:sldId id="679" r:id="rId5"/>
    <p:sldId id="520" r:id="rId6"/>
    <p:sldId id="723" r:id="rId7"/>
    <p:sldId id="678" r:id="rId8"/>
    <p:sldId id="522" r:id="rId9"/>
    <p:sldId id="724" r:id="rId10"/>
    <p:sldId id="521" r:id="rId11"/>
    <p:sldId id="935" r:id="rId12"/>
    <p:sldId id="725" r:id="rId13"/>
    <p:sldId id="778" r:id="rId14"/>
    <p:sldId id="779" r:id="rId15"/>
    <p:sldId id="785" r:id="rId16"/>
    <p:sldId id="781" r:id="rId17"/>
    <p:sldId id="782" r:id="rId18"/>
    <p:sldId id="523" r:id="rId19"/>
    <p:sldId id="945" r:id="rId20"/>
    <p:sldId id="946" r:id="rId21"/>
    <p:sldId id="947" r:id="rId22"/>
    <p:sldId id="948" r:id="rId23"/>
    <p:sldId id="680" r:id="rId24"/>
    <p:sldId id="957" r:id="rId25"/>
    <p:sldId id="958" r:id="rId26"/>
    <p:sldId id="590" r:id="rId27"/>
    <p:sldId id="802" r:id="rId28"/>
    <p:sldId id="592" r:id="rId29"/>
    <p:sldId id="671" r:id="rId30"/>
    <p:sldId id="803" r:id="rId31"/>
    <p:sldId id="672" r:id="rId32"/>
    <p:sldId id="673" r:id="rId33"/>
    <p:sldId id="674" r:id="rId34"/>
    <p:sldId id="692" r:id="rId35"/>
    <p:sldId id="737" r:id="rId36"/>
    <p:sldId id="952" r:id="rId37"/>
    <p:sldId id="953" r:id="rId38"/>
    <p:sldId id="916" r:id="rId39"/>
    <p:sldId id="930" r:id="rId40"/>
    <p:sldId id="931" r:id="rId41"/>
    <p:sldId id="932" r:id="rId42"/>
    <p:sldId id="933" r:id="rId43"/>
    <p:sldId id="934" r:id="rId44"/>
    <p:sldId id="660" r:id="rId45"/>
    <p:sldId id="675" r:id="rId46"/>
    <p:sldId id="739" r:id="rId47"/>
    <p:sldId id="804" r:id="rId48"/>
    <p:sldId id="959" r:id="rId49"/>
    <p:sldId id="944" r:id="rId50"/>
    <p:sldId id="939" r:id="rId51"/>
    <p:sldId id="940" r:id="rId52"/>
    <p:sldId id="941" r:id="rId53"/>
    <p:sldId id="600" r:id="rId54"/>
    <p:sldId id="601" r:id="rId55"/>
    <p:sldId id="597" r:id="rId56"/>
    <p:sldId id="598" r:id="rId57"/>
    <p:sldId id="599" r:id="rId58"/>
    <p:sldId id="738" r:id="rId59"/>
    <p:sldId id="769" r:id="rId60"/>
    <p:sldId id="772" r:id="rId61"/>
    <p:sldId id="770" r:id="rId62"/>
    <p:sldId id="740" r:id="rId63"/>
    <p:sldId id="663" r:id="rId64"/>
    <p:sldId id="741" r:id="rId65"/>
    <p:sldId id="604" r:id="rId66"/>
    <p:sldId id="742" r:id="rId67"/>
    <p:sldId id="605" r:id="rId68"/>
    <p:sldId id="606" r:id="rId69"/>
    <p:sldId id="609" r:id="rId70"/>
    <p:sldId id="743" r:id="rId71"/>
    <p:sldId id="610" r:id="rId72"/>
    <p:sldId id="787" r:id="rId73"/>
    <p:sldId id="805" r:id="rId74"/>
    <p:sldId id="806" r:id="rId75"/>
    <p:sldId id="938" r:id="rId76"/>
    <p:sldId id="954" r:id="rId77"/>
    <p:sldId id="955" r:id="rId78"/>
    <p:sldId id="956" r:id="rId79"/>
    <p:sldId id="797" r:id="rId80"/>
    <p:sldId id="722" r:id="rId81"/>
    <p:sldId id="657" r:id="rId82"/>
    <p:sldId id="656" r:id="rId83"/>
    <p:sldId id="727" r:id="rId84"/>
    <p:sldId id="700" r:id="rId85"/>
    <p:sldId id="662" r:id="rId86"/>
    <p:sldId id="728" r:id="rId87"/>
    <p:sldId id="729" r:id="rId88"/>
    <p:sldId id="786" r:id="rId89"/>
    <p:sldId id="801" r:id="rId90"/>
    <p:sldId id="654" r:id="rId91"/>
    <p:sldId id="730" r:id="rId92"/>
    <p:sldId id="800" r:id="rId93"/>
    <p:sldId id="917" r:id="rId94"/>
    <p:sldId id="790" r:id="rId95"/>
    <p:sldId id="791" r:id="rId96"/>
    <p:sldId id="792" r:id="rId97"/>
    <p:sldId id="793" r:id="rId98"/>
    <p:sldId id="794" r:id="rId99"/>
    <p:sldId id="795" r:id="rId100"/>
    <p:sldId id="942" r:id="rId101"/>
    <p:sldId id="919" r:id="rId102"/>
    <p:sldId id="943" r:id="rId103"/>
    <p:sldId id="796" r:id="rId104"/>
    <p:sldId id="960" r:id="rId105"/>
    <p:sldId id="961" r:id="rId106"/>
    <p:sldId id="920" r:id="rId107"/>
    <p:sldId id="768" r:id="rId108"/>
    <p:sldId id="949" r:id="rId109"/>
    <p:sldId id="950" r:id="rId110"/>
    <p:sldId id="951" r:id="rId111"/>
  </p:sldIdLst>
  <p:sldSz cx="12192000" cy="6858000"/>
  <p:notesSz cx="7010400" cy="9296400"/>
  <p:defaultTextStyle>
    <a:defPPr>
      <a:defRPr lang="en-US"/>
    </a:defPPr>
    <a:lvl1pPr algn="ctr" rtl="0" eaLnBrk="0" fontAlgn="base" hangingPunct="0">
      <a:spcBef>
        <a:spcPct val="20000"/>
      </a:spcBef>
      <a:spcAft>
        <a:spcPct val="0"/>
      </a:spcAft>
      <a:buClr>
        <a:schemeClr val="hlink"/>
      </a:buClr>
      <a:buSzPct val="60000"/>
      <a:buFont typeface="Wingdings" pitchFamily="2" charset="2"/>
      <a:buChar char="l"/>
      <a:defRPr sz="2800" kern="1200">
        <a:solidFill>
          <a:schemeClr val="tx1"/>
        </a:solidFill>
        <a:latin typeface="Arial" charset="0"/>
        <a:ea typeface="+mn-ea"/>
        <a:cs typeface="+mn-cs"/>
      </a:defRPr>
    </a:lvl1pPr>
    <a:lvl2pPr marL="457200" algn="ctr" rtl="0" eaLnBrk="0" fontAlgn="base" hangingPunct="0">
      <a:spcBef>
        <a:spcPct val="20000"/>
      </a:spcBef>
      <a:spcAft>
        <a:spcPct val="0"/>
      </a:spcAft>
      <a:buClr>
        <a:schemeClr val="hlink"/>
      </a:buClr>
      <a:buSzPct val="60000"/>
      <a:buFont typeface="Wingdings" pitchFamily="2" charset="2"/>
      <a:buChar char="l"/>
      <a:defRPr sz="2800" kern="1200">
        <a:solidFill>
          <a:schemeClr val="tx1"/>
        </a:solidFill>
        <a:latin typeface="Arial" charset="0"/>
        <a:ea typeface="+mn-ea"/>
        <a:cs typeface="+mn-cs"/>
      </a:defRPr>
    </a:lvl2pPr>
    <a:lvl3pPr marL="914400" algn="ctr" rtl="0" eaLnBrk="0" fontAlgn="base" hangingPunct="0">
      <a:spcBef>
        <a:spcPct val="20000"/>
      </a:spcBef>
      <a:spcAft>
        <a:spcPct val="0"/>
      </a:spcAft>
      <a:buClr>
        <a:schemeClr val="hlink"/>
      </a:buClr>
      <a:buSzPct val="60000"/>
      <a:buFont typeface="Wingdings" pitchFamily="2" charset="2"/>
      <a:buChar char="l"/>
      <a:defRPr sz="2800" kern="1200">
        <a:solidFill>
          <a:schemeClr val="tx1"/>
        </a:solidFill>
        <a:latin typeface="Arial" charset="0"/>
        <a:ea typeface="+mn-ea"/>
        <a:cs typeface="+mn-cs"/>
      </a:defRPr>
    </a:lvl3pPr>
    <a:lvl4pPr marL="1371600" algn="ctr" rtl="0" eaLnBrk="0" fontAlgn="base" hangingPunct="0">
      <a:spcBef>
        <a:spcPct val="20000"/>
      </a:spcBef>
      <a:spcAft>
        <a:spcPct val="0"/>
      </a:spcAft>
      <a:buClr>
        <a:schemeClr val="hlink"/>
      </a:buClr>
      <a:buSzPct val="60000"/>
      <a:buFont typeface="Wingdings" pitchFamily="2" charset="2"/>
      <a:buChar char="l"/>
      <a:defRPr sz="2800" kern="1200">
        <a:solidFill>
          <a:schemeClr val="tx1"/>
        </a:solidFill>
        <a:latin typeface="Arial" charset="0"/>
        <a:ea typeface="+mn-ea"/>
        <a:cs typeface="+mn-cs"/>
      </a:defRPr>
    </a:lvl4pPr>
    <a:lvl5pPr marL="1828800" algn="ctr" rtl="0" eaLnBrk="0" fontAlgn="base" hangingPunct="0">
      <a:spcBef>
        <a:spcPct val="20000"/>
      </a:spcBef>
      <a:spcAft>
        <a:spcPct val="0"/>
      </a:spcAft>
      <a:buClr>
        <a:schemeClr val="hlink"/>
      </a:buClr>
      <a:buSzPct val="60000"/>
      <a:buFont typeface="Wingdings" pitchFamily="2" charset="2"/>
      <a:buChar char="l"/>
      <a:defRPr sz="2800" kern="1200">
        <a:solidFill>
          <a:schemeClr val="tx1"/>
        </a:solidFill>
        <a:latin typeface="Arial" charset="0"/>
        <a:ea typeface="+mn-ea"/>
        <a:cs typeface="+mn-cs"/>
      </a:defRPr>
    </a:lvl5pPr>
    <a:lvl6pPr marL="2286000" algn="l" defTabSz="914400" rtl="0" eaLnBrk="1" latinLnBrk="0" hangingPunct="1">
      <a:defRPr sz="2800" kern="1200">
        <a:solidFill>
          <a:schemeClr val="tx1"/>
        </a:solidFill>
        <a:latin typeface="Arial" charset="0"/>
        <a:ea typeface="+mn-ea"/>
        <a:cs typeface="+mn-cs"/>
      </a:defRPr>
    </a:lvl6pPr>
    <a:lvl7pPr marL="2743200" algn="l" defTabSz="914400" rtl="0" eaLnBrk="1" latinLnBrk="0" hangingPunct="1">
      <a:defRPr sz="2800" kern="1200">
        <a:solidFill>
          <a:schemeClr val="tx1"/>
        </a:solidFill>
        <a:latin typeface="Arial" charset="0"/>
        <a:ea typeface="+mn-ea"/>
        <a:cs typeface="+mn-cs"/>
      </a:defRPr>
    </a:lvl7pPr>
    <a:lvl8pPr marL="3200400" algn="l" defTabSz="914400" rtl="0" eaLnBrk="1" latinLnBrk="0" hangingPunct="1">
      <a:defRPr sz="2800" kern="1200">
        <a:solidFill>
          <a:schemeClr val="tx1"/>
        </a:solidFill>
        <a:latin typeface="Arial" charset="0"/>
        <a:ea typeface="+mn-ea"/>
        <a:cs typeface="+mn-cs"/>
      </a:defRPr>
    </a:lvl8pPr>
    <a:lvl9pPr marL="3657600" algn="l" defTabSz="914400" rtl="0" eaLnBrk="1" latinLnBrk="0" hangingPunct="1">
      <a:defRPr sz="28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A547F"/>
    <a:srgbClr val="FFFFFF"/>
    <a:srgbClr val="E1CE7B"/>
    <a:srgbClr val="09677B"/>
    <a:srgbClr val="0D9588"/>
    <a:srgbClr val="D3B63D"/>
    <a:srgbClr val="C0C0C0"/>
    <a:srgbClr val="000099"/>
    <a:srgbClr val="00F0EA"/>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718" autoAdjust="0"/>
    <p:restoredTop sz="94712" autoAdjust="0"/>
  </p:normalViewPr>
  <p:slideViewPr>
    <p:cSldViewPr>
      <p:cViewPr varScale="1">
        <p:scale>
          <a:sx n="105" d="100"/>
          <a:sy n="105" d="100"/>
        </p:scale>
        <p:origin x="1134" y="96"/>
      </p:cViewPr>
      <p:guideLst>
        <p:guide orient="horz" pos="2160"/>
        <p:guide pos="3840"/>
      </p:guideLst>
    </p:cSldViewPr>
  </p:slideViewPr>
  <p:outlineViewPr>
    <p:cViewPr>
      <p:scale>
        <a:sx n="33" d="100"/>
        <a:sy n="33" d="100"/>
      </p:scale>
      <p:origin x="0" y="0"/>
    </p:cViewPr>
  </p:outlineViewPr>
  <p:notesTextViewPr>
    <p:cViewPr>
      <p:scale>
        <a:sx n="75" d="100"/>
        <a:sy n="75" d="100"/>
      </p:scale>
      <p:origin x="0" y="0"/>
    </p:cViewPr>
  </p:notesTextViewPr>
  <p:sorterViewPr>
    <p:cViewPr>
      <p:scale>
        <a:sx n="66" d="100"/>
        <a:sy n="66" d="100"/>
      </p:scale>
      <p:origin x="0" y="0"/>
    </p:cViewPr>
  </p:sorterViewPr>
  <p:notesViewPr>
    <p:cSldViewPr>
      <p:cViewPr>
        <p:scale>
          <a:sx n="150" d="100"/>
          <a:sy n="150" d="100"/>
        </p:scale>
        <p:origin x="2400" y="-186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117" Type="http://schemas.openxmlformats.org/officeDocument/2006/relationships/tableStyles" Target="tableStyles.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12" Type="http://schemas.openxmlformats.org/officeDocument/2006/relationships/notesMaster" Target="notesMasters/notesMaster1.xml"/><Relationship Id="rId16" Type="http://schemas.openxmlformats.org/officeDocument/2006/relationships/slide" Target="slides/slide14.xml"/><Relationship Id="rId107" Type="http://schemas.openxmlformats.org/officeDocument/2006/relationships/slide" Target="slides/slide105.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slide" Target="slides/slide77.xml"/><Relationship Id="rId87" Type="http://schemas.openxmlformats.org/officeDocument/2006/relationships/slide" Target="slides/slide85.xml"/><Relationship Id="rId102" Type="http://schemas.openxmlformats.org/officeDocument/2006/relationships/slide" Target="slides/slide100.xml"/><Relationship Id="rId110" Type="http://schemas.openxmlformats.org/officeDocument/2006/relationships/slide" Target="slides/slide108.xml"/><Relationship Id="rId115" Type="http://schemas.openxmlformats.org/officeDocument/2006/relationships/viewProps" Target="viewProps.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slide" Target="slides/slide80.xml"/><Relationship Id="rId90" Type="http://schemas.openxmlformats.org/officeDocument/2006/relationships/slide" Target="slides/slide88.xml"/><Relationship Id="rId95" Type="http://schemas.openxmlformats.org/officeDocument/2006/relationships/slide" Target="slides/slide93.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100" Type="http://schemas.openxmlformats.org/officeDocument/2006/relationships/slide" Target="slides/slide98.xml"/><Relationship Id="rId105" Type="http://schemas.openxmlformats.org/officeDocument/2006/relationships/slide" Target="slides/slide103.xml"/><Relationship Id="rId113" Type="http://schemas.openxmlformats.org/officeDocument/2006/relationships/handoutMaster" Target="handoutMasters/handoutMaster1.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slide" Target="slides/slide83.xml"/><Relationship Id="rId93" Type="http://schemas.openxmlformats.org/officeDocument/2006/relationships/slide" Target="slides/slide91.xml"/><Relationship Id="rId98" Type="http://schemas.openxmlformats.org/officeDocument/2006/relationships/slide" Target="slides/slide9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103" Type="http://schemas.openxmlformats.org/officeDocument/2006/relationships/slide" Target="slides/slide101.xml"/><Relationship Id="rId108" Type="http://schemas.openxmlformats.org/officeDocument/2006/relationships/slide" Target="slides/slide106.xml"/><Relationship Id="rId116" Type="http://schemas.openxmlformats.org/officeDocument/2006/relationships/theme" Target="theme/theme1.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slide" Target="slides/slide89.xml"/><Relationship Id="rId96" Type="http://schemas.openxmlformats.org/officeDocument/2006/relationships/slide" Target="slides/slide94.xml"/><Relationship Id="rId111" Type="http://schemas.openxmlformats.org/officeDocument/2006/relationships/slide" Target="slides/slide109.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6" Type="http://schemas.openxmlformats.org/officeDocument/2006/relationships/slide" Target="slides/slide104.xml"/><Relationship Id="rId114" Type="http://schemas.openxmlformats.org/officeDocument/2006/relationships/presProps" Target="presProps.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slide" Target="slides/slide99.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109" Type="http://schemas.openxmlformats.org/officeDocument/2006/relationships/slide" Target="slides/slide10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slide" Target="slides/slide102.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29" Type="http://schemas.openxmlformats.org/officeDocument/2006/relationships/slide" Target="slides/slide2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3" name="Rectangle 5"/>
          <p:cNvSpPr>
            <a:spLocks noGrp="1" noChangeArrowheads="1"/>
          </p:cNvSpPr>
          <p:nvPr>
            <p:ph type="ftr" sz="quarter" idx="2"/>
          </p:nvPr>
        </p:nvSpPr>
        <p:spPr bwMode="auto">
          <a:xfrm>
            <a:off x="0" y="8831263"/>
            <a:ext cx="7010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139" tIns="44070" rIns="88139" bIns="44070" numCol="1" anchor="b" anchorCtr="0" compatLnSpc="1">
            <a:prstTxWarp prst="textNoShape">
              <a:avLst/>
            </a:prstTxWarp>
          </a:bodyPr>
          <a:lstStyle>
            <a:lvl1pPr algn="l" defTabSz="881063">
              <a:spcBef>
                <a:spcPct val="0"/>
              </a:spcBef>
              <a:buClrTx/>
              <a:buSzTx/>
              <a:buFontTx/>
              <a:buNone/>
              <a:defRPr sz="1200" i="1" smtClean="0">
                <a:latin typeface="Arial Narrow" pitchFamily="34" charset="0"/>
              </a:defRPr>
            </a:lvl1pPr>
          </a:lstStyle>
          <a:p>
            <a:pPr>
              <a:defRPr/>
            </a:pPr>
            <a:r>
              <a:rPr lang="en-US"/>
              <a:t>Pro Seniors, Inc.  513.345.4160 or 800.488.6070</a:t>
            </a:r>
          </a:p>
        </p:txBody>
      </p:sp>
    </p:spTree>
    <p:extLst>
      <p:ext uri="{BB962C8B-B14F-4D97-AF65-F5344CB8AC3E}">
        <p14:creationId xmlns:p14="http://schemas.microsoft.com/office/powerpoint/2010/main" val="19389967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703466" y="4260852"/>
            <a:ext cx="5839573" cy="4494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160" tIns="44780" rIns="91160" bIns="44780" numCol="1" anchor="t" anchorCtr="0" compatLnSpc="1">
            <a:prstTxWarp prst="textNoShape">
              <a:avLst/>
            </a:prstTxWarp>
          </a:bodyPr>
          <a:lstStyle/>
          <a:p>
            <a:pPr lvl="0"/>
            <a:r>
              <a:rPr lang="en-US" altLang="en-US" noProof="0"/>
              <a:t>Click to edit Master notes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48131" name="Rectangle 3"/>
          <p:cNvSpPr>
            <a:spLocks noGrp="1" noRot="1" noChangeAspect="1" noChangeArrowheads="1" noTextEdit="1"/>
          </p:cNvSpPr>
          <p:nvPr>
            <p:ph type="sldImg" idx="2"/>
          </p:nvPr>
        </p:nvSpPr>
        <p:spPr bwMode="auto">
          <a:xfrm>
            <a:off x="411163" y="463550"/>
            <a:ext cx="6176962" cy="347503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48132" name="Rectangle 5"/>
          <p:cNvSpPr>
            <a:spLocks noChangeArrowheads="1"/>
          </p:cNvSpPr>
          <p:nvPr/>
        </p:nvSpPr>
        <p:spPr bwMode="auto">
          <a:xfrm>
            <a:off x="6444924" y="8863090"/>
            <a:ext cx="348777" cy="244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1160" tIns="44780" rIns="91160" bIns="44780" anchor="ctr">
            <a:spAutoFit/>
          </a:bodyPr>
          <a:lstStyle/>
          <a:p>
            <a:pPr algn="r" defTabSz="920750">
              <a:spcBef>
                <a:spcPct val="0"/>
              </a:spcBef>
              <a:buClrTx/>
              <a:buSzTx/>
              <a:buFontTx/>
              <a:buNone/>
            </a:pPr>
            <a:fld id="{31B2B923-6D95-4F74-A011-6E309070D617}" type="slidenum">
              <a:rPr lang="en-US" altLang="en-US" sz="1000"/>
              <a:pPr algn="r" defTabSz="920750">
                <a:spcBef>
                  <a:spcPct val="0"/>
                </a:spcBef>
                <a:buClrTx/>
                <a:buSzTx/>
                <a:buFontTx/>
                <a:buNone/>
              </a:pPr>
              <a:t>‹#›</a:t>
            </a:fld>
            <a:endParaRPr lang="en-US" altLang="en-US" sz="1000"/>
          </a:p>
        </p:txBody>
      </p:sp>
    </p:spTree>
    <p:extLst>
      <p:ext uri="{BB962C8B-B14F-4D97-AF65-F5344CB8AC3E}">
        <p14:creationId xmlns:p14="http://schemas.microsoft.com/office/powerpoint/2010/main" val="32874723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buChar char="•"/>
      <a:defRPr sz="1000" kern="1200">
        <a:solidFill>
          <a:schemeClr val="tx1"/>
        </a:solidFill>
        <a:latin typeface="Arial" pitchFamily="34" charset="0"/>
        <a:ea typeface="+mn-ea"/>
        <a:cs typeface="+mn-cs"/>
      </a:defRPr>
    </a:lvl1pPr>
    <a:lvl2pPr marL="457200" algn="l" rtl="0" eaLnBrk="0" fontAlgn="base" hangingPunct="0">
      <a:spcBef>
        <a:spcPct val="30000"/>
      </a:spcBef>
      <a:spcAft>
        <a:spcPct val="0"/>
      </a:spcAft>
      <a:buChar char="•"/>
      <a:defRPr sz="1000" kern="1200">
        <a:solidFill>
          <a:schemeClr val="tx1"/>
        </a:solidFill>
        <a:latin typeface="Arial" pitchFamily="34" charset="0"/>
        <a:ea typeface="+mn-ea"/>
        <a:cs typeface="+mn-cs"/>
      </a:defRPr>
    </a:lvl2pPr>
    <a:lvl3pPr marL="914400" algn="l" rtl="0" eaLnBrk="0" fontAlgn="base" hangingPunct="0">
      <a:spcBef>
        <a:spcPct val="30000"/>
      </a:spcBef>
      <a:spcAft>
        <a:spcPct val="0"/>
      </a:spcAft>
      <a:buChar char="•"/>
      <a:defRPr sz="1000" kern="1200">
        <a:solidFill>
          <a:schemeClr val="tx1"/>
        </a:solidFill>
        <a:latin typeface="Arial" pitchFamily="34" charset="0"/>
        <a:ea typeface="+mn-ea"/>
        <a:cs typeface="+mn-cs"/>
      </a:defRPr>
    </a:lvl3pPr>
    <a:lvl4pPr marL="1371600" algn="l" rtl="0" eaLnBrk="0" fontAlgn="base" hangingPunct="0">
      <a:spcBef>
        <a:spcPct val="30000"/>
      </a:spcBef>
      <a:spcAft>
        <a:spcPct val="0"/>
      </a:spcAft>
      <a:buChar char="•"/>
      <a:defRPr sz="1000" kern="1200">
        <a:solidFill>
          <a:schemeClr val="tx1"/>
        </a:solidFill>
        <a:latin typeface="Arial" pitchFamily="34" charset="0"/>
        <a:ea typeface="+mn-ea"/>
        <a:cs typeface="+mn-cs"/>
      </a:defRPr>
    </a:lvl4pPr>
    <a:lvl5pPr marL="1828800" algn="l" rtl="0" eaLnBrk="0" fontAlgn="base" hangingPunct="0">
      <a:spcBef>
        <a:spcPct val="30000"/>
      </a:spcBef>
      <a:spcAft>
        <a:spcPct val="0"/>
      </a:spcAft>
      <a:buChar char="•"/>
      <a:defRPr sz="10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www.hhs.gov/" TargetMode="External"/><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hhs.gov/"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3" Type="http://schemas.openxmlformats.org/officeDocument/2006/relationships/hyperlink" Target="file:///C:\Documents%20and%20Settings\shared\Group%20Templates\Dots%202000\Hot\Law%20Library\Medicaid\42USC1396r.doc" TargetMode="External"/><Relationship Id="rId2" Type="http://schemas.openxmlformats.org/officeDocument/2006/relationships/slide" Target="../slides/slide98.xml"/><Relationship Id="rId1" Type="http://schemas.openxmlformats.org/officeDocument/2006/relationships/notesMaster" Target="../notesMasters/notesMaster1.xml"/><Relationship Id="rId4" Type="http://schemas.openxmlformats.org/officeDocument/2006/relationships/hyperlink" Target="file:///C:\Documents%20and%20Settings\shared\Group%20Templates\Dots%202000\Hot\Law%20Library\Medicaid\New%20Medicaid%20Rules\5101-1-39-35.doc" TargetMode="Externa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xfrm>
            <a:off x="411163" y="463550"/>
            <a:ext cx="6176962" cy="3475038"/>
          </a:xfrm>
          <a:ln cap="flat"/>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xfrm>
            <a:off x="411163" y="463550"/>
            <a:ext cx="6176962" cy="3475038"/>
          </a:xfrm>
          <a:ln/>
        </p:spPr>
      </p:sp>
      <p:sp>
        <p:nvSpPr>
          <p:cNvPr id="79875" name="Rectangle 3"/>
          <p:cNvSpPr>
            <a:spLocks noGrp="1" noChangeArrowheads="1"/>
          </p:cNvSpPr>
          <p:nvPr>
            <p:ph type="body" idx="1"/>
          </p:nvPr>
        </p:nvSpPr>
        <p:spPr>
          <a:noFill/>
        </p:spPr>
        <p:txBody>
          <a:bodyPr/>
          <a:lstStyle/>
          <a:p>
            <a:pPr>
              <a:buFontTx/>
              <a:buNone/>
            </a:pPr>
            <a:endParaRPr lang="en-US">
              <a:latin typeface="Arial" charset="0"/>
            </a:endParaRPr>
          </a:p>
        </p:txBody>
      </p:sp>
    </p:spTree>
    <p:extLst>
      <p:ext uri="{BB962C8B-B14F-4D97-AF65-F5344CB8AC3E}">
        <p14:creationId xmlns:p14="http://schemas.microsoft.com/office/powerpoint/2010/main" val="9311992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a:xfrm>
            <a:off x="411163" y="463550"/>
            <a:ext cx="6176962" cy="3475038"/>
          </a:xfrm>
          <a:ln/>
        </p:spPr>
      </p:sp>
      <p:sp>
        <p:nvSpPr>
          <p:cNvPr id="80899" name="Rectangle 3"/>
          <p:cNvSpPr>
            <a:spLocks noGrp="1" noChangeArrowheads="1"/>
          </p:cNvSpPr>
          <p:nvPr>
            <p:ph type="body" idx="1"/>
          </p:nvPr>
        </p:nvSpPr>
        <p:spPr>
          <a:noFill/>
        </p:spPr>
        <p:txBody>
          <a:bodyPr/>
          <a:lstStyle/>
          <a:p>
            <a:pPr>
              <a:buFontTx/>
              <a:buNone/>
            </a:pPr>
            <a:endParaRPr lang="en-US">
              <a:latin typeface="Arial" charset="0"/>
            </a:endParaRPr>
          </a:p>
        </p:txBody>
      </p:sp>
    </p:spTree>
    <p:extLst>
      <p:ext uri="{BB962C8B-B14F-4D97-AF65-F5344CB8AC3E}">
        <p14:creationId xmlns:p14="http://schemas.microsoft.com/office/powerpoint/2010/main" val="14878745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xfrm>
            <a:off x="411163" y="463550"/>
            <a:ext cx="6176962" cy="3475038"/>
          </a:xfrm>
          <a:ln/>
        </p:spPr>
      </p:sp>
      <p:sp>
        <p:nvSpPr>
          <p:cNvPr id="74755" name="Rectangle 3"/>
          <p:cNvSpPr>
            <a:spLocks noGrp="1" noChangeArrowheads="1"/>
          </p:cNvSpPr>
          <p:nvPr>
            <p:ph type="body" idx="1"/>
          </p:nvPr>
        </p:nvSpPr>
        <p:spPr>
          <a:noFill/>
        </p:spPr>
        <p:txBody>
          <a:bodyPr/>
          <a:lstStyle/>
          <a:p>
            <a:pPr>
              <a:buFontTx/>
              <a:buNone/>
            </a:pPr>
            <a:r>
              <a:rPr lang="en-US" b="1">
                <a:latin typeface="Arial" charset="0"/>
              </a:rPr>
              <a:t>5101:1-39-05    Medicaid: Resource Requirement.</a:t>
            </a:r>
          </a:p>
          <a:p>
            <a:pPr>
              <a:buFontTx/>
              <a:buNone/>
            </a:pPr>
            <a:endParaRPr lang="en-US" b="1">
              <a:latin typeface="Arial" charset="0"/>
            </a:endParaRPr>
          </a:p>
          <a:p>
            <a:r>
              <a:rPr lang="en-US">
                <a:latin typeface="Arial" charset="0"/>
              </a:rPr>
              <a:t>(4)      Shared ownership.</a:t>
            </a:r>
          </a:p>
          <a:p>
            <a:r>
              <a:rPr lang="en-US">
                <a:latin typeface="Arial" charset="0"/>
              </a:rPr>
              <a:t>(a)      If the individual shares ownership with another person (co-owner), the resources are treated in the following manner:</a:t>
            </a:r>
          </a:p>
          <a:p>
            <a:r>
              <a:rPr lang="en-US">
                <a:latin typeface="Arial" charset="0"/>
              </a:rPr>
              <a:t>(i)        If the co-owner is not the individual's  spouse, parent (if the individual  is under age eighteen), or child under age eighteen, and the co-owner </a:t>
            </a:r>
          </a:p>
          <a:p>
            <a:r>
              <a:rPr lang="en-US">
                <a:latin typeface="Arial" charset="0"/>
              </a:rPr>
              <a:t>intends to block the individual's  use or disposal of the resource, the individual  is required to pursue legal action to make the resource available.  The individual  must provide written verification of  legal action.</a:t>
            </a:r>
          </a:p>
          <a:p>
            <a:r>
              <a:rPr lang="en-US">
                <a:latin typeface="Arial" charset="0"/>
              </a:rPr>
              <a:t>(ii)       If the written response indicates  a legal action can make part or all of the resource available, the individual  is required to pursue such a legal action.</a:t>
            </a:r>
          </a:p>
          <a:p>
            <a:r>
              <a:rPr lang="en-US">
                <a:latin typeface="Arial" charset="0"/>
              </a:rPr>
              <a:t>(iii)      If the individual is unwilling to take legal action to make the resource available, the application is denied or the case is terminated for  failure to cooperate.</a:t>
            </a:r>
          </a:p>
          <a:p>
            <a:r>
              <a:rPr lang="en-US">
                <a:latin typeface="Arial" charset="0"/>
              </a:rPr>
              <a:t>(iv)      If the individual is unable to make the resource available because one of the owners cannot be located, the cost of a legal action is prohibitive, or the individual was unsuccessful in a legal action, the resource is not counted.  Availability of the resource is reexamined at each eligibility review.</a:t>
            </a:r>
          </a:p>
          <a:p>
            <a:r>
              <a:rPr lang="en-US">
                <a:latin typeface="Arial" charset="0"/>
              </a:rPr>
              <a:t>(b)      If the co-owner is the individual's  spouse, parent (if the individual  is under age eighteen), or child under age eighteen, the ability to use or dispose of the resource is assumed to exist unless the individual can provide documentation of the contrary.</a:t>
            </a:r>
          </a:p>
        </p:txBody>
      </p:sp>
    </p:spTree>
    <p:extLst>
      <p:ext uri="{BB962C8B-B14F-4D97-AF65-F5344CB8AC3E}">
        <p14:creationId xmlns:p14="http://schemas.microsoft.com/office/powerpoint/2010/main" val="22670763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xfrm>
            <a:off x="411163" y="463550"/>
            <a:ext cx="6176962" cy="3475038"/>
          </a:xfrm>
          <a:ln/>
        </p:spPr>
      </p:sp>
      <p:sp>
        <p:nvSpPr>
          <p:cNvPr id="75779" name="Rectangle 3"/>
          <p:cNvSpPr>
            <a:spLocks noGrp="1" noChangeArrowheads="1"/>
          </p:cNvSpPr>
          <p:nvPr>
            <p:ph type="body" idx="1"/>
          </p:nvPr>
        </p:nvSpPr>
        <p:spPr>
          <a:noFill/>
        </p:spPr>
        <p:txBody>
          <a:bodyPr/>
          <a:lstStyle/>
          <a:p>
            <a:pPr>
              <a:buFontTx/>
              <a:buNone/>
            </a:pPr>
            <a:r>
              <a:rPr lang="en-US" b="1">
                <a:latin typeface="Arial" charset="0"/>
              </a:rPr>
              <a:t>5101:1-39-32    Medicaid: Life Estates and Life Leases</a:t>
            </a:r>
            <a:r>
              <a:rPr lang="en-US">
                <a:latin typeface="Arial" charset="0"/>
              </a:rPr>
              <a:t> </a:t>
            </a:r>
          </a:p>
          <a:p>
            <a:pPr>
              <a:buFontTx/>
              <a:buNone/>
            </a:pPr>
            <a:endParaRPr lang="en-US">
              <a:latin typeface="Arial" charset="0"/>
            </a:endParaRPr>
          </a:p>
          <a:p>
            <a:r>
              <a:rPr lang="en-US">
                <a:latin typeface="Arial" charset="0"/>
              </a:rPr>
              <a:t>(A)      This rule describes life estates and life leases as resources.</a:t>
            </a:r>
          </a:p>
          <a:p>
            <a:r>
              <a:rPr lang="en-US">
                <a:latin typeface="Arial" charset="0"/>
              </a:rPr>
              <a:t>(B)      Definitions.</a:t>
            </a:r>
          </a:p>
          <a:p>
            <a:r>
              <a:rPr lang="en-US">
                <a:latin typeface="Arial" charset="0"/>
              </a:rPr>
              <a:t>(1)      "Administrative agency" means the county department of job and family services, the Ohio department of job and family services, or other entity that determines eligibility for a medical assistance program.</a:t>
            </a:r>
          </a:p>
          <a:p>
            <a:r>
              <a:rPr lang="en-US">
                <a:latin typeface="Arial" charset="0"/>
              </a:rPr>
              <a:t>(2)      "Individual" means an applicant for or recipient of a medical assistance program.</a:t>
            </a:r>
          </a:p>
          <a:p>
            <a:r>
              <a:rPr lang="en-US">
                <a:latin typeface="Arial" charset="0"/>
              </a:rPr>
              <a:t>(3)      "Life estate" means an ownership interest in property wherein one person holds the right to possess, use, and obtain profits from the property as long as he or she lives, while another person holds the actual ownership interest in the property.</a:t>
            </a:r>
          </a:p>
          <a:p>
            <a:r>
              <a:rPr lang="en-US">
                <a:latin typeface="Arial" charset="0"/>
              </a:rPr>
              <a:t>(4)      "Life lease" means a written tenancy agreement giving a person certain rights to property during the person's lifetime.</a:t>
            </a:r>
          </a:p>
          <a:p>
            <a:r>
              <a:rPr lang="en-US">
                <a:latin typeface="Arial" charset="0"/>
              </a:rPr>
              <a:t>(5)      "Look-back period" is defined in rule 5101:1-39-07 of the Administrative Code.</a:t>
            </a:r>
          </a:p>
          <a:p>
            <a:r>
              <a:rPr lang="en-US">
                <a:latin typeface="Arial" charset="0"/>
              </a:rPr>
              <a:t>(6)      A "remainderman" has an ownership interest in the physical property but normally does not have the right to possess and use the property until termination of the life estate.</a:t>
            </a:r>
          </a:p>
          <a:p>
            <a:r>
              <a:rPr lang="en-US">
                <a:latin typeface="Arial" charset="0"/>
              </a:rPr>
              <a:t>(C)      General description of life estates.</a:t>
            </a:r>
          </a:p>
          <a:p>
            <a:r>
              <a:rPr lang="en-US">
                <a:latin typeface="Arial" charset="0"/>
              </a:rPr>
              <a:t>(1)      A life estate is a form of legal ownership.  It is usually created through an instrument such as deed or will or by operation of law.  A life estate instrument often identifies remaindermen who will take possession of the property upon the expiration of the life estate.</a:t>
            </a:r>
          </a:p>
          <a:p>
            <a:r>
              <a:rPr lang="en-US">
                <a:latin typeface="Arial" charset="0"/>
              </a:rPr>
              <a:t>(2)      Unless the instrument establishing the life estate places restrictions on the rights of the life estate owner, the owner has the right to possess, use, and obtain profits from the property and to sell his or her life estate interest.</a:t>
            </a:r>
          </a:p>
          <a:p>
            <a:r>
              <a:rPr lang="en-US">
                <a:latin typeface="Arial" charset="0"/>
              </a:rPr>
              <a:t>(3)      Additionally, unless restricted by the instrument establishing the remainder interest, the remainderman is generally free to sell his/her interest in the physical property even before the life estate interest expires.</a:t>
            </a:r>
          </a:p>
          <a:p>
            <a:r>
              <a:rPr lang="en-US">
                <a:latin typeface="Arial" charset="0"/>
              </a:rPr>
              <a:t>(4)      A life estate owner owns the property only for the duration of the life estate.  The owner  can sell only his or her interest in  the life estate.  The owner cannot take any action concerning the interest of the remainderman.</a:t>
            </a:r>
          </a:p>
          <a:p>
            <a:r>
              <a:rPr lang="en-US">
                <a:latin typeface="Arial" charset="0"/>
              </a:rPr>
              <a:t>(D)      For new applications for long term care facility (LTCF) services, home and community-based services (HCBS) and program of all inclusive care for the elderly (PACE) services, the administrative agency must review the life estate instrument to determine the rights, responsibilities, and/or restrictions placed on the life estate owner and/or the remainderman.  The life estate and remainder interest will fall under one of three categories.</a:t>
            </a:r>
          </a:p>
          <a:p>
            <a:r>
              <a:rPr lang="en-US">
                <a:latin typeface="Arial" charset="0"/>
              </a:rPr>
              <a:t>(1)      Life estates established with the individual's property within the look-back period.</a:t>
            </a:r>
          </a:p>
          <a:p>
            <a:r>
              <a:rPr lang="en-US">
                <a:latin typeface="Arial" charset="0"/>
              </a:rPr>
              <a:t>(a)      A life estate held by an individual falls within this category if it is established by any person with property that the individual held an ownership interest in, and it was established within the applicable look-back period.</a:t>
            </a:r>
          </a:p>
          <a:p>
            <a:r>
              <a:rPr lang="en-US">
                <a:latin typeface="Arial" charset="0"/>
              </a:rPr>
              <a:t>(b)      If the individual has the right to transfer or sell the life estate, it is considered a countable resource unless it qualifies as an exempt resource.</a:t>
            </a:r>
          </a:p>
          <a:p>
            <a:r>
              <a:rPr lang="en-US">
                <a:latin typeface="Arial" charset="0"/>
              </a:rPr>
              <a:t>(c)       If the  individual does not have the right to sell the life estate, the value of the life estate is presumed improperly transferred.</a:t>
            </a:r>
          </a:p>
          <a:p>
            <a:r>
              <a:rPr lang="en-US">
                <a:latin typeface="Arial" charset="0"/>
              </a:rPr>
              <a:t>(d)      The administrative agency must examine the transferred remainder interest under the rules governing the transfer of assets.</a:t>
            </a:r>
          </a:p>
          <a:p>
            <a:r>
              <a:rPr lang="en-US">
                <a:latin typeface="Arial" charset="0"/>
              </a:rPr>
              <a:t>(e)      The value of the life estate and the value of the remainder interest  must be calculated in accordance with this rule.</a:t>
            </a:r>
          </a:p>
          <a:p>
            <a:r>
              <a:rPr lang="en-US">
                <a:latin typeface="Arial" charset="0"/>
              </a:rPr>
              <a:t>(2)      Life estates established with the individual's property prior to the look-back period.</a:t>
            </a:r>
          </a:p>
          <a:p>
            <a:r>
              <a:rPr lang="en-US">
                <a:latin typeface="Arial" charset="0"/>
              </a:rPr>
              <a:t>(a)      A life estate held by an individual falls within this category if it is established by any person with property that the individual held an ownership interest in, and it was established  prior to the applicable look-back period.</a:t>
            </a:r>
          </a:p>
          <a:p>
            <a:r>
              <a:rPr lang="en-US">
                <a:latin typeface="Arial" charset="0"/>
              </a:rPr>
              <a:t>(b)      An individual having the right to transfer or sell the life estate must  consider the life estate  a resource, unless it qualifies as an exempt resource.</a:t>
            </a:r>
          </a:p>
          <a:p>
            <a:r>
              <a:rPr lang="en-US">
                <a:latin typeface="Arial" charset="0"/>
              </a:rPr>
              <a:t>(c)       The value of the life estate must be calculated in accordance with this rule.</a:t>
            </a:r>
          </a:p>
          <a:p>
            <a:r>
              <a:rPr lang="en-US">
                <a:latin typeface="Arial" charset="0"/>
              </a:rPr>
              <a:t>(d)      A life estate that cannot be sold and was established prior to the look-back period must not be considered an improper transfer.</a:t>
            </a:r>
          </a:p>
          <a:p>
            <a:r>
              <a:rPr lang="en-US">
                <a:latin typeface="Arial" charset="0"/>
              </a:rPr>
              <a:t>(e)      A remainder interest established  prior to the look-back period must not be considered an improper transfer.</a:t>
            </a:r>
          </a:p>
          <a:p>
            <a:r>
              <a:rPr lang="en-US">
                <a:latin typeface="Arial" charset="0"/>
              </a:rPr>
              <a:t>(3)      Life estates not established by the individual.</a:t>
            </a:r>
          </a:p>
          <a:p>
            <a:r>
              <a:rPr lang="en-US">
                <a:latin typeface="Arial" charset="0"/>
              </a:rPr>
              <a:t>(a)      A life estate held by an individual falls within this category if it is established by any person with property that the individual did not hold an ownership interest in at the time of the establishment of the life estate.</a:t>
            </a:r>
          </a:p>
          <a:p>
            <a:r>
              <a:rPr lang="en-US">
                <a:latin typeface="Arial" charset="0"/>
              </a:rPr>
              <a:t>(b)      An individual having the right to transfer or sell the life estate must consider the life estate a resource, unless it qualifies as an exempt resource.</a:t>
            </a:r>
          </a:p>
          <a:p>
            <a:r>
              <a:rPr lang="en-US">
                <a:latin typeface="Arial" charset="0"/>
              </a:rPr>
              <a:t>(c)       The value of the life estate must be calculated in accordance with paragraph (F) of this rule.</a:t>
            </a:r>
          </a:p>
          <a:p>
            <a:r>
              <a:rPr lang="en-US">
                <a:latin typeface="Arial" charset="0"/>
              </a:rPr>
              <a:t>(E)      The  administrative agency must determine the effective date of the creation of a life estate as follows.  The recording date is the date that the deed is recorded with the county auditor, county recorder, or other appropriate government agency charged with the responsibility for recording real estate transfers and titles.  The date of signature is the date that the individual authorized to transfer the property actually signed the deed or transfer instrument.</a:t>
            </a:r>
          </a:p>
          <a:p>
            <a:r>
              <a:rPr lang="en-US">
                <a:latin typeface="Arial" charset="0"/>
              </a:rPr>
              <a:t>(1)      For life estates that are recorded within six months after the date of signature, the  administrative agency must consider the date of signature as the date of transfer.</a:t>
            </a:r>
          </a:p>
          <a:p>
            <a:r>
              <a:rPr lang="en-US">
                <a:latin typeface="Arial" charset="0"/>
              </a:rPr>
              <a:t>(2)      If a life estate is recorded more than six months after the date of signature, the  individual must produce documentation from other sources verifying that the transfer occurred on the date of signature rather than the date of recording.  Such documentation may consist of financial records from lending institutions, tax records from governmental agencies, or records from other agencies or private or public institutions.  The individual may provide statements from persons holding a remainder interest, or other persons who participated in the creation of the life estate.  The administrative agency must accept the statements of these persons only upon a finding that their statements are corroborated and credible.  If the individual fails to produce </a:t>
            </a:r>
          </a:p>
          <a:p>
            <a:r>
              <a:rPr lang="en-US">
                <a:latin typeface="Arial" charset="0"/>
              </a:rPr>
              <a:t>documentation verifying that the transfer occurred on the date of signature,  the  administrative agency must use the date of recording as the effective date of the creation of the life estate.</a:t>
            </a:r>
          </a:p>
          <a:p>
            <a:r>
              <a:rPr lang="en-US">
                <a:latin typeface="Arial" charset="0"/>
              </a:rPr>
              <a:t>(3)      If a life estate is not recorded at all, the  individual must record the deed.  The  individual must produce documentation evidencing the date of the creation of the life estate.  Such documentation may consist of financial records from lending institutions, tax records from governmental agencies, or records from other agencies or private or public institutions verifying the creation of the life estate.  The individual may provide statements from persons holding a remainder interest, or other persons who participated in the creation of the life estate.  The  administrative agency must accept the statements of these persons only upon a finding that their statements are corroborated and credible.  If the  individual fails to produce documentation verifying that the transfer occurred on the date of signature, then the administrative agency must use the date of recording as the effective date of the creation of the life estate.</a:t>
            </a:r>
          </a:p>
          <a:p>
            <a:r>
              <a:rPr lang="en-US">
                <a:latin typeface="Arial" charset="0"/>
              </a:rPr>
              <a:t>(4)      If the individual fails to record the life estate in accordance with paragraph  (E)(3) of this rule with the appropriate governmental agency, the administrative agency must disregard the life estate and consider the entire property as an available resource to the  individual.</a:t>
            </a:r>
          </a:p>
          <a:p>
            <a:r>
              <a:rPr lang="en-US">
                <a:latin typeface="Arial" charset="0"/>
              </a:rPr>
              <a:t>(F)      The value of a life estate is calculated as follows:</a:t>
            </a:r>
          </a:p>
          <a:p>
            <a:r>
              <a:rPr lang="en-US">
                <a:latin typeface="Arial" charset="0"/>
              </a:rPr>
              <a:t>(1)      The  administrative agency must first determine the value of the property as established by the county auditor.  If a valuation by a county auditor is unavailable, the value shall be based upon a valuation by the appropriate governmental agency charged with the responsibility for valuation of real property.</a:t>
            </a:r>
          </a:p>
          <a:p>
            <a:r>
              <a:rPr lang="en-US">
                <a:latin typeface="Arial" charset="0"/>
              </a:rPr>
              <a:t>(2)      The administrative agency must deduct from the value of the property all liens and encumbrances that have been placed against the property.</a:t>
            </a:r>
          </a:p>
          <a:p>
            <a:r>
              <a:rPr lang="en-US">
                <a:latin typeface="Arial" charset="0"/>
              </a:rPr>
              <a:t>(3)      The  administrative agency must deduct from the value of the property all liens and encumbrances that have been placed against the life estate.</a:t>
            </a:r>
          </a:p>
          <a:p>
            <a:r>
              <a:rPr lang="en-US">
                <a:latin typeface="Arial" charset="0"/>
              </a:rPr>
              <a:t>(4)      After the deductions, the balance is the equity value of the property.</a:t>
            </a:r>
          </a:p>
          <a:p>
            <a:r>
              <a:rPr lang="en-US">
                <a:latin typeface="Arial" charset="0"/>
              </a:rPr>
              <a:t>(5)      The administrative agency must multiply the equity value of the property by the product that corresponds to the life estate owner's age on the life estate table as defined in 26 C.F.R 20.2031-7 as in effect on April 1, 2005.</a:t>
            </a:r>
          </a:p>
          <a:p>
            <a:r>
              <a:rPr lang="en-US">
                <a:latin typeface="Arial" charset="0"/>
              </a:rPr>
              <a:t>(G)      If the individual disagrees with the determined value of the property, an appraisal may be secured from a licensed real estate broker, which may be substituted as the current value of the property in the calculation in paragraph  (F) of this rule.  Such appraisal services may be provided through the use of administrative funds if the individual is unable to obtain an appraisal due to insufficient funds of his or her own.</a:t>
            </a:r>
          </a:p>
          <a:p>
            <a:r>
              <a:rPr lang="en-US">
                <a:latin typeface="Arial" charset="0"/>
              </a:rPr>
              <a:t>(H)      If the individual transfers or sells a life estate, the individual must receive fair market value for the life estate.</a:t>
            </a:r>
          </a:p>
          <a:p>
            <a:r>
              <a:rPr lang="en-US">
                <a:latin typeface="Arial" charset="0"/>
              </a:rPr>
              <a:t>(1)      The fair market value for the life estate shall be calculated in accordance with this rule.</a:t>
            </a:r>
          </a:p>
          <a:p>
            <a:r>
              <a:rPr lang="en-US">
                <a:latin typeface="Arial" charset="0"/>
              </a:rPr>
              <a:t>(2)      If the individual receives less than fair market value for a transferred life estate, the transfer  must be examined under the rule governing the transfer of assets.</a:t>
            </a:r>
          </a:p>
          <a:p>
            <a:r>
              <a:rPr lang="en-US">
                <a:latin typeface="Arial" charset="0"/>
              </a:rPr>
              <a:t>(I)       With respect to a transfer of assets, as referenced in rule 5101:1-39-07 of the Administrative Code, the purchase of a life estate interest in another individual's home is an asset unless the purchaser resides in the home for a period of at least one year after the date of purchase.</a:t>
            </a:r>
          </a:p>
          <a:p>
            <a:r>
              <a:rPr lang="en-US">
                <a:latin typeface="Arial" charset="0"/>
              </a:rPr>
              <a:t>(J)       If a life lease is not exempt as the principal place of residence, it must be evaluated with other countable resources.  The current market value of a life lease will vary according to the terms agreed upon and the life expectancy of the lessee.  For example, when held by a person more than sixty-five years of age, it would have little current market value.</a:t>
            </a:r>
          </a:p>
          <a:p>
            <a:r>
              <a:rPr lang="en-US">
                <a:latin typeface="Arial" charset="0"/>
              </a:rPr>
              <a:t>Replaces: 5101:1-39-32</a:t>
            </a:r>
          </a:p>
          <a:p>
            <a:r>
              <a:rPr lang="en-US">
                <a:latin typeface="Arial" charset="0"/>
              </a:rPr>
              <a:t>Effective Date: October 1, 2006</a:t>
            </a:r>
          </a:p>
        </p:txBody>
      </p:sp>
    </p:spTree>
    <p:extLst>
      <p:ext uri="{BB962C8B-B14F-4D97-AF65-F5344CB8AC3E}">
        <p14:creationId xmlns:p14="http://schemas.microsoft.com/office/powerpoint/2010/main" val="28319953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xfrm>
            <a:off x="411163" y="463550"/>
            <a:ext cx="6176962" cy="3475038"/>
          </a:xfrm>
          <a:ln/>
        </p:spPr>
      </p:sp>
      <p:sp>
        <p:nvSpPr>
          <p:cNvPr id="76803" name="Rectangle 3"/>
          <p:cNvSpPr>
            <a:spLocks noGrp="1" noChangeArrowheads="1"/>
          </p:cNvSpPr>
          <p:nvPr>
            <p:ph type="body" idx="1"/>
          </p:nvPr>
        </p:nvSpPr>
        <p:spPr>
          <a:noFill/>
        </p:spPr>
        <p:txBody>
          <a:bodyPr/>
          <a:lstStyle/>
          <a:p>
            <a:pPr>
              <a:buFontTx/>
              <a:buNone/>
            </a:pPr>
            <a:endParaRPr lang="en-US">
              <a:latin typeface="Arial" charset="0"/>
            </a:endParaRPr>
          </a:p>
        </p:txBody>
      </p:sp>
    </p:spTree>
    <p:extLst>
      <p:ext uri="{BB962C8B-B14F-4D97-AF65-F5344CB8AC3E}">
        <p14:creationId xmlns:p14="http://schemas.microsoft.com/office/powerpoint/2010/main" val="29531162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a:xfrm>
            <a:off x="411163" y="463550"/>
            <a:ext cx="6176962" cy="3475038"/>
          </a:xfrm>
          <a:ln/>
        </p:spPr>
      </p:sp>
      <p:sp>
        <p:nvSpPr>
          <p:cNvPr id="82947" name="Rectangle 3"/>
          <p:cNvSpPr>
            <a:spLocks noGrp="1" noChangeArrowheads="1"/>
          </p:cNvSpPr>
          <p:nvPr>
            <p:ph type="body" idx="1"/>
          </p:nvPr>
        </p:nvSpPr>
        <p:spPr>
          <a:noFill/>
        </p:spPr>
        <p:txBody>
          <a:bodyPr/>
          <a:lstStyle/>
          <a:p>
            <a:pPr>
              <a:buFontTx/>
              <a:buNone/>
            </a:pPr>
            <a:endParaRPr lang="en-US">
              <a:latin typeface="Arial" charset="0"/>
            </a:endParaRPr>
          </a:p>
        </p:txBody>
      </p:sp>
    </p:spTree>
    <p:extLst>
      <p:ext uri="{BB962C8B-B14F-4D97-AF65-F5344CB8AC3E}">
        <p14:creationId xmlns:p14="http://schemas.microsoft.com/office/powerpoint/2010/main" val="11769731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ChangeArrowheads="1" noTextEdit="1"/>
          </p:cNvSpPr>
          <p:nvPr>
            <p:ph type="sldImg"/>
          </p:nvPr>
        </p:nvSpPr>
        <p:spPr>
          <a:xfrm>
            <a:off x="411163" y="463550"/>
            <a:ext cx="6176962" cy="3475038"/>
          </a:xfrm>
          <a:ln/>
        </p:spPr>
      </p:sp>
      <p:sp>
        <p:nvSpPr>
          <p:cNvPr id="83971" name="Rectangle 3"/>
          <p:cNvSpPr>
            <a:spLocks noGrp="1" noChangeArrowheads="1"/>
          </p:cNvSpPr>
          <p:nvPr>
            <p:ph type="body" idx="1"/>
          </p:nvPr>
        </p:nvSpPr>
        <p:spPr>
          <a:noFill/>
        </p:spPr>
        <p:txBody>
          <a:bodyPr/>
          <a:lstStyle/>
          <a:p>
            <a:pPr>
              <a:buFontTx/>
              <a:buNone/>
            </a:pPr>
            <a:endParaRPr lang="en-US">
              <a:latin typeface="Arial" charset="0"/>
            </a:endParaRPr>
          </a:p>
        </p:txBody>
      </p:sp>
    </p:spTree>
    <p:extLst>
      <p:ext uri="{BB962C8B-B14F-4D97-AF65-F5344CB8AC3E}">
        <p14:creationId xmlns:p14="http://schemas.microsoft.com/office/powerpoint/2010/main" val="32892699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xfrm>
            <a:off x="411163" y="463550"/>
            <a:ext cx="6176962" cy="3475038"/>
          </a:xfrm>
          <a:ln/>
        </p:spPr>
      </p:sp>
      <p:sp>
        <p:nvSpPr>
          <p:cNvPr id="84995" name="Rectangle 3"/>
          <p:cNvSpPr>
            <a:spLocks noGrp="1" noChangeArrowheads="1"/>
          </p:cNvSpPr>
          <p:nvPr>
            <p:ph type="body" idx="1"/>
          </p:nvPr>
        </p:nvSpPr>
        <p:spPr>
          <a:noFill/>
        </p:spPr>
        <p:txBody>
          <a:bodyPr/>
          <a:lstStyle/>
          <a:p>
            <a:pPr>
              <a:buFontTx/>
              <a:buNone/>
            </a:pPr>
            <a:endParaRPr lang="en-US">
              <a:latin typeface="Arial" charset="0"/>
            </a:endParaRPr>
          </a:p>
        </p:txBody>
      </p:sp>
    </p:spTree>
    <p:extLst>
      <p:ext uri="{BB962C8B-B14F-4D97-AF65-F5344CB8AC3E}">
        <p14:creationId xmlns:p14="http://schemas.microsoft.com/office/powerpoint/2010/main" val="42491304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xfrm>
            <a:off x="411163" y="463550"/>
            <a:ext cx="6176962" cy="3475038"/>
          </a:xfrm>
          <a:ln/>
        </p:spPr>
      </p:sp>
      <p:sp>
        <p:nvSpPr>
          <p:cNvPr id="87043" name="Rectangle 3"/>
          <p:cNvSpPr>
            <a:spLocks noGrp="1" noChangeArrowheads="1"/>
          </p:cNvSpPr>
          <p:nvPr>
            <p:ph type="body" idx="1"/>
          </p:nvPr>
        </p:nvSpPr>
        <p:spPr>
          <a:noFill/>
        </p:spPr>
        <p:txBody>
          <a:bodyPr/>
          <a:lstStyle/>
          <a:p>
            <a:pPr>
              <a:buFontTx/>
              <a:buNone/>
            </a:pPr>
            <a:endParaRPr lang="en-US">
              <a:latin typeface="Arial" charset="0"/>
            </a:endParaRPr>
          </a:p>
        </p:txBody>
      </p:sp>
    </p:spTree>
    <p:extLst>
      <p:ext uri="{BB962C8B-B14F-4D97-AF65-F5344CB8AC3E}">
        <p14:creationId xmlns:p14="http://schemas.microsoft.com/office/powerpoint/2010/main" val="11193454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xfrm>
            <a:off x="411163" y="463550"/>
            <a:ext cx="6176962" cy="3475038"/>
          </a:xfrm>
          <a:ln/>
        </p:spPr>
      </p:sp>
      <p:sp>
        <p:nvSpPr>
          <p:cNvPr id="88067" name="Rectangle 3"/>
          <p:cNvSpPr>
            <a:spLocks noGrp="1" noChangeArrowheads="1"/>
          </p:cNvSpPr>
          <p:nvPr>
            <p:ph type="body" idx="1"/>
          </p:nvPr>
        </p:nvSpPr>
        <p:spPr>
          <a:noFill/>
        </p:spPr>
        <p:txBody>
          <a:bodyPr/>
          <a:lstStyle/>
          <a:p>
            <a:r>
              <a:rPr lang="en-US">
                <a:latin typeface="Arial" charset="0"/>
              </a:rPr>
              <a:t>The Medicaid program was enacted in 1965 as Title XIX of the Social Security Act. </a:t>
            </a:r>
          </a:p>
          <a:p>
            <a:r>
              <a:rPr lang="en-US">
                <a:latin typeface="Arial" charset="0"/>
              </a:rPr>
              <a:t>The federal statute is located at 42 U.S.C. §§ 1396a </a:t>
            </a:r>
            <a:r>
              <a:rPr lang="en-US" i="1">
                <a:latin typeface="Arial" charset="0"/>
              </a:rPr>
              <a:t>et seq.</a:t>
            </a:r>
            <a:r>
              <a:rPr lang="en-US">
                <a:latin typeface="Arial" charset="0"/>
              </a:rPr>
              <a:t> </a:t>
            </a:r>
          </a:p>
          <a:p>
            <a:r>
              <a:rPr lang="en-US">
                <a:latin typeface="Arial" charset="0"/>
              </a:rPr>
              <a:t>The goal of Medicaid is to provide payment for health care for needy persons. </a:t>
            </a:r>
          </a:p>
          <a:p>
            <a:r>
              <a:rPr lang="en-US">
                <a:latin typeface="Arial" charset="0"/>
              </a:rPr>
              <a:t>DHHS’s Mission :</a:t>
            </a:r>
          </a:p>
          <a:p>
            <a:pPr lvl="1"/>
            <a:r>
              <a:rPr lang="en-US">
                <a:latin typeface="Arial" charset="0"/>
              </a:rPr>
              <a:t>The Department of Health and Human Services is the United States government's principal agency for protecting the health of all Americans and providing essential human services, especially for those who are least able to help themselves  </a:t>
            </a:r>
            <a:r>
              <a:rPr lang="en-US">
                <a:latin typeface="Arial" charset="0"/>
                <a:hlinkClick r:id="rId3"/>
              </a:rPr>
              <a:t>http://www.hhs.gov</a:t>
            </a:r>
            <a:r>
              <a:rPr lang="en-US">
                <a:latin typeface="Arial" charset="0"/>
              </a:rPr>
              <a:t> </a:t>
            </a:r>
          </a:p>
          <a:p>
            <a:r>
              <a:rPr lang="en-US">
                <a:latin typeface="Arial" charset="0"/>
              </a:rPr>
              <a:t>The Centers for Medicare &amp; Medicaid Services stays in touch with its stakeholders and the public in general through its Regional Offices, located in ten major cities across the United States and serving specific geographic areas.  The Regional Offices generally serve as the agency's main link to beneficiaries, health care providers, state and local governments as well as the general public. </a:t>
            </a:r>
            <a:endParaRPr lang="en-US" b="1">
              <a:latin typeface="Arial" charset="0"/>
            </a:endParaRPr>
          </a:p>
          <a:p>
            <a:r>
              <a:rPr lang="en-US" b="1">
                <a:latin typeface="Arial" charset="0"/>
              </a:rPr>
              <a:t>Region 5 - Chicago</a:t>
            </a:r>
            <a:br>
              <a:rPr lang="en-US">
                <a:latin typeface="Arial" charset="0"/>
              </a:rPr>
            </a:br>
            <a:r>
              <a:rPr lang="en-US">
                <a:latin typeface="Arial" charset="0"/>
              </a:rPr>
              <a:t>Illinois, Indiana, Michigan, Minnesota, Ohio, Wisconsin</a:t>
            </a:r>
          </a:p>
          <a:p>
            <a:r>
              <a:rPr lang="en-US">
                <a:latin typeface="Arial" charset="0"/>
              </a:rPr>
              <a:t>CMS – Region 5</a:t>
            </a:r>
            <a:br>
              <a:rPr lang="en-US">
                <a:latin typeface="Arial" charset="0"/>
              </a:rPr>
            </a:br>
            <a:r>
              <a:rPr lang="en-US">
                <a:latin typeface="Arial" charset="0"/>
              </a:rPr>
              <a:t>233 North Michigan Avenue, Suite 600</a:t>
            </a:r>
            <a:br>
              <a:rPr lang="en-US">
                <a:latin typeface="Arial" charset="0"/>
              </a:rPr>
            </a:br>
            <a:r>
              <a:rPr lang="en-US">
                <a:latin typeface="Arial" charset="0"/>
              </a:rPr>
              <a:t>Chicago, IL 60601</a:t>
            </a:r>
            <a:br>
              <a:rPr lang="en-US">
                <a:latin typeface="Arial" charset="0"/>
              </a:rPr>
            </a:br>
            <a:r>
              <a:rPr lang="en-US">
                <a:latin typeface="Arial" charset="0"/>
              </a:rPr>
              <a:t>Phone: (312) 886-6432</a:t>
            </a:r>
            <a:br>
              <a:rPr lang="en-US">
                <a:latin typeface="Arial" charset="0"/>
              </a:rPr>
            </a:br>
            <a:r>
              <a:rPr lang="en-US">
                <a:latin typeface="Arial" charset="0"/>
              </a:rPr>
              <a:t>Fax: (312) 353-0252</a:t>
            </a:r>
            <a:br>
              <a:rPr lang="en-US">
                <a:latin typeface="Arial" charset="0"/>
              </a:rPr>
            </a:br>
            <a:r>
              <a:rPr lang="en-US">
                <a:latin typeface="Arial" charset="0"/>
              </a:rPr>
              <a:t>http://www.cms.hhs.gov/ </a:t>
            </a:r>
          </a:p>
          <a:p>
            <a:r>
              <a:rPr lang="en-US">
                <a:latin typeface="Arial" charset="0"/>
              </a:rPr>
              <a:t>The federal regulations promulgated by CMS interpreting the program are found at 42 C.F.R. Part 430 </a:t>
            </a:r>
            <a:r>
              <a:rPr lang="en-US" i="1">
                <a:latin typeface="Arial" charset="0"/>
              </a:rPr>
              <a:t>et seq</a:t>
            </a:r>
            <a:r>
              <a:rPr lang="en-US">
                <a:latin typeface="Arial" charset="0"/>
              </a:rPr>
              <a:t>. CMS also issues policy and procedures manuals that expand on the regulations. CMS oversees Medicaid, and in addition to promulgating regulations, issues policy and procedure manuals and transmittals to all states.</a:t>
            </a:r>
          </a:p>
          <a:p>
            <a:r>
              <a:rPr lang="en-US" u="sng">
                <a:latin typeface="Arial" charset="0"/>
              </a:rPr>
              <a:t>Section 209(b)  Status</a:t>
            </a:r>
            <a:r>
              <a:rPr lang="en-US">
                <a:latin typeface="Arial" charset="0"/>
              </a:rPr>
              <a:t>. Ohio is one of 14 states that exercised a federal option to maintain more restrictive Medicaid eligibility criteria than the Supplemental Security Income (SSI) conditions of eligibility. Under this § 209(b) option, Ohio's income and resource methodology and standards cannot be more restrictive than the January 1972 Medicaid state plan, nor can the methodology and criteria be more liberal than current SSI eligibility criteria. Consequently, Ohio is known as a "209(b)" state, named after the subsection of federal law allowing the option. [42 U.S.C. § 1396a(f); § 1902(f) of the Social Security Act] </a:t>
            </a:r>
          </a:p>
        </p:txBody>
      </p:sp>
    </p:spTree>
    <p:extLst>
      <p:ext uri="{BB962C8B-B14F-4D97-AF65-F5344CB8AC3E}">
        <p14:creationId xmlns:p14="http://schemas.microsoft.com/office/powerpoint/2010/main" val="8718823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xfrm>
            <a:off x="411163" y="463550"/>
            <a:ext cx="6176962" cy="3475038"/>
          </a:xfrm>
          <a:ln/>
        </p:spPr>
      </p:sp>
      <p:sp>
        <p:nvSpPr>
          <p:cNvPr id="50179" name="Rectangle 3"/>
          <p:cNvSpPr>
            <a:spLocks noGrp="1" noChangeArrowheads="1"/>
          </p:cNvSpPr>
          <p:nvPr>
            <p:ph type="body" idx="1"/>
          </p:nvPr>
        </p:nvSpPr>
        <p:spPr>
          <a:noFill/>
        </p:spPr>
        <p:txBody>
          <a:bodyPr/>
          <a:lstStyle/>
          <a:p>
            <a:r>
              <a:rPr lang="en-US">
                <a:latin typeface="Arial" charset="0"/>
              </a:rPr>
              <a:t>The Medicaid program was enacted in 1965 as Title XIX of the Social Security Act. </a:t>
            </a:r>
          </a:p>
          <a:p>
            <a:r>
              <a:rPr lang="en-US">
                <a:latin typeface="Arial" charset="0"/>
              </a:rPr>
              <a:t>The federal statute is located at 42 U.S.C. §§ 1396a </a:t>
            </a:r>
            <a:r>
              <a:rPr lang="en-US" i="1">
                <a:latin typeface="Arial" charset="0"/>
              </a:rPr>
              <a:t>et seq.</a:t>
            </a:r>
            <a:r>
              <a:rPr lang="en-US">
                <a:latin typeface="Arial" charset="0"/>
              </a:rPr>
              <a:t> </a:t>
            </a:r>
          </a:p>
          <a:p>
            <a:r>
              <a:rPr lang="en-US">
                <a:latin typeface="Arial" charset="0"/>
              </a:rPr>
              <a:t>The goal of Medicaid is to provide payment for health care for needy persons. </a:t>
            </a:r>
          </a:p>
          <a:p>
            <a:r>
              <a:rPr lang="en-US">
                <a:latin typeface="Arial" charset="0"/>
              </a:rPr>
              <a:t>DHHS’s Mission :</a:t>
            </a:r>
          </a:p>
          <a:p>
            <a:pPr lvl="1"/>
            <a:r>
              <a:rPr lang="en-US">
                <a:latin typeface="Arial" charset="0"/>
              </a:rPr>
              <a:t>The Department of Health and Human Services is the United States government's principal agency for protecting the health of all Americans and providing essential human services, especially for those who are least able to help themselves  </a:t>
            </a:r>
            <a:r>
              <a:rPr lang="en-US">
                <a:latin typeface="Arial" charset="0"/>
                <a:hlinkClick r:id="rId3"/>
              </a:rPr>
              <a:t>http://www.hhs.gov</a:t>
            </a:r>
            <a:r>
              <a:rPr lang="en-US">
                <a:latin typeface="Arial" charset="0"/>
              </a:rPr>
              <a:t> </a:t>
            </a:r>
          </a:p>
          <a:p>
            <a:r>
              <a:rPr lang="en-US">
                <a:latin typeface="Arial" charset="0"/>
              </a:rPr>
              <a:t>The Centers for Medicare &amp; Medicaid Services stays in touch with its stakeholders and the public in general through its Regional Offices, located in ten major cities across the United States and serving specific geographic areas.  The Regional Offices generally serve as the agency's main link to beneficiaries, health care providers, state and local governments as well as the general public. </a:t>
            </a:r>
            <a:endParaRPr lang="en-US" b="1">
              <a:latin typeface="Arial" charset="0"/>
            </a:endParaRPr>
          </a:p>
          <a:p>
            <a:r>
              <a:rPr lang="en-US" b="1">
                <a:latin typeface="Arial" charset="0"/>
              </a:rPr>
              <a:t>Region 5 - Chicago</a:t>
            </a:r>
            <a:br>
              <a:rPr lang="en-US">
                <a:latin typeface="Arial" charset="0"/>
              </a:rPr>
            </a:br>
            <a:r>
              <a:rPr lang="en-US">
                <a:latin typeface="Arial" charset="0"/>
              </a:rPr>
              <a:t>Illinois, Indiana, Michigan, Minnesota, Ohio, Wisconsin</a:t>
            </a:r>
          </a:p>
          <a:p>
            <a:r>
              <a:rPr lang="en-US">
                <a:latin typeface="Arial" charset="0"/>
              </a:rPr>
              <a:t>CMS – Region 5</a:t>
            </a:r>
            <a:br>
              <a:rPr lang="en-US">
                <a:latin typeface="Arial" charset="0"/>
              </a:rPr>
            </a:br>
            <a:r>
              <a:rPr lang="en-US">
                <a:latin typeface="Arial" charset="0"/>
              </a:rPr>
              <a:t>233 North Michigan Avenue, Suite 600</a:t>
            </a:r>
            <a:br>
              <a:rPr lang="en-US">
                <a:latin typeface="Arial" charset="0"/>
              </a:rPr>
            </a:br>
            <a:r>
              <a:rPr lang="en-US">
                <a:latin typeface="Arial" charset="0"/>
              </a:rPr>
              <a:t>Chicago, IL 60601</a:t>
            </a:r>
            <a:br>
              <a:rPr lang="en-US">
                <a:latin typeface="Arial" charset="0"/>
              </a:rPr>
            </a:br>
            <a:r>
              <a:rPr lang="en-US">
                <a:latin typeface="Arial" charset="0"/>
              </a:rPr>
              <a:t>Phone: (312) 886-6432</a:t>
            </a:r>
            <a:br>
              <a:rPr lang="en-US">
                <a:latin typeface="Arial" charset="0"/>
              </a:rPr>
            </a:br>
            <a:r>
              <a:rPr lang="en-US">
                <a:latin typeface="Arial" charset="0"/>
              </a:rPr>
              <a:t>Fax: (312) 353-0252</a:t>
            </a:r>
            <a:br>
              <a:rPr lang="en-US">
                <a:latin typeface="Arial" charset="0"/>
              </a:rPr>
            </a:br>
            <a:r>
              <a:rPr lang="en-US">
                <a:latin typeface="Arial" charset="0"/>
              </a:rPr>
              <a:t>http://www.cms.hhs.gov/ </a:t>
            </a:r>
          </a:p>
          <a:p>
            <a:r>
              <a:rPr lang="en-US">
                <a:latin typeface="Arial" charset="0"/>
              </a:rPr>
              <a:t>The federal regulations promulgated by CMS interpreting the program are found at 42 C.F.R. Part 430 </a:t>
            </a:r>
            <a:r>
              <a:rPr lang="en-US" i="1">
                <a:latin typeface="Arial" charset="0"/>
              </a:rPr>
              <a:t>et seq</a:t>
            </a:r>
            <a:r>
              <a:rPr lang="en-US">
                <a:latin typeface="Arial" charset="0"/>
              </a:rPr>
              <a:t>. CMS also issues policy and procedures manuals that expand on the regulations. CMS oversees Medicaid, and in addition to promulgating regulations, issues policy and procedure manuals and transmittals to all states.</a:t>
            </a:r>
          </a:p>
          <a:p>
            <a:r>
              <a:rPr lang="en-US" u="sng">
                <a:latin typeface="Arial" charset="0"/>
              </a:rPr>
              <a:t>Section 209(b)  Status</a:t>
            </a:r>
            <a:r>
              <a:rPr lang="en-US">
                <a:latin typeface="Arial" charset="0"/>
              </a:rPr>
              <a:t>. Ohio is one of 14 states that exercised a federal option to maintain more restrictive Medicaid eligibility criteria than the Supplemental Security Income (SSI) conditions of eligibility. Under this § 209(b) option, Ohio's income and resource methodology and standards cannot be more restrictive than the January 1972 Medicaid state plan, nor can the methodology and criteria be more liberal than current SSI eligibility criteria. Consequently, Ohio is known as a "209(b)" state, named after the subsection of federal law allowing the option. [42 U.S.C. § 1396a(f); § 1902(f) of the Social Security Act]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xfrm>
            <a:off x="411163" y="463550"/>
            <a:ext cx="6176962" cy="3475038"/>
          </a:xfrm>
          <a:ln/>
        </p:spPr>
      </p:sp>
      <p:sp>
        <p:nvSpPr>
          <p:cNvPr id="55299" name="Rectangle 3"/>
          <p:cNvSpPr>
            <a:spLocks noGrp="1" noChangeArrowheads="1"/>
          </p:cNvSpPr>
          <p:nvPr>
            <p:ph type="body" idx="1"/>
          </p:nvPr>
        </p:nvSpPr>
        <p:spPr>
          <a:noFill/>
        </p:spPr>
        <p:txBody>
          <a:bodyPr/>
          <a:lstStyle/>
          <a:p>
            <a:r>
              <a:rPr lang="en-US">
                <a:latin typeface="Arial" charset="0"/>
              </a:rPr>
              <a:t>See:  http://www.communitysolutions.com/images/upload/resources/sbmv3n12.pdf</a:t>
            </a:r>
          </a:p>
          <a:p>
            <a:endParaRPr lang="en-US">
              <a:latin typeface="Arial" charset="0"/>
            </a:endParaRPr>
          </a:p>
          <a:p>
            <a:endParaRPr lang="en-US">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xfrm>
            <a:off x="411163" y="463550"/>
            <a:ext cx="6176962" cy="3475038"/>
          </a:xfrm>
          <a:ln/>
        </p:spPr>
      </p:sp>
      <p:sp>
        <p:nvSpPr>
          <p:cNvPr id="56323" name="Rectangle 3"/>
          <p:cNvSpPr>
            <a:spLocks noGrp="1" noChangeArrowheads="1"/>
          </p:cNvSpPr>
          <p:nvPr>
            <p:ph type="body" idx="1"/>
          </p:nvPr>
        </p:nvSpPr>
        <p:spPr>
          <a:noFill/>
        </p:spPr>
        <p:txBody>
          <a:bodyPr/>
          <a:lstStyle/>
          <a:p>
            <a:r>
              <a:rPr lang="en-US">
                <a:latin typeface="Arial" charset="0"/>
              </a:rPr>
              <a:t>See:  http://www.communitysolutions.com/images/upload/resources/sbmv3n12.pdf</a:t>
            </a:r>
          </a:p>
          <a:p>
            <a:endParaRPr lang="en-US">
              <a:latin typeface="Arial" charset="0"/>
            </a:endParaRPr>
          </a:p>
          <a:p>
            <a:endParaRPr lang="en-US">
              <a:latin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xfrm>
            <a:off x="411163" y="463550"/>
            <a:ext cx="6176962" cy="3475038"/>
          </a:xfrm>
          <a:ln/>
        </p:spPr>
      </p:sp>
      <p:sp>
        <p:nvSpPr>
          <p:cNvPr id="57347" name="Rectangle 3"/>
          <p:cNvSpPr>
            <a:spLocks noGrp="1" noChangeArrowheads="1"/>
          </p:cNvSpPr>
          <p:nvPr>
            <p:ph type="body" idx="1"/>
          </p:nvPr>
        </p:nvSpPr>
        <p:spPr>
          <a:noFill/>
        </p:spPr>
        <p:txBody>
          <a:bodyPr/>
          <a:lstStyle/>
          <a:p>
            <a:r>
              <a:rPr lang="en-US">
                <a:latin typeface="Arial" charset="0"/>
              </a:rPr>
              <a:t>See:  http://www.communitysolutions.com/images/upload/resources/sbmv3n12.pdf</a:t>
            </a:r>
          </a:p>
          <a:p>
            <a:endParaRPr lang="en-US">
              <a:latin typeface="Arial" charset="0"/>
            </a:endParaRPr>
          </a:p>
          <a:p>
            <a:endParaRPr lang="en-US">
              <a:latin typeface="Arial"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xfrm>
            <a:off x="411163" y="463550"/>
            <a:ext cx="6176962" cy="3475038"/>
          </a:xfrm>
          <a:ln/>
        </p:spPr>
      </p:sp>
      <p:sp>
        <p:nvSpPr>
          <p:cNvPr id="58371" name="Rectangle 3"/>
          <p:cNvSpPr>
            <a:spLocks noGrp="1" noChangeArrowheads="1"/>
          </p:cNvSpPr>
          <p:nvPr>
            <p:ph type="body" idx="1"/>
          </p:nvPr>
        </p:nvSpPr>
        <p:spPr>
          <a:noFill/>
        </p:spPr>
        <p:txBody>
          <a:bodyPr/>
          <a:lstStyle/>
          <a:p>
            <a:r>
              <a:rPr lang="en-US" altLang="en-US">
                <a:latin typeface="Arial" charset="0"/>
              </a:rPr>
              <a:t>See:  http://www.communitysolutions.com/images/upload/resources/sbmv3n12.pdf</a:t>
            </a:r>
          </a:p>
          <a:p>
            <a:endParaRPr lang="en-US" altLang="en-US">
              <a:latin typeface="Arial" charset="0"/>
            </a:endParaRPr>
          </a:p>
          <a:p>
            <a:endParaRPr lang="en-US" altLang="en-US">
              <a:latin typeface="Arial" charset="0"/>
            </a:endParaRPr>
          </a:p>
        </p:txBody>
      </p:sp>
    </p:spTree>
    <p:extLst>
      <p:ext uri="{BB962C8B-B14F-4D97-AF65-F5344CB8AC3E}">
        <p14:creationId xmlns:p14="http://schemas.microsoft.com/office/powerpoint/2010/main" val="12980674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xfrm>
            <a:off x="411163" y="463550"/>
            <a:ext cx="6176962" cy="3475038"/>
          </a:xfrm>
          <a:ln/>
        </p:spPr>
      </p:sp>
      <p:sp>
        <p:nvSpPr>
          <p:cNvPr id="59395" name="Rectangle 3"/>
          <p:cNvSpPr>
            <a:spLocks noGrp="1" noChangeArrowheads="1"/>
          </p:cNvSpPr>
          <p:nvPr>
            <p:ph type="body" idx="1"/>
          </p:nvPr>
        </p:nvSpPr>
        <p:spPr>
          <a:noFill/>
        </p:spPr>
        <p:txBody>
          <a:bodyPr/>
          <a:lstStyle/>
          <a:p>
            <a:endParaRPr lang="en-US" altLang="en-US">
              <a:latin typeface="Arial" charset="0"/>
            </a:endParaRPr>
          </a:p>
        </p:txBody>
      </p:sp>
    </p:spTree>
    <p:extLst>
      <p:ext uri="{BB962C8B-B14F-4D97-AF65-F5344CB8AC3E}">
        <p14:creationId xmlns:p14="http://schemas.microsoft.com/office/powerpoint/2010/main" val="266476058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xfrm>
            <a:off x="411163" y="463550"/>
            <a:ext cx="6176962" cy="3475038"/>
          </a:xfrm>
          <a:ln/>
        </p:spPr>
      </p:sp>
      <p:sp>
        <p:nvSpPr>
          <p:cNvPr id="60419" name="Rectangle 3"/>
          <p:cNvSpPr>
            <a:spLocks noGrp="1" noChangeArrowheads="1"/>
          </p:cNvSpPr>
          <p:nvPr>
            <p:ph type="body" idx="1"/>
          </p:nvPr>
        </p:nvSpPr>
        <p:spPr>
          <a:noFill/>
        </p:spPr>
        <p:txBody>
          <a:bodyPr/>
          <a:lstStyle/>
          <a:p>
            <a:r>
              <a:rPr lang="en-US" altLang="en-US">
                <a:latin typeface="Arial" charset="0"/>
              </a:rPr>
              <a:t>5101:1-39-03    Medicaid: Limiting Physical Factor</a:t>
            </a:r>
          </a:p>
          <a:p>
            <a:r>
              <a:rPr lang="en-US" altLang="en-US">
                <a:latin typeface="Arial" charset="0"/>
              </a:rPr>
              <a:t>(10)    "Limiting physical factor" is a physical or mental characteristic or impairment or combination of characteristics or impairments that may limit an individual's ability to work. For the purposes of Medicaid eligibility, limiting physical factor is a non-financial eligibility criterion. There are three ways an individual can meet the eligibility criterion of limiting physical factor:</a:t>
            </a:r>
          </a:p>
          <a:p>
            <a:r>
              <a:rPr lang="en-US" altLang="en-US">
                <a:latin typeface="Arial" charset="0"/>
              </a:rPr>
              <a:t>(a)      "Aged" means an individual is age sixty-five years or older. The administrative agency shall determine if the individual meets the limiting physical factor of "aged";</a:t>
            </a:r>
          </a:p>
          <a:p>
            <a:r>
              <a:rPr lang="en-US" altLang="en-US">
                <a:latin typeface="Arial" charset="0"/>
              </a:rPr>
              <a:t>(b)      "Blind" as defined in 42 USC 1382c, (12/17/1999) means an individual has central visual acuity of 20/200 or less in the better eye with the use of a correcting lens; and</a:t>
            </a:r>
          </a:p>
          <a:p>
            <a:r>
              <a:rPr lang="en-US" altLang="en-US">
                <a:latin typeface="Arial" charset="0"/>
              </a:rPr>
              <a:t>(c)       "Disabled", as defined in 42 USC 1382c, (12/17/1999):</a:t>
            </a:r>
          </a:p>
          <a:p>
            <a:r>
              <a:rPr lang="en-US" altLang="en-US">
                <a:latin typeface="Arial" charset="0"/>
              </a:rPr>
              <a:t>(i)        An individual age eighteen or over who is unable to engage in any substantial gainful activity by reason of any medically determinable physical or mental impairment which can be expected to result in death or which has lasted or can be expected to last for a continuous period of not less than twelve months.</a:t>
            </a:r>
          </a:p>
          <a:p>
            <a:r>
              <a:rPr lang="en-US" altLang="en-US">
                <a:latin typeface="Arial" charset="0"/>
              </a:rPr>
              <a:t>(ii)       An individual under age eighteen who has a medically determinable physical or mental impairment, which results in marked and severe functional limitations, and which can be expected to result in death or which has lasted or can be expected to last for a continuous period of not less than twelve months.</a:t>
            </a:r>
          </a:p>
        </p:txBody>
      </p:sp>
    </p:spTree>
    <p:extLst>
      <p:ext uri="{BB962C8B-B14F-4D97-AF65-F5344CB8AC3E}">
        <p14:creationId xmlns:p14="http://schemas.microsoft.com/office/powerpoint/2010/main" val="263960018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xfrm>
            <a:off x="411163" y="463550"/>
            <a:ext cx="6176962" cy="3475038"/>
          </a:xfrm>
          <a:ln/>
        </p:spPr>
      </p:sp>
      <p:sp>
        <p:nvSpPr>
          <p:cNvPr id="61443" name="Rectangle 3"/>
          <p:cNvSpPr>
            <a:spLocks noGrp="1" noChangeArrowheads="1"/>
          </p:cNvSpPr>
          <p:nvPr>
            <p:ph type="body" idx="1"/>
          </p:nvPr>
        </p:nvSpPr>
        <p:spPr>
          <a:noFill/>
        </p:spPr>
        <p:txBody>
          <a:bodyPr/>
          <a:lstStyle/>
          <a:p>
            <a:endParaRPr lang="en-US" altLang="en-US">
              <a:latin typeface="Arial" charset="0"/>
            </a:endParaRPr>
          </a:p>
        </p:txBody>
      </p:sp>
    </p:spTree>
    <p:extLst>
      <p:ext uri="{BB962C8B-B14F-4D97-AF65-F5344CB8AC3E}">
        <p14:creationId xmlns:p14="http://schemas.microsoft.com/office/powerpoint/2010/main" val="306687552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411163" y="463550"/>
            <a:ext cx="6176962" cy="3475038"/>
          </a:xfrm>
          <a:ln/>
        </p:spPr>
      </p:sp>
      <p:sp>
        <p:nvSpPr>
          <p:cNvPr id="62467" name="Rectangle 3"/>
          <p:cNvSpPr>
            <a:spLocks noGrp="1" noChangeArrowheads="1"/>
          </p:cNvSpPr>
          <p:nvPr>
            <p:ph type="body" idx="1"/>
          </p:nvPr>
        </p:nvSpPr>
        <p:spPr>
          <a:noFill/>
        </p:spPr>
        <p:txBody>
          <a:bodyPr/>
          <a:lstStyle/>
          <a:p>
            <a:r>
              <a:rPr lang="en-US" altLang="en-US" u="sng">
                <a:latin typeface="Arial" charset="0"/>
              </a:rPr>
              <a:t>Question:</a:t>
            </a:r>
            <a:r>
              <a:rPr lang="en-US" altLang="en-US">
                <a:latin typeface="Arial" charset="0"/>
              </a:rPr>
              <a:t>  How do prenuptial agreements affect the Medicaid resource assessment?</a:t>
            </a:r>
            <a:endParaRPr lang="en-US" altLang="en-US" u="sng">
              <a:latin typeface="Arial" charset="0"/>
            </a:endParaRPr>
          </a:p>
          <a:p>
            <a:r>
              <a:rPr lang="en-US" altLang="en-US" u="sng">
                <a:latin typeface="Arial" charset="0"/>
              </a:rPr>
              <a:t>Answer:</a:t>
            </a:r>
            <a:r>
              <a:rPr lang="en-US" altLang="en-US">
                <a:latin typeface="Arial" charset="0"/>
              </a:rPr>
              <a:t>    Prenuptial agreements are ignored by Medicaid.</a:t>
            </a:r>
            <a:r>
              <a:rPr lang="en-US" altLang="en-US" b="1">
                <a:latin typeface="Arial" charset="0"/>
              </a:rPr>
              <a:t> </a:t>
            </a:r>
            <a:r>
              <a:rPr lang="en-US" altLang="en-US">
                <a:latin typeface="Arial" charset="0"/>
              </a:rPr>
              <a:t> However, a court ordered division of property per a divorce or spousal support action supersedes the ODJFS allocation of resources.</a:t>
            </a:r>
            <a:endParaRPr lang="en-US" altLang="en-US" u="sng">
              <a:latin typeface="Arial" charset="0"/>
            </a:endParaRPr>
          </a:p>
          <a:p>
            <a:r>
              <a:rPr lang="en-US" altLang="en-US" u="sng">
                <a:latin typeface="Arial" charset="0"/>
              </a:rPr>
              <a:t>Discussion Federal Law:</a:t>
            </a:r>
            <a:r>
              <a:rPr lang="en-US" altLang="en-US">
                <a:latin typeface="Arial" charset="0"/>
              </a:rPr>
              <a:t>  </a:t>
            </a:r>
            <a:r>
              <a:rPr lang="en-US" altLang="en-US">
                <a:latin typeface="Arial" charset="0"/>
                <a:hlinkClick r:id="rId3" action="ppaction://hlinkfile"/>
              </a:rPr>
              <a:t>42 USC 1396r-5</a:t>
            </a:r>
            <a:r>
              <a:rPr lang="en-US" altLang="en-US">
                <a:latin typeface="Arial" charset="0"/>
              </a:rPr>
              <a:t> at paragraph 2 states:</a:t>
            </a:r>
          </a:p>
          <a:p>
            <a:r>
              <a:rPr lang="en-US" altLang="en-US">
                <a:latin typeface="Arial" charset="0"/>
              </a:rPr>
              <a:t>(2) Attribution of resources at time of initial eligibility determination.--In determining the resources of an institutionalized spouse at the time of application for benefits under this title, </a:t>
            </a:r>
            <a:r>
              <a:rPr lang="en-US" altLang="en-US" b="1">
                <a:latin typeface="Arial" charset="0"/>
              </a:rPr>
              <a:t>regardless of any State laws relating to community property or the division of marital property</a:t>
            </a:r>
            <a:r>
              <a:rPr lang="en-US" altLang="en-US">
                <a:latin typeface="Arial" charset="0"/>
              </a:rPr>
              <a:t>--</a:t>
            </a:r>
            <a:endParaRPr lang="en-US" altLang="en-US" u="sng">
              <a:latin typeface="Arial" charset="0"/>
            </a:endParaRPr>
          </a:p>
          <a:p>
            <a:r>
              <a:rPr lang="en-US" altLang="en-US" u="sng">
                <a:latin typeface="Arial" charset="0"/>
              </a:rPr>
              <a:t>Discussion State Law:</a:t>
            </a:r>
            <a:r>
              <a:rPr lang="en-US" altLang="en-US">
                <a:latin typeface="Arial" charset="0"/>
              </a:rPr>
              <a:t>  </a:t>
            </a:r>
            <a:r>
              <a:rPr lang="en-US" altLang="en-US">
                <a:latin typeface="Arial" charset="0"/>
                <a:hlinkClick r:id="rId4" action="ppaction://hlinkfile" tooltip="OAC 5101:1-39-35"/>
              </a:rPr>
              <a:t>OAC 5101:1-39-35</a:t>
            </a:r>
            <a:endParaRPr lang="en-US" altLang="en-US" b="1">
              <a:latin typeface="Arial" charset="0"/>
            </a:endParaRPr>
          </a:p>
          <a:p>
            <a:r>
              <a:rPr lang="en-US" altLang="en-US">
                <a:latin typeface="Arial" charset="0"/>
              </a:rPr>
              <a:t>(D)(13)    Antenuptial agreements, prenuptial agreements, and any other similar agreements or contracts entered into in contemplation or marriage must be disregarded when conducting a resource assessment.</a:t>
            </a:r>
          </a:p>
          <a:p>
            <a:endParaRPr lang="en-US" altLang="en-US">
              <a:latin typeface="Arial" charset="0"/>
            </a:endParaRPr>
          </a:p>
        </p:txBody>
      </p:sp>
    </p:spTree>
    <p:extLst>
      <p:ext uri="{BB962C8B-B14F-4D97-AF65-F5344CB8AC3E}">
        <p14:creationId xmlns:p14="http://schemas.microsoft.com/office/powerpoint/2010/main" val="422904630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xfrm>
            <a:off x="411163" y="463550"/>
            <a:ext cx="6176962" cy="3475038"/>
          </a:xfrm>
          <a:ln/>
        </p:spPr>
      </p:sp>
      <p:sp>
        <p:nvSpPr>
          <p:cNvPr id="67587" name="Rectangle 3"/>
          <p:cNvSpPr>
            <a:spLocks noGrp="1" noChangeArrowheads="1"/>
          </p:cNvSpPr>
          <p:nvPr>
            <p:ph type="body" idx="1"/>
          </p:nvPr>
        </p:nvSpPr>
        <p:spPr>
          <a:noFill/>
        </p:spPr>
        <p:txBody>
          <a:bodyPr/>
          <a:lstStyle/>
          <a:p>
            <a:r>
              <a:rPr lang="en-US" altLang="en-US">
                <a:latin typeface="Arial" charset="0"/>
              </a:rPr>
              <a:t>5101:1-39-36.1 Medicaid: Resource Budgeting Methodology for Institutionalized Individuals with a Spouse in the Community.</a:t>
            </a:r>
          </a:p>
          <a:p>
            <a:r>
              <a:rPr lang="en-US" altLang="en-US">
                <a:latin typeface="Arial" charset="0"/>
              </a:rPr>
              <a:t>Effective Date: October 1, 2006.</a:t>
            </a:r>
          </a:p>
          <a:p>
            <a:r>
              <a:rPr lang="en-US" altLang="en-US">
                <a:latin typeface="Arial" charset="0"/>
              </a:rPr>
              <a:t>(A)      This rule outlines the resource budgeting methodology used to:</a:t>
            </a:r>
          </a:p>
          <a:p>
            <a:r>
              <a:rPr lang="en-US" altLang="en-US">
                <a:latin typeface="Arial" charset="0"/>
              </a:rPr>
              <a:t>(1)      Determine the amount of resources that may be transferred from the institutionalized spouse to the community spouse; and</a:t>
            </a:r>
          </a:p>
          <a:p>
            <a:r>
              <a:rPr lang="en-US" altLang="en-US">
                <a:latin typeface="Arial" charset="0"/>
              </a:rPr>
              <a:t>(2)      Protect a portion of the combined countable resources for the community spouse.</a:t>
            </a:r>
          </a:p>
          <a:p>
            <a:endParaRPr lang="en-US" altLang="en-US">
              <a:latin typeface="Arial" charset="0"/>
            </a:endParaRPr>
          </a:p>
          <a:p>
            <a:r>
              <a:rPr lang="en-US" altLang="en-US">
                <a:latin typeface="Arial" charset="0"/>
              </a:rPr>
              <a:t>The JFS 04077 "Resource Transfer Worksheet" (rev. 10/2006) must be used to calculate the amount of resources that may be transferred from the institutionalized spouse to the community spouse. </a:t>
            </a:r>
          </a:p>
          <a:p>
            <a:endParaRPr lang="en-US" altLang="en-US">
              <a:latin typeface="Arial" charset="0"/>
            </a:endParaRPr>
          </a:p>
          <a:p>
            <a:r>
              <a:rPr lang="en-US" altLang="en-US">
                <a:latin typeface="Arial" charset="0"/>
              </a:rPr>
              <a:t>Reluctant Spouse Rule:  5101:1-39-36.1 Medicaid: Resource Budgeting Methodology for Institutionalized Individuals with a Spouse in the Community. </a:t>
            </a:r>
          </a:p>
          <a:p>
            <a:r>
              <a:rPr lang="en-US" altLang="en-US">
                <a:latin typeface="Arial" charset="0"/>
              </a:rPr>
              <a:t>D)      When the institutionalized spouse is determined to have resources in excess of the individual resource limit, the institutionalized individual is ineligible for medical assistance due to excess resources; however, the institutionalized spouse must be found eligible for medical assistance if all of the following conditions exist:</a:t>
            </a:r>
          </a:p>
          <a:p>
            <a:r>
              <a:rPr lang="en-US" altLang="en-US">
                <a:latin typeface="Arial" charset="0"/>
              </a:rPr>
              <a:t>(1)      The institutionalized spouse's own resources are at or below the individual resource limit; and</a:t>
            </a:r>
          </a:p>
          <a:p>
            <a:r>
              <a:rPr lang="en-US" altLang="en-US">
                <a:latin typeface="Arial" charset="0"/>
              </a:rPr>
              <a:t>(2)      The community spouse will not cooperate in making resources available to the institutionalized spouse after a resource assessment has been completed; and</a:t>
            </a:r>
          </a:p>
          <a:p>
            <a:r>
              <a:rPr lang="en-US" altLang="en-US">
                <a:latin typeface="Arial" charset="0"/>
              </a:rPr>
              <a:t>(3)      The institutionalized spouse, or other person standing in place of the institutionalized spouse, has assigned his or her rights to support from the community spouse to the state. If the institutionalized spouse lacks the ability to execute an assignment due to a physical or mental impairment, the state will bring a support proceeding against the community spouse as provided for in sections 5101.58 and 5101.59 of the Revised Code; and</a:t>
            </a:r>
          </a:p>
          <a:p>
            <a:r>
              <a:rPr lang="en-US" altLang="en-US">
                <a:latin typeface="Arial" charset="0"/>
              </a:rPr>
              <a:t>(4)      All other Medicaid eligibility requirements have been met.</a:t>
            </a:r>
          </a:p>
          <a:p>
            <a:r>
              <a:rPr lang="en-US" altLang="en-US">
                <a:latin typeface="Arial" charset="0"/>
              </a:rPr>
              <a:t>(E)      Prior to the final decision to approve or deny medical assistance, the community spouse must be given notice of the responsibility to cooperate in making resources available to the institutionalized spouse and legal action may be taken against the community spouse for refusing to do so. If the community spouse refuses to cooperate, medical assistance must be approved, provided that all other eligibility factors and the conditions stated in paragraph (D) of this rule have been met. The administrative agency must refer the case to the state attorney general's office, who must attempt to recover funds from the community spouse for any medical payments paid by Medicaid up to the  institutionalized spouse's allocated share of the couple's assets. However, recovery cannot reduce the remaining resources of the community spouse below the community spouse resource allowance. That amount remains protected for the community spouse. Section 5101.58 of the Revised Code authorizes the administrative agency to pursue recovery of Medicaid payments made on behalf of the institutionalized spouse.</a:t>
            </a:r>
          </a:p>
          <a:p>
            <a:r>
              <a:rPr lang="en-US" altLang="en-US">
                <a:latin typeface="Arial" charset="0"/>
              </a:rPr>
              <a:t>(1)      When it is determined an institutionalized spouse has resources in excess of the individual resource limit due to resources in the name of the community spouse, the administrative agency must send a notice to the community spouse and a copy sent to the institutionalized spouse advising the community spouse of the amount of resources that must be made available to the institutionalized spouse. A copy of the completed JFS 04076 and a copy of the JFS 04077 must accompany the notice. The community spouse must complete and return the notice within ten calendar days of the mailing date.</a:t>
            </a:r>
          </a:p>
          <a:p>
            <a:r>
              <a:rPr lang="en-US" altLang="en-US">
                <a:latin typeface="Arial" charset="0"/>
              </a:rPr>
              <a:t>(2)      If the community spouse returns the notice within ten calendar days of the mailing date with the block checked indicating the community spouse will cooperate, the administrative agency  must deny the application due to excess resources of the institutionalized spouse.</a:t>
            </a:r>
          </a:p>
          <a:p>
            <a:r>
              <a:rPr lang="en-US" altLang="en-US">
                <a:latin typeface="Arial" charset="0"/>
              </a:rPr>
              <a:t>(3)      If the community spouse fails to return the notice or returns the notice indicating that he or she will not cooperate and the institutionalized spouse meets the requirements of paragraph (D) of this rule, the administrative agency  must take the following actions:</a:t>
            </a:r>
          </a:p>
          <a:p>
            <a:r>
              <a:rPr lang="en-US" altLang="en-US">
                <a:latin typeface="Arial" charset="0"/>
              </a:rPr>
              <a:t>(a)      Medical assistance for the institutionalized spouse must be approved; and</a:t>
            </a:r>
          </a:p>
          <a:p>
            <a:r>
              <a:rPr lang="en-US" altLang="en-US">
                <a:latin typeface="Arial" charset="0"/>
              </a:rPr>
              <a:t>(b)      The JFS 07403 "Community Spouse Resource and Income Information Form" (rev. 03/1993) must be completed. This notice must be completed as soon as possible after the ten calendar days have passed. The administrative agency must attempt to document all pertinent information regarding the resources and income of the community spouse on this form. A copy of the JFS 07403 must be retained in the individual's record. The original JFS 07403 and copies of all pertinent documentation must be sent to the collections enforcement section of the office of the attorney general.</a:t>
            </a:r>
          </a:p>
          <a:p>
            <a:r>
              <a:rPr lang="en-US" altLang="en-US">
                <a:latin typeface="Arial" charset="0"/>
              </a:rPr>
              <a:t>(c)       If all other eligibility requirements are met, the institutionalized spouse must remain eligible for medical assistance while legal action proceeds.</a:t>
            </a:r>
          </a:p>
          <a:p>
            <a:r>
              <a:rPr lang="en-US" altLang="en-US">
                <a:latin typeface="Arial" charset="0"/>
              </a:rPr>
              <a:t>(4)      The administrative agency must apply the provisions set forth in this rule to institutionalized applicants who exceed the resource limit solely due to resources of the community spouse.</a:t>
            </a:r>
          </a:p>
          <a:p>
            <a:r>
              <a:rPr lang="en-US" altLang="en-US">
                <a:latin typeface="Arial" charset="0"/>
              </a:rPr>
              <a:t>(F)      In unusual circumstances a resource assessment cannot be completed due to the non-cooperation of the community spouse.</a:t>
            </a:r>
          </a:p>
          <a:p>
            <a:r>
              <a:rPr lang="en-US" altLang="en-US">
                <a:latin typeface="Arial" charset="0"/>
              </a:rPr>
              <a:t>(1)      When the community spouse refuses or fails to cooperate, the institutionalized spouse or other person standing in place of the institutionalized spouse must assign rights to support from the community spouse to the state. If the institutionalized spouse lacks the ability to execute an assignment, due to a physical or mental impairment, the state will bring a support proceeding against the community spouse in accordance with sections 5101.58 and 5101.59 of the Revised Code.</a:t>
            </a:r>
          </a:p>
          <a:p>
            <a:r>
              <a:rPr lang="en-US" altLang="en-US">
                <a:latin typeface="Arial" charset="0"/>
              </a:rPr>
              <a:t>(2)      If all other eligibility factors have been met, and the institutionalized spouse is cooperating in obtaining the necessary verifications from his or her spouse, the administrative agency must approve the institutionalized spouse for medical assistance until the verifications are obtained.</a:t>
            </a:r>
          </a:p>
          <a:p>
            <a:r>
              <a:rPr lang="en-US" altLang="en-US">
                <a:latin typeface="Arial" charset="0"/>
              </a:rPr>
              <a:t>(3)      Undue hardship does not exist when the institutionalized spouse has transferred assets to the community spouse and the community spouse refuses to cooperate in completing a resource assessment or making the resources available to the institutionalized spouse.</a:t>
            </a:r>
          </a:p>
          <a:p>
            <a:r>
              <a:rPr lang="en-US" altLang="en-US">
                <a:latin typeface="Arial" charset="0"/>
              </a:rPr>
              <a:t>(G)      The administrative agency must issue proper notice and hearing rights outlined in division 5101:6 of the Administrative Code.</a:t>
            </a:r>
          </a:p>
          <a:p>
            <a:r>
              <a:rPr lang="en-US" altLang="en-US">
                <a:latin typeface="Arial" charset="0"/>
              </a:rPr>
              <a:t>Replaces: 5101:1-39-36.1</a:t>
            </a:r>
          </a:p>
          <a:p>
            <a:r>
              <a:rPr lang="en-US" altLang="en-US">
                <a:latin typeface="Arial" charset="0"/>
              </a:rPr>
              <a:t>Effective Date: October 1, 2006</a:t>
            </a:r>
          </a:p>
          <a:p>
            <a:endParaRPr lang="en-US" altLang="en-US">
              <a:latin typeface="Arial" charset="0"/>
            </a:endParaRPr>
          </a:p>
        </p:txBody>
      </p:sp>
    </p:spTree>
    <p:extLst>
      <p:ext uri="{BB962C8B-B14F-4D97-AF65-F5344CB8AC3E}">
        <p14:creationId xmlns:p14="http://schemas.microsoft.com/office/powerpoint/2010/main" val="51758495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F8EB8E-7026-4ACF-B57D-C3E04C21C53C}" type="slidenum">
              <a:rPr lang="en-US" smtClean="0"/>
              <a:t>107</a:t>
            </a:fld>
            <a:endParaRPr lang="en-US"/>
          </a:p>
        </p:txBody>
      </p:sp>
    </p:spTree>
    <p:extLst>
      <p:ext uri="{BB962C8B-B14F-4D97-AF65-F5344CB8AC3E}">
        <p14:creationId xmlns:p14="http://schemas.microsoft.com/office/powerpoint/2010/main" val="6509864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411163" y="463550"/>
            <a:ext cx="6176962" cy="3475038"/>
          </a:xfrm>
          <a:ln/>
        </p:spPr>
      </p:sp>
      <p:sp>
        <p:nvSpPr>
          <p:cNvPr id="51203" name="Rectangle 3"/>
          <p:cNvSpPr>
            <a:spLocks noGrp="1" noChangeArrowheads="1"/>
          </p:cNvSpPr>
          <p:nvPr>
            <p:ph type="body" idx="1"/>
          </p:nvPr>
        </p:nvSpPr>
        <p:spPr>
          <a:noFill/>
        </p:spPr>
        <p:txBody>
          <a:bodyPr/>
          <a:lstStyle/>
          <a:p>
            <a:r>
              <a:rPr lang="en-US">
                <a:latin typeface="Arial" charset="0"/>
              </a:rPr>
              <a:t>See http://jfs.ohio.gov/</a:t>
            </a:r>
          </a:p>
          <a:p>
            <a:endParaRPr lang="en-US">
              <a:latin typeface="Arial" charset="0"/>
            </a:endParaRPr>
          </a:p>
          <a:p>
            <a:r>
              <a:rPr lang="en-US">
                <a:latin typeface="Arial" charset="0"/>
              </a:rPr>
              <a:t>http://emanuals.odjfs.state.oh.us/emanuals/</a:t>
            </a:r>
          </a:p>
          <a:p>
            <a:endParaRPr lang="en-US">
              <a:latin typeface="Arial"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F8EB8E-7026-4ACF-B57D-C3E04C21C53C}" type="slidenum">
              <a:rPr lang="en-US" smtClean="0"/>
              <a:t>108</a:t>
            </a:fld>
            <a:endParaRPr lang="en-US"/>
          </a:p>
        </p:txBody>
      </p:sp>
    </p:spTree>
    <p:extLst>
      <p:ext uri="{BB962C8B-B14F-4D97-AF65-F5344CB8AC3E}">
        <p14:creationId xmlns:p14="http://schemas.microsoft.com/office/powerpoint/2010/main" val="31027339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xfrm>
            <a:off x="411163" y="463550"/>
            <a:ext cx="6176962" cy="3475038"/>
          </a:xfrm>
          <a:ln/>
        </p:spPr>
      </p:sp>
      <p:sp>
        <p:nvSpPr>
          <p:cNvPr id="52227" name="Rectangle 3"/>
          <p:cNvSpPr>
            <a:spLocks noGrp="1" noChangeArrowheads="1"/>
          </p:cNvSpPr>
          <p:nvPr>
            <p:ph type="body" idx="1"/>
          </p:nvPr>
        </p:nvSpPr>
        <p:spPr>
          <a:noFill/>
        </p:spPr>
        <p:txBody>
          <a:bodyPr/>
          <a:lstStyle/>
          <a:p>
            <a:r>
              <a:rPr lang="en-US" sz="1400" u="sng">
                <a:latin typeface="Arial" charset="0"/>
              </a:rPr>
              <a:t>Submission of State Plan</a:t>
            </a:r>
            <a:r>
              <a:rPr lang="en-US" sz="1400">
                <a:latin typeface="Arial" charset="0"/>
              </a:rPr>
              <a:t>. The Ohio Department  of Human Services (ODHS) writes and submits to the federal government a state Medicaid plan setting out all federal requirements and all options which the state has elected.  Within federal parameters, the state decides the groups of individuals it covers, the types and ranges of services, and the income and resource eligibility criteria.</a:t>
            </a:r>
            <a:br>
              <a:rPr lang="en-US" sz="1400">
                <a:latin typeface="Arial" charset="0"/>
              </a:rPr>
            </a:br>
            <a:endParaRPr lang="en-US" sz="1400">
              <a:latin typeface="Arial" charset="0"/>
            </a:endParaRPr>
          </a:p>
          <a:p>
            <a:r>
              <a:rPr lang="en-US" sz="1400" u="sng">
                <a:latin typeface="Arial" charset="0"/>
              </a:rPr>
              <a:t>Contract With CMS</a:t>
            </a:r>
            <a:r>
              <a:rPr lang="en-US" sz="1400">
                <a:latin typeface="Arial" charset="0"/>
              </a:rPr>
              <a:t>. The United States Department of Health and Human Services (HHS) contracts with the state to reimburse to the state a certain percentage of its costs in covering Medicaid recipients. The contract requires the state to follow the federal regulations governing the mandatory and optional services covered by the state. HHS promulgates the general Medicaid regulations through its agency, CMS. The federal regulations promulgated by CMS interpreting the program are found at 42 C.F.R. Part 430 </a:t>
            </a:r>
            <a:r>
              <a:rPr lang="en-US" sz="1400" i="1">
                <a:latin typeface="Arial" charset="0"/>
              </a:rPr>
              <a:t>et seq</a:t>
            </a:r>
            <a:r>
              <a:rPr lang="en-US" sz="1400">
                <a:latin typeface="Arial" charset="0"/>
              </a:rPr>
              <a:t>. CMS also issues policy and procedures manuals that expand on the regulations. CMS oversees Medicaid, and in addition to promulgating regulations, issues policy and procedure manuals and transmittals to all states.</a:t>
            </a:r>
          </a:p>
          <a:p>
            <a:endParaRPr lang="en-US" sz="140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xfrm>
            <a:off x="411163" y="463550"/>
            <a:ext cx="6176962" cy="3475038"/>
          </a:xfrm>
          <a:ln/>
        </p:spPr>
      </p:sp>
      <p:sp>
        <p:nvSpPr>
          <p:cNvPr id="53251" name="Rectangle 3"/>
          <p:cNvSpPr>
            <a:spLocks noGrp="1" noChangeArrowheads="1"/>
          </p:cNvSpPr>
          <p:nvPr>
            <p:ph type="body" idx="1"/>
          </p:nvPr>
        </p:nvSpPr>
        <p:spPr>
          <a:noFill/>
        </p:spPr>
        <p:txBody>
          <a:bodyPr/>
          <a:lstStyle/>
          <a:p>
            <a:r>
              <a:rPr lang="en-US" dirty="0">
                <a:latin typeface="Arial" charset="0"/>
              </a:rPr>
              <a:t>See:  http://media.www.bgnews.com/media/storage/paper883/news/2005/05/02/Campus/Representative.Latta.Delves.Into.Ohio.Budget.With.Gss-1295494.shtml </a:t>
            </a:r>
          </a:p>
          <a:p>
            <a:endParaRPr lang="en-US" dirty="0">
              <a:latin typeface="Arial" charset="0"/>
            </a:endParaRPr>
          </a:p>
          <a:p>
            <a:r>
              <a:rPr lang="en-US" dirty="0">
                <a:latin typeface="Arial" charset="0"/>
              </a:rPr>
              <a:t>Generally Ohio’s Medicaid caseloads and costs are divided between ABD (Aged, Blind and Disabled) and CFC (Covered Families and Children).  </a:t>
            </a:r>
          </a:p>
          <a:p>
            <a:r>
              <a:rPr lang="en-US" dirty="0">
                <a:latin typeface="Arial" charset="0"/>
              </a:rPr>
              <a:t>ABD per recipient per month costs average $1,328, whereas CFC recipients average $217.  See OBM’s Monthly Financial Report dated March 2008, http://www.obm.ohio.gov/finrep/monthly/031008mfr.pdf </a:t>
            </a:r>
          </a:p>
          <a:p>
            <a:endParaRPr lang="en-US" dirty="0">
              <a:latin typeface="Arial" charset="0"/>
            </a:endParaRPr>
          </a:p>
          <a:p>
            <a:r>
              <a:rPr lang="en-US" dirty="0">
                <a:latin typeface="Arial" charset="0"/>
              </a:rPr>
              <a:t>Ohio's Medicaid reimbursements rates are among the lowest in the country and are less than 65% of Medicare," said Tim </a:t>
            </a:r>
            <a:r>
              <a:rPr lang="en-US" dirty="0" err="1">
                <a:latin typeface="Arial" charset="0"/>
              </a:rPr>
              <a:t>Maglione</a:t>
            </a:r>
            <a:r>
              <a:rPr lang="en-US" dirty="0">
                <a:latin typeface="Arial" charset="0"/>
              </a:rPr>
              <a:t>, OSMA's Senior Director of Government Relations. http://www.osma.org/i4a/pages/headlinedetails.cfm?id=518&amp;archive=1</a:t>
            </a:r>
          </a:p>
          <a:p>
            <a:endParaRPr lang="en-US" dirty="0">
              <a:latin typeface="Arial" charset="0"/>
            </a:endParaRPr>
          </a:p>
          <a:p>
            <a:r>
              <a:rPr lang="en-US" dirty="0">
                <a:latin typeface="Arial" charset="0"/>
              </a:rPr>
              <a:t>Medicaid is about two-thirds of Ohio’s SFY 2009 General Revenue Fund expenditures, or $15 billion.  See http://www.communitysolutions.com/images/upload/resources/sbmv3n12.pdf</a:t>
            </a:r>
            <a:br>
              <a:rPr lang="en-US" dirty="0">
                <a:latin typeface="Arial" charset="0"/>
              </a:rPr>
            </a:br>
            <a:endParaRPr lang="en-US" dirty="0">
              <a:latin typeface="Arial" charset="0"/>
            </a:endParaRPr>
          </a:p>
          <a:p>
            <a:pPr eaLnBrk="1" hangingPunct="1"/>
            <a:r>
              <a:rPr lang="en-US" dirty="0">
                <a:latin typeface="Arial" charset="0"/>
              </a:rPr>
              <a:t>Each NF Medicaid bed costs $48,000 per year.  See </a:t>
            </a:r>
            <a:r>
              <a:rPr lang="en-US" dirty="0">
                <a:solidFill>
                  <a:schemeClr val="tx2"/>
                </a:solidFill>
                <a:latin typeface="Arial" charset="0"/>
              </a:rPr>
              <a:t>Overview of Ohio’s Medicaid Program, </a:t>
            </a:r>
            <a:r>
              <a:rPr lang="en-US" sz="700" dirty="0">
                <a:latin typeface="Times New Roman" pitchFamily="18" charset="0"/>
              </a:rPr>
              <a:t>P</a:t>
            </a:r>
            <a:r>
              <a:rPr lang="en-US" sz="800" dirty="0">
                <a:latin typeface="Times New Roman" pitchFamily="18" charset="0"/>
              </a:rPr>
              <a:t>resented to the Ohio Commission to Reform Medicaid by Barbara Coulter Edwards</a:t>
            </a:r>
            <a:br>
              <a:rPr lang="en-US" sz="800" dirty="0">
                <a:latin typeface="Times New Roman" pitchFamily="18" charset="0"/>
              </a:rPr>
            </a:br>
            <a:r>
              <a:rPr lang="en-US" sz="800" dirty="0">
                <a:latin typeface="Times New Roman" pitchFamily="18" charset="0"/>
              </a:rPr>
              <a:t>Deputy Director Office of Ohio Health Plans, December 15, 2003</a:t>
            </a:r>
            <a:endParaRPr lang="en-US" dirty="0">
              <a:solidFill>
                <a:schemeClr val="tx2"/>
              </a:solidFill>
              <a:latin typeface="Arial" charset="0"/>
            </a:endParaRPr>
          </a:p>
          <a:p>
            <a:pPr lvl="1" eaLnBrk="1" hangingPunct="1"/>
            <a:endParaRPr lang="en-US" dirty="0">
              <a:latin typeface="Arial" charset="0"/>
            </a:endParaRPr>
          </a:p>
          <a:p>
            <a:endParaRPr lang="en-US" dirty="0">
              <a:latin typeface="Arial" charset="0"/>
            </a:endParaRPr>
          </a:p>
          <a:p>
            <a:endParaRPr lang="en-US" dirty="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xfrm>
            <a:off x="411163" y="463550"/>
            <a:ext cx="6176962" cy="3475038"/>
          </a:xfrm>
          <a:ln/>
        </p:spPr>
      </p:sp>
      <p:sp>
        <p:nvSpPr>
          <p:cNvPr id="54275" name="Rectangle 3"/>
          <p:cNvSpPr>
            <a:spLocks noGrp="1" noChangeArrowheads="1"/>
          </p:cNvSpPr>
          <p:nvPr>
            <p:ph type="body" idx="1"/>
          </p:nvPr>
        </p:nvSpPr>
        <p:spPr>
          <a:noFill/>
        </p:spPr>
        <p:txBody>
          <a:bodyPr/>
          <a:lstStyle/>
          <a:p>
            <a:r>
              <a:rPr lang="en-US">
                <a:latin typeface="Arial" charset="0"/>
              </a:rPr>
              <a:t>See:  http://www.communitysolutions.com/images/upload/resources/sbmv3n12.pdf</a:t>
            </a:r>
          </a:p>
          <a:p>
            <a:endParaRPr lang="en-US">
              <a:latin typeface="Arial" charset="0"/>
            </a:endParaRPr>
          </a:p>
          <a:p>
            <a:endParaRPr lang="en-US">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xfrm>
            <a:off x="411163" y="463550"/>
            <a:ext cx="6176962" cy="3475038"/>
          </a:xfrm>
          <a:ln/>
        </p:spPr>
      </p:sp>
      <p:sp>
        <p:nvSpPr>
          <p:cNvPr id="68611" name="Rectangle 3"/>
          <p:cNvSpPr>
            <a:spLocks noGrp="1" noChangeArrowheads="1"/>
          </p:cNvSpPr>
          <p:nvPr>
            <p:ph type="body" idx="1"/>
          </p:nvPr>
        </p:nvSpPr>
        <p:spPr>
          <a:noFill/>
        </p:spPr>
        <p:txBody>
          <a:bodyPr/>
          <a:lstStyle/>
          <a:p>
            <a:r>
              <a:rPr lang="en-US">
                <a:latin typeface="Arial" charset="0"/>
              </a:rPr>
              <a:t>5101:1-39-36.1 Medicaid: Resource Budgeting Methodology for Institutionalized Individuals with a Spouse in the Community.</a:t>
            </a:r>
          </a:p>
          <a:p>
            <a:r>
              <a:rPr lang="en-US">
                <a:latin typeface="Arial" charset="0"/>
              </a:rPr>
              <a:t>(4)      Deduct the community spouse resource allowance (the amount determined in paragraph (C)(3) of this rule) from the couple's current combined countable resources. The remaining amount is the countable resources of the institutionalized spouse and is to be used only for the benefit of the institutionalized spouse and/or community spouse.</a:t>
            </a:r>
          </a:p>
          <a:p>
            <a:r>
              <a:rPr lang="en-US">
                <a:latin typeface="Arial" charset="0"/>
              </a:rPr>
              <a:t>(a)      If this remaining amount is equal to or less than the resource limit for one, (pursuant to Chapter 5101:1-39 of the Administrative Code), resource eligibility potentially exists and the transfer of resource provisions specified in Chapter 5101:1-39 of the Administrative Code are followed.</a:t>
            </a:r>
          </a:p>
          <a:p>
            <a:r>
              <a:rPr lang="en-US">
                <a:latin typeface="Arial" charset="0"/>
              </a:rPr>
              <a:t>(i)        To determine the amount of resources that must be transferred to the community spouse, deduct the individual Medicaid resource limit from the amount of resources in the institutionalized spouse's name only and/or held jointly by both spouses.</a:t>
            </a:r>
          </a:p>
          <a:p>
            <a:r>
              <a:rPr lang="en-US">
                <a:latin typeface="Arial" charset="0"/>
              </a:rPr>
              <a:t>(ii)       The institutionalized spouse may then transfer up to the amount of the community spouse's resource allowance less the amount that is solely in the name of the community spouse.</a:t>
            </a:r>
          </a:p>
          <a:p>
            <a:r>
              <a:rPr lang="en-US">
                <a:latin typeface="Arial" charset="0"/>
              </a:rPr>
              <a:t>(iii)      The remaining assets are considered available to the institutionalized spouse.</a:t>
            </a:r>
          </a:p>
          <a:p>
            <a:r>
              <a:rPr lang="en-US" b="1">
                <a:latin typeface="Arial" charset="0"/>
              </a:rPr>
              <a:t>(iv)      These remaining resources must only be used for the benefit of the institutionalized spouse and/or community spouse.</a:t>
            </a:r>
          </a:p>
        </p:txBody>
      </p:sp>
    </p:spTree>
    <p:extLst>
      <p:ext uri="{BB962C8B-B14F-4D97-AF65-F5344CB8AC3E}">
        <p14:creationId xmlns:p14="http://schemas.microsoft.com/office/powerpoint/2010/main" val="18118063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xfrm>
            <a:off x="411163" y="463550"/>
            <a:ext cx="6176962" cy="3475038"/>
          </a:xfrm>
          <a:ln/>
        </p:spPr>
      </p:sp>
      <p:sp>
        <p:nvSpPr>
          <p:cNvPr id="69635" name="Rectangle 3"/>
          <p:cNvSpPr>
            <a:spLocks noGrp="1" noChangeArrowheads="1"/>
          </p:cNvSpPr>
          <p:nvPr>
            <p:ph type="body" idx="1"/>
          </p:nvPr>
        </p:nvSpPr>
        <p:spPr>
          <a:noFill/>
        </p:spPr>
        <p:txBody>
          <a:bodyPr/>
          <a:lstStyle/>
          <a:p>
            <a:r>
              <a:rPr lang="en-US">
                <a:latin typeface="Arial" charset="0"/>
              </a:rPr>
              <a:t>Economic Stimulus Check is exempt for 3 months from receipt</a:t>
            </a:r>
          </a:p>
        </p:txBody>
      </p:sp>
    </p:spTree>
    <p:extLst>
      <p:ext uri="{BB962C8B-B14F-4D97-AF65-F5344CB8AC3E}">
        <p14:creationId xmlns:p14="http://schemas.microsoft.com/office/powerpoint/2010/main" val="11577474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xfrm>
            <a:off x="411163" y="463550"/>
            <a:ext cx="6176962" cy="3475038"/>
          </a:xfrm>
          <a:ln/>
        </p:spPr>
      </p:sp>
      <p:sp>
        <p:nvSpPr>
          <p:cNvPr id="78851" name="Rectangle 3"/>
          <p:cNvSpPr>
            <a:spLocks noGrp="1" noChangeArrowheads="1"/>
          </p:cNvSpPr>
          <p:nvPr>
            <p:ph type="body" idx="1"/>
          </p:nvPr>
        </p:nvSpPr>
        <p:spPr>
          <a:noFill/>
        </p:spPr>
        <p:txBody>
          <a:bodyPr/>
          <a:lstStyle/>
          <a:p>
            <a:pPr>
              <a:buFontTx/>
              <a:buNone/>
            </a:pPr>
            <a:endParaRPr lang="en-US">
              <a:latin typeface="Arial" charset="0"/>
            </a:endParaRPr>
          </a:p>
        </p:txBody>
      </p:sp>
    </p:spTree>
    <p:extLst>
      <p:ext uri="{BB962C8B-B14F-4D97-AF65-F5344CB8AC3E}">
        <p14:creationId xmlns:p14="http://schemas.microsoft.com/office/powerpoint/2010/main" val="18197940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3200" y="533400"/>
            <a:ext cx="11785600" cy="685800"/>
          </a:xfrm>
          <a:prstGeom prst="rect">
            <a:avLst/>
          </a:prstGeom>
        </p:spPr>
        <p:txBody>
          <a:bodyPr/>
          <a:lstStyle>
            <a:lvl1pPr algn="ctr">
              <a:defRPr sz="4000" b="1">
                <a:solidFill>
                  <a:srgbClr val="2A547F"/>
                </a:solidFill>
              </a:defRPr>
            </a:lvl1pPr>
          </a:lstStyle>
          <a:p>
            <a:r>
              <a:rPr lang="en-US" dirty="0"/>
              <a:t>Click to edit Master title style</a:t>
            </a:r>
          </a:p>
        </p:txBody>
      </p:sp>
      <p:sp>
        <p:nvSpPr>
          <p:cNvPr id="9" name="Slide Number Placeholder 4"/>
          <p:cNvSpPr>
            <a:spLocks noGrp="1"/>
          </p:cNvSpPr>
          <p:nvPr>
            <p:ph type="sldNum" sz="quarter" idx="4"/>
          </p:nvPr>
        </p:nvSpPr>
        <p:spPr>
          <a:xfrm>
            <a:off x="9347200" y="6492876"/>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2C9336-A718-4A9C-A61A-5379812194CD}" type="slidenum">
              <a:rPr lang="en-US" smtClean="0"/>
              <a:t>‹#›</a:t>
            </a:fld>
            <a:endParaRPr lang="en-US" dirty="0"/>
          </a:p>
        </p:txBody>
      </p:sp>
    </p:spTree>
    <p:extLst>
      <p:ext uri="{BB962C8B-B14F-4D97-AF65-F5344CB8AC3E}">
        <p14:creationId xmlns:p14="http://schemas.microsoft.com/office/powerpoint/2010/main" val="951342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11752" y="495300"/>
            <a:ext cx="11789664" cy="685800"/>
          </a:xfrm>
          <a:prstGeom prst="rect">
            <a:avLst/>
          </a:prstGeom>
        </p:spPr>
        <p:txBody>
          <a:bodyPr/>
          <a:lstStyle>
            <a:lvl1pPr>
              <a:defRPr sz="4000" b="1">
                <a:solidFill>
                  <a:srgbClr val="2A547F"/>
                </a:solidFill>
                <a:latin typeface="Calibri" panose="020F0502020204030204" pitchFamily="34" charset="0"/>
              </a:defRPr>
            </a:lvl1pPr>
          </a:lstStyle>
          <a:p>
            <a:r>
              <a:rPr lang="en-US" dirty="0"/>
              <a:t>Click to edit Master title style</a:t>
            </a:r>
          </a:p>
        </p:txBody>
      </p:sp>
      <p:sp>
        <p:nvSpPr>
          <p:cNvPr id="4" name="Rectangle 1037"/>
          <p:cNvSpPr>
            <a:spLocks noGrp="1" noChangeArrowheads="1"/>
          </p:cNvSpPr>
          <p:nvPr>
            <p:ph type="dt" sz="half" idx="10"/>
          </p:nvPr>
        </p:nvSpPr>
        <p:spPr>
          <a:xfrm>
            <a:off x="203200" y="6324600"/>
            <a:ext cx="3759200" cy="457200"/>
          </a:xfrm>
          <a:prstGeom prst="rect">
            <a:avLst/>
          </a:prstGeom>
          <a:ln/>
        </p:spPr>
        <p:txBody>
          <a:bodyPr/>
          <a:lstStyle>
            <a:lvl1pPr>
              <a:defRPr/>
            </a:lvl1pPr>
          </a:lstStyle>
          <a:p>
            <a:pPr>
              <a:defRPr/>
            </a:pPr>
            <a:endParaRPr lang="en-US" dirty="0">
              <a:solidFill>
                <a:prstClr val="black"/>
              </a:solidFill>
            </a:endParaRPr>
          </a:p>
        </p:txBody>
      </p:sp>
      <p:sp>
        <p:nvSpPr>
          <p:cNvPr id="5" name="Rectangle 1038"/>
          <p:cNvSpPr>
            <a:spLocks noGrp="1" noChangeArrowheads="1"/>
          </p:cNvSpPr>
          <p:nvPr>
            <p:ph type="ftr" sz="quarter" idx="11"/>
          </p:nvPr>
        </p:nvSpPr>
        <p:spPr>
          <a:ln/>
        </p:spPr>
        <p:txBody>
          <a:bodyPr/>
          <a:lstStyle>
            <a:lvl1pPr>
              <a:defRPr/>
            </a:lvl1pPr>
          </a:lstStyle>
          <a:p>
            <a:pPr>
              <a:defRPr/>
            </a:pPr>
            <a:endParaRPr lang="en-US">
              <a:solidFill>
                <a:prstClr val="black">
                  <a:tint val="75000"/>
                </a:prstClr>
              </a:solidFill>
            </a:endParaRPr>
          </a:p>
        </p:txBody>
      </p:sp>
      <p:sp>
        <p:nvSpPr>
          <p:cNvPr id="6" name="Rectangle 1039"/>
          <p:cNvSpPr>
            <a:spLocks noGrp="1" noChangeArrowheads="1"/>
          </p:cNvSpPr>
          <p:nvPr>
            <p:ph type="sldNum" sz="quarter" idx="12"/>
          </p:nvPr>
        </p:nvSpPr>
        <p:spPr>
          <a:ln/>
        </p:spPr>
        <p:txBody>
          <a:bodyPr/>
          <a:lstStyle>
            <a:lvl1pPr>
              <a:defRPr/>
            </a:lvl1pPr>
          </a:lstStyle>
          <a:p>
            <a:pPr>
              <a:defRPr/>
            </a:pPr>
            <a:fld id="{88AA8DA2-99D1-4607-A62B-1B547612533B}" type="slidenum">
              <a:rPr lang="en-US">
                <a:solidFill>
                  <a:prstClr val="black"/>
                </a:solidFill>
              </a:rPr>
              <a:pPr>
                <a:defRPr/>
              </a:pPr>
              <a:t>‹#›</a:t>
            </a:fld>
            <a:endParaRPr lang="en-US" dirty="0">
              <a:solidFill>
                <a:prstClr val="black"/>
              </a:solidFill>
            </a:endParaRPr>
          </a:p>
        </p:txBody>
      </p:sp>
      <p:sp>
        <p:nvSpPr>
          <p:cNvPr id="8" name="Line 1045"/>
          <p:cNvSpPr>
            <a:spLocks noChangeShapeType="1"/>
          </p:cNvSpPr>
          <p:nvPr userDrawn="1"/>
        </p:nvSpPr>
        <p:spPr bwMode="auto">
          <a:xfrm>
            <a:off x="10584" y="1219200"/>
            <a:ext cx="12192000" cy="0"/>
          </a:xfrm>
          <a:prstGeom prst="line">
            <a:avLst/>
          </a:prstGeom>
          <a:noFill/>
          <a:ln w="25400">
            <a:solidFill>
              <a:schemeClr val="tx2"/>
            </a:solidFill>
            <a:miter lim="800000"/>
            <a:headEnd/>
            <a:tailEnd/>
          </a:ln>
          <a:extLst>
            <a:ext uri="{909E8E84-426E-40DD-AFC4-6F175D3DCCD1}">
              <a14:hiddenFill xmlns:a14="http://schemas.microsoft.com/office/drawing/2010/main">
                <a:noFill/>
              </a14:hiddenFill>
            </a:ext>
          </a:extLst>
        </p:spPr>
        <p:txBody>
          <a:bodyPr wrap="none"/>
          <a:lstStyle/>
          <a:p>
            <a:endParaRPr lang="en-US" sz="1800">
              <a:solidFill>
                <a:prstClr val="black"/>
              </a:solidFill>
            </a:endParaRPr>
          </a:p>
        </p:txBody>
      </p:sp>
      <p:sp>
        <p:nvSpPr>
          <p:cNvPr id="9" name="Rectangle 1036"/>
          <p:cNvSpPr>
            <a:spLocks noGrp="1" noChangeArrowheads="1"/>
          </p:cNvSpPr>
          <p:nvPr>
            <p:ph idx="1"/>
          </p:nvPr>
        </p:nvSpPr>
        <p:spPr bwMode="auto">
          <a:xfrm>
            <a:off x="711200" y="1524000"/>
            <a:ext cx="110744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32707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subTnLst>
                                    <p:animClr clrSpc="rgb" dir="cw">
                                      <p:cBhvr override="childStyle">
                                        <p:cTn dur="1" fill="hold" display="0" masterRel="nextClick" afterEffect="1"/>
                                        <p:tgtEl>
                                          <p:spTgt spid="9">
                                            <p:txEl>
                                              <p:pRg st="0" end="0"/>
                                            </p:txEl>
                                          </p:spTgt>
                                        </p:tgtEl>
                                        <p:attrNameLst>
                                          <p:attrName>ppt_c</p:attrName>
                                        </p:attrNameLst>
                                      </p:cBhvr>
                                      <p:to>
                                        <a:srgbClr val="0B798F"/>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subTnLst>
                                    <p:animClr clrSpc="rgb" dir="cw">
                                      <p:cBhvr override="childStyle">
                                        <p:cTn dur="1" fill="hold" display="0" masterRel="nextClick" afterEffect="1"/>
                                        <p:tgtEl>
                                          <p:spTgt spid="9">
                                            <p:txEl>
                                              <p:pRg st="1" end="1"/>
                                            </p:txEl>
                                          </p:spTgt>
                                        </p:tgtEl>
                                        <p:attrNameLst>
                                          <p:attrName>ppt_c</p:attrName>
                                        </p:attrNameLst>
                                      </p:cBhvr>
                                      <p:to>
                                        <a:srgbClr val="0B798F"/>
                                      </p:to>
                                    </p:animClr>
                                  </p:sub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500"/>
                                        <p:tgtEl>
                                          <p:spTgt spid="9">
                                            <p:txEl>
                                              <p:pRg st="2" end="2"/>
                                            </p:txEl>
                                          </p:spTgt>
                                        </p:tgtEl>
                                      </p:cBhvr>
                                    </p:animEffect>
                                  </p:childTnLst>
                                  <p:subTnLst>
                                    <p:animClr clrSpc="rgb" dir="cw">
                                      <p:cBhvr override="childStyle">
                                        <p:cTn dur="1" fill="hold" display="0" masterRel="nextClick" afterEffect="1"/>
                                        <p:tgtEl>
                                          <p:spTgt spid="9">
                                            <p:txEl>
                                              <p:pRg st="2" end="2"/>
                                            </p:txEl>
                                          </p:spTgt>
                                        </p:tgtEl>
                                        <p:attrNameLst>
                                          <p:attrName>ppt_c</p:attrName>
                                        </p:attrNameLst>
                                      </p:cBhvr>
                                      <p:to>
                                        <a:srgbClr val="0B798F"/>
                                      </p:to>
                                    </p:animClr>
                                  </p:sub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500"/>
                                        <p:tgtEl>
                                          <p:spTgt spid="9">
                                            <p:txEl>
                                              <p:pRg st="3" end="3"/>
                                            </p:txEl>
                                          </p:spTgt>
                                        </p:tgtEl>
                                      </p:cBhvr>
                                    </p:animEffect>
                                  </p:childTnLst>
                                  <p:subTnLst>
                                    <p:animClr clrSpc="rgb" dir="cw">
                                      <p:cBhvr override="childStyle">
                                        <p:cTn dur="1" fill="hold" display="0" masterRel="nextClick" afterEffect="1"/>
                                        <p:tgtEl>
                                          <p:spTgt spid="9">
                                            <p:txEl>
                                              <p:pRg st="3" end="3"/>
                                            </p:txEl>
                                          </p:spTgt>
                                        </p:tgtEl>
                                        <p:attrNameLst>
                                          <p:attrName>ppt_c</p:attrName>
                                        </p:attrNameLst>
                                      </p:cBhvr>
                                      <p:to>
                                        <a:srgbClr val="0B798F"/>
                                      </p:to>
                                    </p:animClr>
                                  </p:sub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animEffect transition="in" filter="fade">
                                      <p:cBhvr>
                                        <p:cTn id="27" dur="500"/>
                                        <p:tgtEl>
                                          <p:spTgt spid="9">
                                            <p:txEl>
                                              <p:pRg st="4" end="4"/>
                                            </p:txEl>
                                          </p:spTgt>
                                        </p:tgtEl>
                                      </p:cBhvr>
                                    </p:animEffect>
                                  </p:childTnLst>
                                  <p:subTnLst>
                                    <p:animClr clrSpc="rgb" dir="cw">
                                      <p:cBhvr override="childStyle">
                                        <p:cTn dur="1" fill="hold" display="0" masterRel="nextClick" afterEffect="1"/>
                                        <p:tgtEl>
                                          <p:spTgt spid="9">
                                            <p:txEl>
                                              <p:pRg st="4" end="4"/>
                                            </p:txEl>
                                          </p:spTgt>
                                        </p:tgtEl>
                                        <p:attrNameLst>
                                          <p:attrName>ppt_c</p:attrName>
                                        </p:attrNameLst>
                                      </p:cBhvr>
                                      <p:to>
                                        <a:srgbClr val="0B798F"/>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bldLvl="5">
        <p:tmplLst>
          <p:tmpl lvl="1">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 lvl="2">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 lvl="3">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 lvl="4">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 lvl="5">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Lst>
      </p:bldP>
    </p:bld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3200" y="533400"/>
            <a:ext cx="11785600" cy="685800"/>
          </a:xfrm>
          <a:prstGeom prst="rect">
            <a:avLst/>
          </a:prstGeom>
        </p:spPr>
        <p:txBody>
          <a:bodyPr/>
          <a:lstStyle>
            <a:lvl1pPr algn="ctr">
              <a:defRPr sz="4000" b="1">
                <a:solidFill>
                  <a:srgbClr val="2A547F"/>
                </a:solidFill>
              </a:defRPr>
            </a:lvl1pPr>
          </a:lstStyle>
          <a:p>
            <a:r>
              <a:rPr lang="en-US" dirty="0"/>
              <a:t>Click to edit Master title style</a:t>
            </a:r>
          </a:p>
        </p:txBody>
      </p:sp>
      <p:sp>
        <p:nvSpPr>
          <p:cNvPr id="9" name="Slide Number Placeholder 4"/>
          <p:cNvSpPr>
            <a:spLocks noGrp="1"/>
          </p:cNvSpPr>
          <p:nvPr>
            <p:ph type="sldNum" sz="quarter" idx="4"/>
          </p:nvPr>
        </p:nvSpPr>
        <p:spPr>
          <a:xfrm>
            <a:off x="9347200" y="6492876"/>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2C9336-A718-4A9C-A61A-5379812194C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849346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83EC0-69A8-402C-9BB4-1366F57F739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48C909F-E6F6-4502-93E1-C0263326FA3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223A164-C190-455E-9AB7-CCED31CDC6C8}"/>
              </a:ext>
            </a:extLst>
          </p:cNvPr>
          <p:cNvSpPr>
            <a:spLocks noGrp="1"/>
          </p:cNvSpPr>
          <p:nvPr>
            <p:ph type="dt" sz="half" idx="10"/>
          </p:nvPr>
        </p:nvSpPr>
        <p:spPr/>
        <p:txBody>
          <a:bodyPr/>
          <a:lstStyle/>
          <a:p>
            <a:fld id="{36FA15C9-D36F-44D6-A90F-1B7835650369}" type="datetimeFigureOut">
              <a:rPr lang="en-US" smtClean="0"/>
              <a:t>6/27/2025</a:t>
            </a:fld>
            <a:endParaRPr lang="en-US"/>
          </a:p>
        </p:txBody>
      </p:sp>
      <p:sp>
        <p:nvSpPr>
          <p:cNvPr id="5" name="Footer Placeholder 4">
            <a:extLst>
              <a:ext uri="{FF2B5EF4-FFF2-40B4-BE49-F238E27FC236}">
                <a16:creationId xmlns:a16="http://schemas.microsoft.com/office/drawing/2014/main" id="{D07D6CFB-047B-44B7-A24B-7C318F2EC5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7D647F-A7A8-4CF1-B3F3-14A24AEBEFCA}"/>
              </a:ext>
            </a:extLst>
          </p:cNvPr>
          <p:cNvSpPr>
            <a:spLocks noGrp="1"/>
          </p:cNvSpPr>
          <p:nvPr>
            <p:ph type="sldNum" sz="quarter" idx="12"/>
          </p:nvPr>
        </p:nvSpPr>
        <p:spPr/>
        <p:txBody>
          <a:bodyPr/>
          <a:lstStyle/>
          <a:p>
            <a:fld id="{7D796CFB-F549-4F7D-AFEB-67B113735EB0}" type="slidenum">
              <a:rPr lang="en-US" smtClean="0"/>
              <a:t>‹#›</a:t>
            </a:fld>
            <a:endParaRPr lang="en-US"/>
          </a:p>
        </p:txBody>
      </p:sp>
    </p:spTree>
    <p:extLst>
      <p:ext uri="{BB962C8B-B14F-4D97-AF65-F5344CB8AC3E}">
        <p14:creationId xmlns:p14="http://schemas.microsoft.com/office/powerpoint/2010/main" val="24177544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91B6B-4BC4-48E3-BB52-2D39122467C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73E6D8F-251C-42E5-97D9-BB8E4F22AB6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42814C-FDF0-47B5-952F-9324FAAB9413}"/>
              </a:ext>
            </a:extLst>
          </p:cNvPr>
          <p:cNvSpPr>
            <a:spLocks noGrp="1"/>
          </p:cNvSpPr>
          <p:nvPr>
            <p:ph type="dt" sz="half" idx="10"/>
          </p:nvPr>
        </p:nvSpPr>
        <p:spPr/>
        <p:txBody>
          <a:bodyPr/>
          <a:lstStyle/>
          <a:p>
            <a:fld id="{36FA15C9-D36F-44D6-A90F-1B7835650369}" type="datetimeFigureOut">
              <a:rPr lang="en-US" smtClean="0"/>
              <a:t>6/27/2025</a:t>
            </a:fld>
            <a:endParaRPr lang="en-US"/>
          </a:p>
        </p:txBody>
      </p:sp>
      <p:sp>
        <p:nvSpPr>
          <p:cNvPr id="5" name="Footer Placeholder 4">
            <a:extLst>
              <a:ext uri="{FF2B5EF4-FFF2-40B4-BE49-F238E27FC236}">
                <a16:creationId xmlns:a16="http://schemas.microsoft.com/office/drawing/2014/main" id="{DEE0A732-38C9-4C65-BEEC-5A40CD9244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2C3511-08B1-4771-A91B-A2B1FFB59767}"/>
              </a:ext>
            </a:extLst>
          </p:cNvPr>
          <p:cNvSpPr>
            <a:spLocks noGrp="1"/>
          </p:cNvSpPr>
          <p:nvPr>
            <p:ph type="sldNum" sz="quarter" idx="12"/>
          </p:nvPr>
        </p:nvSpPr>
        <p:spPr/>
        <p:txBody>
          <a:bodyPr/>
          <a:lstStyle/>
          <a:p>
            <a:fld id="{7D796CFB-F549-4F7D-AFEB-67B113735EB0}" type="slidenum">
              <a:rPr lang="en-US" smtClean="0"/>
              <a:t>‹#›</a:t>
            </a:fld>
            <a:endParaRPr lang="en-US"/>
          </a:p>
        </p:txBody>
      </p:sp>
    </p:spTree>
    <p:extLst>
      <p:ext uri="{BB962C8B-B14F-4D97-AF65-F5344CB8AC3E}">
        <p14:creationId xmlns:p14="http://schemas.microsoft.com/office/powerpoint/2010/main" val="23029407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50C0E-E82B-4257-9471-2CA26E019084}"/>
              </a:ext>
            </a:extLst>
          </p:cNvPr>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723EB39-31B6-4236-9502-B53AC5E2F471}"/>
              </a:ext>
            </a:extLst>
          </p:cNvPr>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93DB2A6-D3AA-46EB-9910-A43807547F38}"/>
              </a:ext>
            </a:extLst>
          </p:cNvPr>
          <p:cNvSpPr>
            <a:spLocks noGrp="1"/>
          </p:cNvSpPr>
          <p:nvPr>
            <p:ph type="dt" sz="half" idx="10"/>
          </p:nvPr>
        </p:nvSpPr>
        <p:spPr/>
        <p:txBody>
          <a:bodyPr/>
          <a:lstStyle/>
          <a:p>
            <a:fld id="{36FA15C9-D36F-44D6-A90F-1B7835650369}" type="datetimeFigureOut">
              <a:rPr lang="en-US" smtClean="0"/>
              <a:t>6/27/2025</a:t>
            </a:fld>
            <a:endParaRPr lang="en-US"/>
          </a:p>
        </p:txBody>
      </p:sp>
      <p:sp>
        <p:nvSpPr>
          <p:cNvPr id="5" name="Footer Placeholder 4">
            <a:extLst>
              <a:ext uri="{FF2B5EF4-FFF2-40B4-BE49-F238E27FC236}">
                <a16:creationId xmlns:a16="http://schemas.microsoft.com/office/drawing/2014/main" id="{DBBB8FB1-3B30-4829-8705-5455E8B187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17DA40-3FDD-435D-A638-45910DE23B9F}"/>
              </a:ext>
            </a:extLst>
          </p:cNvPr>
          <p:cNvSpPr>
            <a:spLocks noGrp="1"/>
          </p:cNvSpPr>
          <p:nvPr>
            <p:ph type="sldNum" sz="quarter" idx="12"/>
          </p:nvPr>
        </p:nvSpPr>
        <p:spPr/>
        <p:txBody>
          <a:bodyPr/>
          <a:lstStyle/>
          <a:p>
            <a:fld id="{7D796CFB-F549-4F7D-AFEB-67B113735EB0}" type="slidenum">
              <a:rPr lang="en-US" smtClean="0"/>
              <a:t>‹#›</a:t>
            </a:fld>
            <a:endParaRPr lang="en-US"/>
          </a:p>
        </p:txBody>
      </p:sp>
    </p:spTree>
    <p:extLst>
      <p:ext uri="{BB962C8B-B14F-4D97-AF65-F5344CB8AC3E}">
        <p14:creationId xmlns:p14="http://schemas.microsoft.com/office/powerpoint/2010/main" val="13412176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8768CB-AA32-4556-A954-9453F99CC4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933CF48-42B2-4D79-8CBF-45AB53B69FC9}"/>
              </a:ext>
            </a:extLst>
          </p:cNvPr>
          <p:cNvSpPr>
            <a:spLocks noGrp="1"/>
          </p:cNvSpPr>
          <p:nvPr>
            <p:ph sz="half" idx="1"/>
          </p:nvPr>
        </p:nvSpPr>
        <p:spPr>
          <a:xfrm>
            <a:off x="838200" y="1825625"/>
            <a:ext cx="515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03407D4-D1C7-41CC-B2BD-32FD51787AFC}"/>
              </a:ext>
            </a:extLst>
          </p:cNvPr>
          <p:cNvSpPr>
            <a:spLocks noGrp="1"/>
          </p:cNvSpPr>
          <p:nvPr>
            <p:ph sz="half" idx="2"/>
          </p:nvPr>
        </p:nvSpPr>
        <p:spPr>
          <a:xfrm>
            <a:off x="6197600" y="1825625"/>
            <a:ext cx="515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3C352BF-393C-4700-A71E-4194C14699D1}"/>
              </a:ext>
            </a:extLst>
          </p:cNvPr>
          <p:cNvSpPr>
            <a:spLocks noGrp="1"/>
          </p:cNvSpPr>
          <p:nvPr>
            <p:ph type="dt" sz="half" idx="10"/>
          </p:nvPr>
        </p:nvSpPr>
        <p:spPr/>
        <p:txBody>
          <a:bodyPr/>
          <a:lstStyle/>
          <a:p>
            <a:fld id="{36FA15C9-D36F-44D6-A90F-1B7835650369}" type="datetimeFigureOut">
              <a:rPr lang="en-US" smtClean="0"/>
              <a:t>6/27/2025</a:t>
            </a:fld>
            <a:endParaRPr lang="en-US"/>
          </a:p>
        </p:txBody>
      </p:sp>
      <p:sp>
        <p:nvSpPr>
          <p:cNvPr id="6" name="Footer Placeholder 5">
            <a:extLst>
              <a:ext uri="{FF2B5EF4-FFF2-40B4-BE49-F238E27FC236}">
                <a16:creationId xmlns:a16="http://schemas.microsoft.com/office/drawing/2014/main" id="{5574B5F7-A870-4269-BB01-BCFFB730CED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3F19CA0-0DC6-4DAB-8A23-469BDDE1F5DE}"/>
              </a:ext>
            </a:extLst>
          </p:cNvPr>
          <p:cNvSpPr>
            <a:spLocks noGrp="1"/>
          </p:cNvSpPr>
          <p:nvPr>
            <p:ph type="sldNum" sz="quarter" idx="12"/>
          </p:nvPr>
        </p:nvSpPr>
        <p:spPr/>
        <p:txBody>
          <a:bodyPr/>
          <a:lstStyle/>
          <a:p>
            <a:fld id="{7D796CFB-F549-4F7D-AFEB-67B113735EB0}" type="slidenum">
              <a:rPr lang="en-US" smtClean="0"/>
              <a:t>‹#›</a:t>
            </a:fld>
            <a:endParaRPr lang="en-US"/>
          </a:p>
        </p:txBody>
      </p:sp>
    </p:spTree>
    <p:extLst>
      <p:ext uri="{BB962C8B-B14F-4D97-AF65-F5344CB8AC3E}">
        <p14:creationId xmlns:p14="http://schemas.microsoft.com/office/powerpoint/2010/main" val="23868062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80ADDA-DA1B-4459-A7B6-E0749C06F28D}"/>
              </a:ext>
            </a:extLst>
          </p:cNvPr>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6A64057-7FF3-4F8E-B86B-D15964F42A78}"/>
              </a:ext>
            </a:extLst>
          </p:cNvPr>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9269321-891D-41F8-993C-32F37045F5D2}"/>
              </a:ext>
            </a:extLst>
          </p:cNvPr>
          <p:cNvSpPr>
            <a:spLocks noGrp="1"/>
          </p:cNvSpPr>
          <p:nvPr>
            <p:ph sz="half" idx="2"/>
          </p:nvPr>
        </p:nvSpPr>
        <p:spPr>
          <a:xfrm>
            <a:off x="840318" y="2505075"/>
            <a:ext cx="5158316"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5B9E8DE-A1A0-4E86-AB37-57E0BD2181BD}"/>
              </a:ext>
            </a:extLst>
          </p:cNvPr>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D79912F-578A-4925-A444-44C0F31ED6C3}"/>
              </a:ext>
            </a:extLst>
          </p:cNvPr>
          <p:cNvSpPr>
            <a:spLocks noGrp="1"/>
          </p:cNvSpPr>
          <p:nvPr>
            <p:ph sz="quarter" idx="4"/>
          </p:nvPr>
        </p:nvSpPr>
        <p:spPr>
          <a:xfrm>
            <a:off x="6172200" y="2505075"/>
            <a:ext cx="518371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2D237FC-D65A-4972-81A0-CC739B5FA955}"/>
              </a:ext>
            </a:extLst>
          </p:cNvPr>
          <p:cNvSpPr>
            <a:spLocks noGrp="1"/>
          </p:cNvSpPr>
          <p:nvPr>
            <p:ph type="dt" sz="half" idx="10"/>
          </p:nvPr>
        </p:nvSpPr>
        <p:spPr/>
        <p:txBody>
          <a:bodyPr/>
          <a:lstStyle/>
          <a:p>
            <a:fld id="{36FA15C9-D36F-44D6-A90F-1B7835650369}" type="datetimeFigureOut">
              <a:rPr lang="en-US" smtClean="0"/>
              <a:t>6/27/2025</a:t>
            </a:fld>
            <a:endParaRPr lang="en-US"/>
          </a:p>
        </p:txBody>
      </p:sp>
      <p:sp>
        <p:nvSpPr>
          <p:cNvPr id="8" name="Footer Placeholder 7">
            <a:extLst>
              <a:ext uri="{FF2B5EF4-FFF2-40B4-BE49-F238E27FC236}">
                <a16:creationId xmlns:a16="http://schemas.microsoft.com/office/drawing/2014/main" id="{152A7076-817F-45FD-B2B7-B8BA0D24823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7F4D8DA-32DF-47B9-BBA5-EC81A07FCDBC}"/>
              </a:ext>
            </a:extLst>
          </p:cNvPr>
          <p:cNvSpPr>
            <a:spLocks noGrp="1"/>
          </p:cNvSpPr>
          <p:nvPr>
            <p:ph type="sldNum" sz="quarter" idx="12"/>
          </p:nvPr>
        </p:nvSpPr>
        <p:spPr/>
        <p:txBody>
          <a:bodyPr/>
          <a:lstStyle/>
          <a:p>
            <a:fld id="{7D796CFB-F549-4F7D-AFEB-67B113735EB0}" type="slidenum">
              <a:rPr lang="en-US" smtClean="0"/>
              <a:t>‹#›</a:t>
            </a:fld>
            <a:endParaRPr lang="en-US"/>
          </a:p>
        </p:txBody>
      </p:sp>
    </p:spTree>
    <p:extLst>
      <p:ext uri="{BB962C8B-B14F-4D97-AF65-F5344CB8AC3E}">
        <p14:creationId xmlns:p14="http://schemas.microsoft.com/office/powerpoint/2010/main" val="23408875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9CD09-6693-4C96-99C3-D876D248A68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0D2E0D4-B58F-4FF5-8825-19FA4E3D5B50}"/>
              </a:ext>
            </a:extLst>
          </p:cNvPr>
          <p:cNvSpPr>
            <a:spLocks noGrp="1"/>
          </p:cNvSpPr>
          <p:nvPr>
            <p:ph type="dt" sz="half" idx="10"/>
          </p:nvPr>
        </p:nvSpPr>
        <p:spPr/>
        <p:txBody>
          <a:bodyPr/>
          <a:lstStyle/>
          <a:p>
            <a:fld id="{36FA15C9-D36F-44D6-A90F-1B7835650369}" type="datetimeFigureOut">
              <a:rPr lang="en-US" smtClean="0"/>
              <a:t>6/27/2025</a:t>
            </a:fld>
            <a:endParaRPr lang="en-US"/>
          </a:p>
        </p:txBody>
      </p:sp>
      <p:sp>
        <p:nvSpPr>
          <p:cNvPr id="4" name="Footer Placeholder 3">
            <a:extLst>
              <a:ext uri="{FF2B5EF4-FFF2-40B4-BE49-F238E27FC236}">
                <a16:creationId xmlns:a16="http://schemas.microsoft.com/office/drawing/2014/main" id="{1D09F9CC-0067-4164-8191-4184B6CD581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97BE832-A749-4965-87F9-A8FAEA1A4D81}"/>
              </a:ext>
            </a:extLst>
          </p:cNvPr>
          <p:cNvSpPr>
            <a:spLocks noGrp="1"/>
          </p:cNvSpPr>
          <p:nvPr>
            <p:ph type="sldNum" sz="quarter" idx="12"/>
          </p:nvPr>
        </p:nvSpPr>
        <p:spPr/>
        <p:txBody>
          <a:bodyPr/>
          <a:lstStyle/>
          <a:p>
            <a:fld id="{7D796CFB-F549-4F7D-AFEB-67B113735EB0}" type="slidenum">
              <a:rPr lang="en-US" smtClean="0"/>
              <a:t>‹#›</a:t>
            </a:fld>
            <a:endParaRPr lang="en-US"/>
          </a:p>
        </p:txBody>
      </p:sp>
    </p:spTree>
    <p:extLst>
      <p:ext uri="{BB962C8B-B14F-4D97-AF65-F5344CB8AC3E}">
        <p14:creationId xmlns:p14="http://schemas.microsoft.com/office/powerpoint/2010/main" val="32410985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044B1C-7C87-4F08-AF35-D0EE136DBCDE}"/>
              </a:ext>
            </a:extLst>
          </p:cNvPr>
          <p:cNvSpPr>
            <a:spLocks noGrp="1"/>
          </p:cNvSpPr>
          <p:nvPr>
            <p:ph type="dt" sz="half" idx="10"/>
          </p:nvPr>
        </p:nvSpPr>
        <p:spPr/>
        <p:txBody>
          <a:bodyPr/>
          <a:lstStyle/>
          <a:p>
            <a:fld id="{36FA15C9-D36F-44D6-A90F-1B7835650369}" type="datetimeFigureOut">
              <a:rPr lang="en-US" smtClean="0"/>
              <a:t>6/27/2025</a:t>
            </a:fld>
            <a:endParaRPr lang="en-US"/>
          </a:p>
        </p:txBody>
      </p:sp>
      <p:sp>
        <p:nvSpPr>
          <p:cNvPr id="3" name="Footer Placeholder 2">
            <a:extLst>
              <a:ext uri="{FF2B5EF4-FFF2-40B4-BE49-F238E27FC236}">
                <a16:creationId xmlns:a16="http://schemas.microsoft.com/office/drawing/2014/main" id="{8A9E861F-E483-46B4-B89F-F7ECFD5779B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F9BE982-3A5D-431B-9261-7DC543D63B8F}"/>
              </a:ext>
            </a:extLst>
          </p:cNvPr>
          <p:cNvSpPr>
            <a:spLocks noGrp="1"/>
          </p:cNvSpPr>
          <p:nvPr>
            <p:ph type="sldNum" sz="quarter" idx="12"/>
          </p:nvPr>
        </p:nvSpPr>
        <p:spPr/>
        <p:txBody>
          <a:bodyPr/>
          <a:lstStyle/>
          <a:p>
            <a:fld id="{7D796CFB-F549-4F7D-AFEB-67B113735EB0}" type="slidenum">
              <a:rPr lang="en-US" smtClean="0"/>
              <a:t>‹#›</a:t>
            </a:fld>
            <a:endParaRPr lang="en-US"/>
          </a:p>
        </p:txBody>
      </p:sp>
    </p:spTree>
    <p:extLst>
      <p:ext uri="{BB962C8B-B14F-4D97-AF65-F5344CB8AC3E}">
        <p14:creationId xmlns:p14="http://schemas.microsoft.com/office/powerpoint/2010/main" val="11230445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00ED8-6B7B-4D70-AE02-858B700CBA15}"/>
              </a:ext>
            </a:extLst>
          </p:cNvPr>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722CB0-41F1-45D5-BA92-3FA9170D184E}"/>
              </a:ext>
            </a:extLst>
          </p:cNvPr>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CC2FD5D-CC08-48B6-91A2-83E7E6CCAD3F}"/>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035942E-85DC-46BF-84A2-01A53E6F9BF6}"/>
              </a:ext>
            </a:extLst>
          </p:cNvPr>
          <p:cNvSpPr>
            <a:spLocks noGrp="1"/>
          </p:cNvSpPr>
          <p:nvPr>
            <p:ph type="dt" sz="half" idx="10"/>
          </p:nvPr>
        </p:nvSpPr>
        <p:spPr/>
        <p:txBody>
          <a:bodyPr/>
          <a:lstStyle/>
          <a:p>
            <a:fld id="{36FA15C9-D36F-44D6-A90F-1B7835650369}" type="datetimeFigureOut">
              <a:rPr lang="en-US" smtClean="0"/>
              <a:t>6/27/2025</a:t>
            </a:fld>
            <a:endParaRPr lang="en-US"/>
          </a:p>
        </p:txBody>
      </p:sp>
      <p:sp>
        <p:nvSpPr>
          <p:cNvPr id="6" name="Footer Placeholder 5">
            <a:extLst>
              <a:ext uri="{FF2B5EF4-FFF2-40B4-BE49-F238E27FC236}">
                <a16:creationId xmlns:a16="http://schemas.microsoft.com/office/drawing/2014/main" id="{F52FC0B2-3601-448E-AC5E-E057F4968E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134D90-1691-4359-B07D-80B5CF286E69}"/>
              </a:ext>
            </a:extLst>
          </p:cNvPr>
          <p:cNvSpPr>
            <a:spLocks noGrp="1"/>
          </p:cNvSpPr>
          <p:nvPr>
            <p:ph type="sldNum" sz="quarter" idx="12"/>
          </p:nvPr>
        </p:nvSpPr>
        <p:spPr/>
        <p:txBody>
          <a:bodyPr/>
          <a:lstStyle/>
          <a:p>
            <a:fld id="{7D796CFB-F549-4F7D-AFEB-67B113735EB0}" type="slidenum">
              <a:rPr lang="en-US" smtClean="0"/>
              <a:t>‹#›</a:t>
            </a:fld>
            <a:endParaRPr lang="en-US"/>
          </a:p>
        </p:txBody>
      </p:sp>
    </p:spTree>
    <p:extLst>
      <p:ext uri="{BB962C8B-B14F-4D97-AF65-F5344CB8AC3E}">
        <p14:creationId xmlns:p14="http://schemas.microsoft.com/office/powerpoint/2010/main" val="4209708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3200" y="533400"/>
            <a:ext cx="11785600" cy="685800"/>
          </a:xfrm>
          <a:prstGeom prst="rect">
            <a:avLst/>
          </a:prstGeom>
        </p:spPr>
        <p:txBody>
          <a:bodyPr/>
          <a:lstStyle>
            <a:lvl1pPr algn="ctr">
              <a:defRPr sz="4000" b="1">
                <a:solidFill>
                  <a:srgbClr val="2A547F"/>
                </a:solidFill>
              </a:defRPr>
            </a:lvl1pPr>
          </a:lstStyle>
          <a:p>
            <a:r>
              <a:rPr lang="en-US" dirty="0"/>
              <a:t>Click to edit Master title style</a:t>
            </a:r>
          </a:p>
        </p:txBody>
      </p:sp>
      <p:sp>
        <p:nvSpPr>
          <p:cNvPr id="3" name="Content Placeholder 2"/>
          <p:cNvSpPr>
            <a:spLocks noGrp="1"/>
          </p:cNvSpPr>
          <p:nvPr>
            <p:ph idx="1"/>
          </p:nvPr>
        </p:nvSpPr>
        <p:spPr>
          <a:xfrm>
            <a:off x="609600" y="1447801"/>
            <a:ext cx="10972800" cy="452596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Slide Number Placeholder 4"/>
          <p:cNvSpPr>
            <a:spLocks noGrp="1"/>
          </p:cNvSpPr>
          <p:nvPr>
            <p:ph type="sldNum" sz="quarter" idx="4"/>
          </p:nvPr>
        </p:nvSpPr>
        <p:spPr>
          <a:xfrm>
            <a:off x="9347200" y="6492876"/>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2C9336-A718-4A9C-A61A-5379812194CD}" type="slidenum">
              <a:rPr lang="en-US" smtClean="0"/>
              <a:t>‹#›</a:t>
            </a:fld>
            <a:endParaRPr lang="en-US" dirty="0"/>
          </a:p>
        </p:txBody>
      </p:sp>
    </p:spTree>
    <p:extLst>
      <p:ext uri="{BB962C8B-B14F-4D97-AF65-F5344CB8AC3E}">
        <p14:creationId xmlns:p14="http://schemas.microsoft.com/office/powerpoint/2010/main" val="40813606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6C86F-F75D-44C1-A175-6136F76BE322}"/>
              </a:ext>
            </a:extLst>
          </p:cNvPr>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E041046-F94B-49C9-AB89-9361ED326843}"/>
              </a:ext>
            </a:extLst>
          </p:cNvPr>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9453274-C2D1-41B8-929D-7E1BE121E961}"/>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1615CB6-986E-4B2A-80CB-BA5806A3F9AF}"/>
              </a:ext>
            </a:extLst>
          </p:cNvPr>
          <p:cNvSpPr>
            <a:spLocks noGrp="1"/>
          </p:cNvSpPr>
          <p:nvPr>
            <p:ph type="dt" sz="half" idx="10"/>
          </p:nvPr>
        </p:nvSpPr>
        <p:spPr/>
        <p:txBody>
          <a:bodyPr/>
          <a:lstStyle/>
          <a:p>
            <a:fld id="{36FA15C9-D36F-44D6-A90F-1B7835650369}" type="datetimeFigureOut">
              <a:rPr lang="en-US" smtClean="0"/>
              <a:t>6/27/2025</a:t>
            </a:fld>
            <a:endParaRPr lang="en-US"/>
          </a:p>
        </p:txBody>
      </p:sp>
      <p:sp>
        <p:nvSpPr>
          <p:cNvPr id="6" name="Footer Placeholder 5">
            <a:extLst>
              <a:ext uri="{FF2B5EF4-FFF2-40B4-BE49-F238E27FC236}">
                <a16:creationId xmlns:a16="http://schemas.microsoft.com/office/drawing/2014/main" id="{ED8D9E23-EDA6-45DD-9C58-C70BC19DF8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C2CA33-3232-4414-967E-8C7DC79B27D8}"/>
              </a:ext>
            </a:extLst>
          </p:cNvPr>
          <p:cNvSpPr>
            <a:spLocks noGrp="1"/>
          </p:cNvSpPr>
          <p:nvPr>
            <p:ph type="sldNum" sz="quarter" idx="12"/>
          </p:nvPr>
        </p:nvSpPr>
        <p:spPr/>
        <p:txBody>
          <a:bodyPr/>
          <a:lstStyle/>
          <a:p>
            <a:fld id="{7D796CFB-F549-4F7D-AFEB-67B113735EB0}" type="slidenum">
              <a:rPr lang="en-US" smtClean="0"/>
              <a:t>‹#›</a:t>
            </a:fld>
            <a:endParaRPr lang="en-US"/>
          </a:p>
        </p:txBody>
      </p:sp>
    </p:spTree>
    <p:extLst>
      <p:ext uri="{BB962C8B-B14F-4D97-AF65-F5344CB8AC3E}">
        <p14:creationId xmlns:p14="http://schemas.microsoft.com/office/powerpoint/2010/main" val="35279781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A0CB5-09A6-41DC-9323-9C24C44B8BC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599E3A9-F46A-4E33-BEB5-1CB389B0C9C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554BD2-9C87-439C-86D5-524E63FDDBC7}"/>
              </a:ext>
            </a:extLst>
          </p:cNvPr>
          <p:cNvSpPr>
            <a:spLocks noGrp="1"/>
          </p:cNvSpPr>
          <p:nvPr>
            <p:ph type="dt" sz="half" idx="10"/>
          </p:nvPr>
        </p:nvSpPr>
        <p:spPr/>
        <p:txBody>
          <a:bodyPr/>
          <a:lstStyle/>
          <a:p>
            <a:fld id="{36FA15C9-D36F-44D6-A90F-1B7835650369}" type="datetimeFigureOut">
              <a:rPr lang="en-US" smtClean="0"/>
              <a:t>6/27/2025</a:t>
            </a:fld>
            <a:endParaRPr lang="en-US"/>
          </a:p>
        </p:txBody>
      </p:sp>
      <p:sp>
        <p:nvSpPr>
          <p:cNvPr id="5" name="Footer Placeholder 4">
            <a:extLst>
              <a:ext uri="{FF2B5EF4-FFF2-40B4-BE49-F238E27FC236}">
                <a16:creationId xmlns:a16="http://schemas.microsoft.com/office/drawing/2014/main" id="{A5B54DB4-08B8-43B7-AE82-374EE76B8F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202539-FC6F-45B6-BB30-5441202E1622}"/>
              </a:ext>
            </a:extLst>
          </p:cNvPr>
          <p:cNvSpPr>
            <a:spLocks noGrp="1"/>
          </p:cNvSpPr>
          <p:nvPr>
            <p:ph type="sldNum" sz="quarter" idx="12"/>
          </p:nvPr>
        </p:nvSpPr>
        <p:spPr/>
        <p:txBody>
          <a:bodyPr/>
          <a:lstStyle/>
          <a:p>
            <a:fld id="{7D796CFB-F549-4F7D-AFEB-67B113735EB0}" type="slidenum">
              <a:rPr lang="en-US" smtClean="0"/>
              <a:t>‹#›</a:t>
            </a:fld>
            <a:endParaRPr lang="en-US"/>
          </a:p>
        </p:txBody>
      </p:sp>
    </p:spTree>
    <p:extLst>
      <p:ext uri="{BB962C8B-B14F-4D97-AF65-F5344CB8AC3E}">
        <p14:creationId xmlns:p14="http://schemas.microsoft.com/office/powerpoint/2010/main" val="210445378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D1D87B9-72C6-471E-A276-54F4DAFF5FAA}"/>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F433D03-44DE-4F52-B9BC-3EDA1FE1372B}"/>
              </a:ext>
            </a:extLst>
          </p:cNvPr>
          <p:cNvSpPr>
            <a:spLocks noGrp="1"/>
          </p:cNvSpPr>
          <p:nvPr>
            <p:ph type="body" orient="vert" idx="1"/>
          </p:nvPr>
        </p:nvSpPr>
        <p:spPr>
          <a:xfrm>
            <a:off x="838201" y="365125"/>
            <a:ext cx="76835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2D1BB7-A8B5-411D-9D3F-B8E84B6EE494}"/>
              </a:ext>
            </a:extLst>
          </p:cNvPr>
          <p:cNvSpPr>
            <a:spLocks noGrp="1"/>
          </p:cNvSpPr>
          <p:nvPr>
            <p:ph type="dt" sz="half" idx="10"/>
          </p:nvPr>
        </p:nvSpPr>
        <p:spPr/>
        <p:txBody>
          <a:bodyPr/>
          <a:lstStyle/>
          <a:p>
            <a:fld id="{36FA15C9-D36F-44D6-A90F-1B7835650369}" type="datetimeFigureOut">
              <a:rPr lang="en-US" smtClean="0"/>
              <a:t>6/27/2025</a:t>
            </a:fld>
            <a:endParaRPr lang="en-US"/>
          </a:p>
        </p:txBody>
      </p:sp>
      <p:sp>
        <p:nvSpPr>
          <p:cNvPr id="5" name="Footer Placeholder 4">
            <a:extLst>
              <a:ext uri="{FF2B5EF4-FFF2-40B4-BE49-F238E27FC236}">
                <a16:creationId xmlns:a16="http://schemas.microsoft.com/office/drawing/2014/main" id="{356FC9CD-59A6-4DC6-9F67-F9C13CEC58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1FB842-EF02-45CE-AA3F-6F8530F5A025}"/>
              </a:ext>
            </a:extLst>
          </p:cNvPr>
          <p:cNvSpPr>
            <a:spLocks noGrp="1"/>
          </p:cNvSpPr>
          <p:nvPr>
            <p:ph type="sldNum" sz="quarter" idx="12"/>
          </p:nvPr>
        </p:nvSpPr>
        <p:spPr/>
        <p:txBody>
          <a:bodyPr/>
          <a:lstStyle/>
          <a:p>
            <a:fld id="{7D796CFB-F549-4F7D-AFEB-67B113735EB0}" type="slidenum">
              <a:rPr lang="en-US" smtClean="0"/>
              <a:t>‹#›</a:t>
            </a:fld>
            <a:endParaRPr lang="en-US"/>
          </a:p>
        </p:txBody>
      </p:sp>
    </p:spTree>
    <p:extLst>
      <p:ext uri="{BB962C8B-B14F-4D97-AF65-F5344CB8AC3E}">
        <p14:creationId xmlns:p14="http://schemas.microsoft.com/office/powerpoint/2010/main" val="28919869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11752" y="495300"/>
            <a:ext cx="11789664" cy="685800"/>
          </a:xfrm>
          <a:prstGeom prst="rect">
            <a:avLst/>
          </a:prstGeom>
        </p:spPr>
        <p:txBody>
          <a:bodyPr/>
          <a:lstStyle>
            <a:lvl1pPr>
              <a:defRPr sz="4000" b="1">
                <a:solidFill>
                  <a:srgbClr val="2A547F"/>
                </a:solidFill>
                <a:latin typeface="Calibri" panose="020F0502020204030204" pitchFamily="34" charset="0"/>
              </a:defRPr>
            </a:lvl1pPr>
          </a:lstStyle>
          <a:p>
            <a:r>
              <a:rPr lang="en-US" dirty="0"/>
              <a:t>Click to edit Master title style</a:t>
            </a:r>
          </a:p>
        </p:txBody>
      </p:sp>
      <p:sp>
        <p:nvSpPr>
          <p:cNvPr id="4" name="Rectangle 1037"/>
          <p:cNvSpPr>
            <a:spLocks noGrp="1" noChangeArrowheads="1"/>
          </p:cNvSpPr>
          <p:nvPr>
            <p:ph type="dt" sz="half" idx="10"/>
          </p:nvPr>
        </p:nvSpPr>
        <p:spPr>
          <a:xfrm>
            <a:off x="203200" y="6324600"/>
            <a:ext cx="3759200" cy="457200"/>
          </a:xfrm>
          <a:prstGeom prst="rect">
            <a:avLst/>
          </a:prstGeom>
          <a:ln/>
        </p:spPr>
        <p:txBody>
          <a:bodyPr/>
          <a:lstStyle>
            <a:lvl1pPr>
              <a:defRPr/>
            </a:lvl1pPr>
          </a:lstStyle>
          <a:p>
            <a:pPr>
              <a:defRPr/>
            </a:pPr>
            <a:endParaRPr lang="en-US" dirty="0"/>
          </a:p>
        </p:txBody>
      </p:sp>
      <p:sp>
        <p:nvSpPr>
          <p:cNvPr id="5" name="Rectangle 1038"/>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039"/>
          <p:cNvSpPr>
            <a:spLocks noGrp="1" noChangeArrowheads="1"/>
          </p:cNvSpPr>
          <p:nvPr>
            <p:ph type="sldNum" sz="quarter" idx="12"/>
          </p:nvPr>
        </p:nvSpPr>
        <p:spPr>
          <a:ln/>
        </p:spPr>
        <p:txBody>
          <a:bodyPr/>
          <a:lstStyle>
            <a:lvl1pPr>
              <a:defRPr/>
            </a:lvl1pPr>
          </a:lstStyle>
          <a:p>
            <a:pPr>
              <a:defRPr/>
            </a:pPr>
            <a:fld id="{88AA8DA2-99D1-4607-A62B-1B547612533B}" type="slidenum">
              <a:rPr lang="en-US"/>
              <a:pPr>
                <a:defRPr/>
              </a:pPr>
              <a:t>‹#›</a:t>
            </a:fld>
            <a:endParaRPr lang="en-US" dirty="0"/>
          </a:p>
        </p:txBody>
      </p:sp>
      <p:sp>
        <p:nvSpPr>
          <p:cNvPr id="8" name="Line 1045"/>
          <p:cNvSpPr>
            <a:spLocks noChangeShapeType="1"/>
          </p:cNvSpPr>
          <p:nvPr userDrawn="1"/>
        </p:nvSpPr>
        <p:spPr bwMode="auto">
          <a:xfrm>
            <a:off x="10584" y="1219200"/>
            <a:ext cx="12192000" cy="0"/>
          </a:xfrm>
          <a:prstGeom prst="line">
            <a:avLst/>
          </a:prstGeom>
          <a:noFill/>
          <a:ln w="25400">
            <a:solidFill>
              <a:schemeClr val="tx2"/>
            </a:solidFill>
            <a:miter lim="800000"/>
            <a:headEnd/>
            <a:tailEnd/>
          </a:ln>
          <a:extLst>
            <a:ext uri="{909E8E84-426E-40DD-AFC4-6F175D3DCCD1}">
              <a14:hiddenFill xmlns:a14="http://schemas.microsoft.com/office/drawing/2010/main">
                <a:noFill/>
              </a14:hiddenFill>
            </a:ext>
          </a:extLst>
        </p:spPr>
        <p:txBody>
          <a:bodyPr wrap="none"/>
          <a:lstStyle/>
          <a:p>
            <a:endParaRPr lang="en-US" sz="1800" dirty="0"/>
          </a:p>
        </p:txBody>
      </p:sp>
      <p:sp>
        <p:nvSpPr>
          <p:cNvPr id="9" name="Rectangle 1036"/>
          <p:cNvSpPr>
            <a:spLocks noGrp="1" noChangeArrowheads="1"/>
          </p:cNvSpPr>
          <p:nvPr>
            <p:ph idx="1"/>
          </p:nvPr>
        </p:nvSpPr>
        <p:spPr bwMode="auto">
          <a:xfrm>
            <a:off x="711200" y="1524000"/>
            <a:ext cx="110744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108076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subTnLst>
                                    <p:animClr clrSpc="rgb" dir="cw">
                                      <p:cBhvr override="childStyle">
                                        <p:cTn dur="1" fill="hold" display="0" masterRel="nextClick" afterEffect="1"/>
                                        <p:tgtEl>
                                          <p:spTgt spid="9">
                                            <p:txEl>
                                              <p:pRg st="0" end="0"/>
                                            </p:txEl>
                                          </p:spTgt>
                                        </p:tgtEl>
                                        <p:attrNameLst>
                                          <p:attrName>ppt_c</p:attrName>
                                        </p:attrNameLst>
                                      </p:cBhvr>
                                      <p:to>
                                        <a:srgbClr val="0B798F"/>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subTnLst>
                                    <p:animClr clrSpc="rgb" dir="cw">
                                      <p:cBhvr override="childStyle">
                                        <p:cTn dur="1" fill="hold" display="0" masterRel="nextClick" afterEffect="1"/>
                                        <p:tgtEl>
                                          <p:spTgt spid="9">
                                            <p:txEl>
                                              <p:pRg st="1" end="1"/>
                                            </p:txEl>
                                          </p:spTgt>
                                        </p:tgtEl>
                                        <p:attrNameLst>
                                          <p:attrName>ppt_c</p:attrName>
                                        </p:attrNameLst>
                                      </p:cBhvr>
                                      <p:to>
                                        <a:srgbClr val="0B798F"/>
                                      </p:to>
                                    </p:animClr>
                                  </p:sub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500"/>
                                        <p:tgtEl>
                                          <p:spTgt spid="9">
                                            <p:txEl>
                                              <p:pRg st="2" end="2"/>
                                            </p:txEl>
                                          </p:spTgt>
                                        </p:tgtEl>
                                      </p:cBhvr>
                                    </p:animEffect>
                                  </p:childTnLst>
                                  <p:subTnLst>
                                    <p:animClr clrSpc="rgb" dir="cw">
                                      <p:cBhvr override="childStyle">
                                        <p:cTn dur="1" fill="hold" display="0" masterRel="nextClick" afterEffect="1"/>
                                        <p:tgtEl>
                                          <p:spTgt spid="9">
                                            <p:txEl>
                                              <p:pRg st="2" end="2"/>
                                            </p:txEl>
                                          </p:spTgt>
                                        </p:tgtEl>
                                        <p:attrNameLst>
                                          <p:attrName>ppt_c</p:attrName>
                                        </p:attrNameLst>
                                      </p:cBhvr>
                                      <p:to>
                                        <a:srgbClr val="0B798F"/>
                                      </p:to>
                                    </p:animClr>
                                  </p:sub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500"/>
                                        <p:tgtEl>
                                          <p:spTgt spid="9">
                                            <p:txEl>
                                              <p:pRg st="3" end="3"/>
                                            </p:txEl>
                                          </p:spTgt>
                                        </p:tgtEl>
                                      </p:cBhvr>
                                    </p:animEffect>
                                  </p:childTnLst>
                                  <p:subTnLst>
                                    <p:animClr clrSpc="rgb" dir="cw">
                                      <p:cBhvr override="childStyle">
                                        <p:cTn dur="1" fill="hold" display="0" masterRel="nextClick" afterEffect="1"/>
                                        <p:tgtEl>
                                          <p:spTgt spid="9">
                                            <p:txEl>
                                              <p:pRg st="3" end="3"/>
                                            </p:txEl>
                                          </p:spTgt>
                                        </p:tgtEl>
                                        <p:attrNameLst>
                                          <p:attrName>ppt_c</p:attrName>
                                        </p:attrNameLst>
                                      </p:cBhvr>
                                      <p:to>
                                        <a:srgbClr val="0B798F"/>
                                      </p:to>
                                    </p:animClr>
                                  </p:sub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animEffect transition="in" filter="fade">
                                      <p:cBhvr>
                                        <p:cTn id="27" dur="500"/>
                                        <p:tgtEl>
                                          <p:spTgt spid="9">
                                            <p:txEl>
                                              <p:pRg st="4" end="4"/>
                                            </p:txEl>
                                          </p:spTgt>
                                        </p:tgtEl>
                                      </p:cBhvr>
                                    </p:animEffect>
                                  </p:childTnLst>
                                  <p:subTnLst>
                                    <p:animClr clrSpc="rgb" dir="cw">
                                      <p:cBhvr override="childStyle">
                                        <p:cTn dur="1" fill="hold" display="0" masterRel="nextClick" afterEffect="1"/>
                                        <p:tgtEl>
                                          <p:spTgt spid="9">
                                            <p:txEl>
                                              <p:pRg st="4" end="4"/>
                                            </p:txEl>
                                          </p:spTgt>
                                        </p:tgtEl>
                                        <p:attrNameLst>
                                          <p:attrName>ppt_c</p:attrName>
                                        </p:attrNameLst>
                                      </p:cBhvr>
                                      <p:to>
                                        <a:srgbClr val="0B798F"/>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bldLvl="5">
        <p:tmplLst>
          <p:tmpl lvl="1">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 lvl="2">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 lvl="3">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 lvl="4">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 lvl="5">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Lst>
      </p:bldP>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14400" y="2895600"/>
            <a:ext cx="10363200" cy="838200"/>
          </a:xfrm>
          <a:prstGeom prst="rect">
            <a:avLst/>
          </a:prstGeom>
        </p:spPr>
        <p:txBody>
          <a:bodyPr/>
          <a:lstStyle>
            <a:lvl1pPr algn="ctr">
              <a:defRPr b="1" baseline="0">
                <a:solidFill>
                  <a:schemeClr val="bg1">
                    <a:lumMod val="85000"/>
                  </a:schemeClr>
                </a:solidFill>
              </a:defRPr>
            </a:lvl1pPr>
          </a:lstStyle>
          <a:p>
            <a:r>
              <a:rPr lang="en-US" dirty="0"/>
              <a:t>Title of Presentation</a:t>
            </a:r>
          </a:p>
        </p:txBody>
      </p:sp>
      <p:sp>
        <p:nvSpPr>
          <p:cNvPr id="3" name="Subtitle 2"/>
          <p:cNvSpPr>
            <a:spLocks noGrp="1"/>
          </p:cNvSpPr>
          <p:nvPr>
            <p:ph type="subTitle" idx="1" hasCustomPrompt="1"/>
          </p:nvPr>
        </p:nvSpPr>
        <p:spPr>
          <a:xfrm>
            <a:off x="1422400" y="4191000"/>
            <a:ext cx="9448800" cy="1066800"/>
          </a:xfrm>
          <a:prstGeom prst="rect">
            <a:avLst/>
          </a:prstGeom>
        </p:spPr>
        <p:txBody>
          <a:bodyPr>
            <a:normAutofit/>
          </a:bodyPr>
          <a:lstStyle>
            <a:lvl1pPr marL="0" indent="0" algn="ctr">
              <a:buNone/>
              <a:defRPr sz="2800"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Name of Presenter</a:t>
            </a:r>
          </a:p>
          <a:p>
            <a:r>
              <a:rPr lang="en-US" dirty="0"/>
              <a:t>Date</a:t>
            </a:r>
          </a:p>
        </p:txBody>
      </p:sp>
      <p:sp>
        <p:nvSpPr>
          <p:cNvPr id="4" name="Footer Placeholder 6"/>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bg1">
                    <a:lumMod val="50000"/>
                  </a:schemeClr>
                </a:solidFill>
              </a:defRPr>
            </a:lvl1pPr>
          </a:lstStyle>
          <a:p>
            <a:endParaRPr lang="en-US" dirty="0"/>
          </a:p>
        </p:txBody>
      </p:sp>
    </p:spTree>
    <p:extLst>
      <p:ext uri="{BB962C8B-B14F-4D97-AF65-F5344CB8AC3E}">
        <p14:creationId xmlns:p14="http://schemas.microsoft.com/office/powerpoint/2010/main" val="2729362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3200" y="533400"/>
            <a:ext cx="11785600" cy="685800"/>
          </a:xfrm>
          <a:prstGeom prst="rect">
            <a:avLst/>
          </a:prstGeom>
        </p:spPr>
        <p:txBody>
          <a:bodyPr/>
          <a:lstStyle>
            <a:lvl1pPr algn="ctr">
              <a:defRPr sz="4000" b="1">
                <a:solidFill>
                  <a:srgbClr val="2A547F"/>
                </a:solidFill>
              </a:defRPr>
            </a:lvl1pPr>
          </a:lstStyle>
          <a:p>
            <a:r>
              <a:rPr lang="en-US" dirty="0"/>
              <a:t>Click to edit Master title style</a:t>
            </a:r>
          </a:p>
        </p:txBody>
      </p:sp>
      <p:sp>
        <p:nvSpPr>
          <p:cNvPr id="9" name="Slide Number Placeholder 4"/>
          <p:cNvSpPr>
            <a:spLocks noGrp="1"/>
          </p:cNvSpPr>
          <p:nvPr>
            <p:ph type="sldNum" sz="quarter" idx="4"/>
          </p:nvPr>
        </p:nvSpPr>
        <p:spPr>
          <a:xfrm>
            <a:off x="9347200" y="6492876"/>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2C9336-A718-4A9C-A61A-5379812194CD}" type="slidenum">
              <a:rPr lang="en-US" smtClean="0"/>
              <a:t>‹#›</a:t>
            </a:fld>
            <a:endParaRPr lang="en-US" dirty="0"/>
          </a:p>
        </p:txBody>
      </p:sp>
    </p:spTree>
    <p:extLst>
      <p:ext uri="{BB962C8B-B14F-4D97-AF65-F5344CB8AC3E}">
        <p14:creationId xmlns:p14="http://schemas.microsoft.com/office/powerpoint/2010/main" val="1205640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1524000" y="762000"/>
            <a:ext cx="10160000" cy="1419225"/>
          </a:xfrm>
        </p:spPr>
        <p:txBody>
          <a:bodyPr/>
          <a:lstStyle/>
          <a:p>
            <a:r>
              <a:rPr lang="en-US" dirty="0"/>
              <a:t>Click to edit Master title style</a:t>
            </a:r>
          </a:p>
        </p:txBody>
      </p:sp>
    </p:spTree>
    <p:extLst>
      <p:ext uri="{BB962C8B-B14F-4D97-AF65-F5344CB8AC3E}">
        <p14:creationId xmlns:p14="http://schemas.microsoft.com/office/powerpoint/2010/main" val="4128127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1037"/>
          <p:cNvSpPr>
            <a:spLocks noGrp="1" noChangeArrowheads="1"/>
          </p:cNvSpPr>
          <p:nvPr>
            <p:ph type="dt" sz="half" idx="10"/>
          </p:nvPr>
        </p:nvSpPr>
        <p:spPr>
          <a:xfrm>
            <a:off x="1422400" y="6324600"/>
            <a:ext cx="2540000" cy="457200"/>
          </a:xfrm>
          <a:prstGeom prst="rect">
            <a:avLst/>
          </a:prstGeom>
          <a:ln/>
        </p:spPr>
        <p:txBody>
          <a:bodyPr/>
          <a:lstStyle>
            <a:lvl1pPr>
              <a:defRPr/>
            </a:lvl1pPr>
          </a:lstStyle>
          <a:p>
            <a:pPr>
              <a:defRPr/>
            </a:pPr>
            <a:r>
              <a:rPr lang="en-US"/>
              <a:t>April 22, 2010</a:t>
            </a:r>
            <a:endParaRPr lang="en-US" dirty="0"/>
          </a:p>
        </p:txBody>
      </p:sp>
      <p:sp>
        <p:nvSpPr>
          <p:cNvPr id="3" name="Rectangle 1038"/>
          <p:cNvSpPr>
            <a:spLocks noGrp="1" noChangeArrowheads="1"/>
          </p:cNvSpPr>
          <p:nvPr>
            <p:ph type="ftr" sz="quarter" idx="11"/>
          </p:nvPr>
        </p:nvSpPr>
        <p:spPr>
          <a:xfrm>
            <a:off x="4673600" y="6324600"/>
            <a:ext cx="3860800" cy="457200"/>
          </a:xfrm>
          <a:prstGeom prst="rect">
            <a:avLst/>
          </a:prstGeom>
          <a:ln/>
        </p:spPr>
        <p:txBody>
          <a:bodyPr/>
          <a:lstStyle>
            <a:lvl1pPr>
              <a:defRPr/>
            </a:lvl1pPr>
          </a:lstStyle>
          <a:p>
            <a:pPr>
              <a:defRPr/>
            </a:pPr>
            <a:endParaRPr lang="en-US"/>
          </a:p>
        </p:txBody>
      </p:sp>
      <p:sp>
        <p:nvSpPr>
          <p:cNvPr id="4" name="Rectangle 1039"/>
          <p:cNvSpPr>
            <a:spLocks noGrp="1" noChangeArrowheads="1"/>
          </p:cNvSpPr>
          <p:nvPr>
            <p:ph type="sldNum" sz="quarter" idx="12"/>
          </p:nvPr>
        </p:nvSpPr>
        <p:spPr>
          <a:xfrm>
            <a:off x="9245600" y="6324600"/>
            <a:ext cx="2540000" cy="457200"/>
          </a:xfrm>
          <a:prstGeom prst="rect">
            <a:avLst/>
          </a:prstGeom>
          <a:ln/>
        </p:spPr>
        <p:txBody>
          <a:bodyPr/>
          <a:lstStyle>
            <a:lvl1pPr>
              <a:defRPr/>
            </a:lvl1pPr>
          </a:lstStyle>
          <a:p>
            <a:pPr>
              <a:defRPr/>
            </a:pPr>
            <a:fld id="{41DA12FB-9FF3-4E7A-8AD2-1683357C3DF5}" type="slidenum">
              <a:rPr lang="en-US"/>
              <a:pPr>
                <a:defRPr/>
              </a:pPr>
              <a:t>‹#›</a:t>
            </a:fld>
            <a:endParaRPr lang="en-US" dirty="0"/>
          </a:p>
        </p:txBody>
      </p:sp>
    </p:spTree>
    <p:extLst>
      <p:ext uri="{BB962C8B-B14F-4D97-AF65-F5344CB8AC3E}">
        <p14:creationId xmlns:p14="http://schemas.microsoft.com/office/powerpoint/2010/main" val="3722877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03200" y="1219200"/>
            <a:ext cx="5892800" cy="50292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99200" y="1219200"/>
            <a:ext cx="5892800" cy="50292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037"/>
          <p:cNvSpPr>
            <a:spLocks noGrp="1" noChangeArrowheads="1"/>
          </p:cNvSpPr>
          <p:nvPr>
            <p:ph type="dt" sz="half" idx="10"/>
          </p:nvPr>
        </p:nvSpPr>
        <p:spPr>
          <a:xfrm>
            <a:off x="1422400" y="6324600"/>
            <a:ext cx="2540000" cy="457200"/>
          </a:xfrm>
          <a:prstGeom prst="rect">
            <a:avLst/>
          </a:prstGeom>
          <a:ln/>
        </p:spPr>
        <p:txBody>
          <a:bodyPr/>
          <a:lstStyle>
            <a:lvl1pPr>
              <a:defRPr/>
            </a:lvl1pPr>
          </a:lstStyle>
          <a:p>
            <a:pPr>
              <a:defRPr/>
            </a:pPr>
            <a:r>
              <a:rPr lang="en-US"/>
              <a:t>April 22, 2010</a:t>
            </a:r>
          </a:p>
        </p:txBody>
      </p:sp>
      <p:sp>
        <p:nvSpPr>
          <p:cNvPr id="6" name="Rectangle 1038"/>
          <p:cNvSpPr>
            <a:spLocks noGrp="1" noChangeArrowheads="1"/>
          </p:cNvSpPr>
          <p:nvPr>
            <p:ph type="ftr" sz="quarter" idx="11"/>
          </p:nvPr>
        </p:nvSpPr>
        <p:spPr>
          <a:xfrm>
            <a:off x="4673600" y="6324600"/>
            <a:ext cx="3860800" cy="457200"/>
          </a:xfrm>
          <a:prstGeom prst="rect">
            <a:avLst/>
          </a:prstGeom>
          <a:ln/>
        </p:spPr>
        <p:txBody>
          <a:bodyPr/>
          <a:lstStyle>
            <a:lvl1pPr>
              <a:defRPr/>
            </a:lvl1pPr>
          </a:lstStyle>
          <a:p>
            <a:pPr>
              <a:defRPr/>
            </a:pPr>
            <a:endParaRPr lang="en-US"/>
          </a:p>
        </p:txBody>
      </p:sp>
      <p:sp>
        <p:nvSpPr>
          <p:cNvPr id="7" name="Rectangle 1039"/>
          <p:cNvSpPr>
            <a:spLocks noGrp="1" noChangeArrowheads="1"/>
          </p:cNvSpPr>
          <p:nvPr>
            <p:ph type="sldNum" sz="quarter" idx="12"/>
          </p:nvPr>
        </p:nvSpPr>
        <p:spPr>
          <a:xfrm>
            <a:off x="9245600" y="6324600"/>
            <a:ext cx="2540000" cy="457200"/>
          </a:xfrm>
          <a:prstGeom prst="rect">
            <a:avLst/>
          </a:prstGeom>
          <a:ln/>
        </p:spPr>
        <p:txBody>
          <a:bodyPr/>
          <a:lstStyle>
            <a:lvl1pPr>
              <a:defRPr/>
            </a:lvl1pPr>
          </a:lstStyle>
          <a:p>
            <a:pPr>
              <a:defRPr/>
            </a:pPr>
            <a:fld id="{D1E289E2-F265-485D-BF74-218ABCB92403}" type="slidenum">
              <a:rPr lang="en-US"/>
              <a:pPr>
                <a:defRPr/>
              </a:pPr>
              <a:t>‹#›</a:t>
            </a:fld>
            <a:endParaRPr lang="en-US" dirty="0"/>
          </a:p>
        </p:txBody>
      </p:sp>
    </p:spTree>
    <p:extLst>
      <p:ext uri="{BB962C8B-B14F-4D97-AF65-F5344CB8AC3E}">
        <p14:creationId xmlns:p14="http://schemas.microsoft.com/office/powerpoint/2010/main" val="44427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9C1E8-3D03-4D4A-83C5-5BC4C4D9D916}"/>
              </a:ext>
            </a:extLst>
          </p:cNvPr>
          <p:cNvSpPr>
            <a:spLocks noGrp="1"/>
          </p:cNvSpPr>
          <p:nvPr>
            <p:ph type="title"/>
          </p:nvPr>
        </p:nvSpPr>
        <p:spPr>
          <a:xfrm>
            <a:off x="2032000" y="1"/>
            <a:ext cx="10160000" cy="1419225"/>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C91D8927-AC54-45E6-BE5B-FE005299164D}"/>
              </a:ext>
            </a:extLst>
          </p:cNvPr>
          <p:cNvSpPr>
            <a:spLocks noGrp="1"/>
          </p:cNvSpPr>
          <p:nvPr>
            <p:ph type="dt" sz="half" idx="10"/>
          </p:nvPr>
        </p:nvSpPr>
        <p:spPr>
          <a:xfrm>
            <a:off x="1422400" y="6324600"/>
            <a:ext cx="2540000" cy="457200"/>
          </a:xfrm>
          <a:prstGeom prst="rect">
            <a:avLst/>
          </a:prstGeom>
        </p:spPr>
        <p:txBody>
          <a:bodyPr/>
          <a:lstStyle/>
          <a:p>
            <a:pPr>
              <a:defRPr/>
            </a:pPr>
            <a:r>
              <a:rPr lang="en-US"/>
              <a:t>April 22, 2010</a:t>
            </a:r>
          </a:p>
        </p:txBody>
      </p:sp>
      <p:sp>
        <p:nvSpPr>
          <p:cNvPr id="4" name="Footer Placeholder 3">
            <a:extLst>
              <a:ext uri="{FF2B5EF4-FFF2-40B4-BE49-F238E27FC236}">
                <a16:creationId xmlns:a16="http://schemas.microsoft.com/office/drawing/2014/main" id="{903254DB-BCE3-4BC4-B95D-F1831C06B9A5}"/>
              </a:ext>
            </a:extLst>
          </p:cNvPr>
          <p:cNvSpPr>
            <a:spLocks noGrp="1"/>
          </p:cNvSpPr>
          <p:nvPr>
            <p:ph type="ftr" sz="quarter" idx="11"/>
          </p:nvPr>
        </p:nvSpPr>
        <p:spPr>
          <a:xfrm>
            <a:off x="4673600" y="6324600"/>
            <a:ext cx="3860800" cy="457200"/>
          </a:xfrm>
          <a:prstGeom prst="rect">
            <a:avLst/>
          </a:prstGeom>
        </p:spPr>
        <p:txBody>
          <a:bodyPr/>
          <a:lstStyle/>
          <a:p>
            <a:pPr>
              <a:defRPr/>
            </a:pPr>
            <a:endParaRPr lang="en-US"/>
          </a:p>
        </p:txBody>
      </p:sp>
      <p:sp>
        <p:nvSpPr>
          <p:cNvPr id="5" name="Slide Number Placeholder 4">
            <a:extLst>
              <a:ext uri="{FF2B5EF4-FFF2-40B4-BE49-F238E27FC236}">
                <a16:creationId xmlns:a16="http://schemas.microsoft.com/office/drawing/2014/main" id="{0471795B-0CBA-4DD1-9D82-69143609C4E2}"/>
              </a:ext>
            </a:extLst>
          </p:cNvPr>
          <p:cNvSpPr>
            <a:spLocks noGrp="1"/>
          </p:cNvSpPr>
          <p:nvPr>
            <p:ph type="sldNum" sz="quarter" idx="12"/>
          </p:nvPr>
        </p:nvSpPr>
        <p:spPr>
          <a:xfrm>
            <a:off x="9245600" y="6324600"/>
            <a:ext cx="2540000" cy="457200"/>
          </a:xfrm>
          <a:prstGeom prst="rect">
            <a:avLst/>
          </a:prstGeom>
        </p:spPr>
        <p:txBody>
          <a:bodyPr/>
          <a:lstStyle/>
          <a:p>
            <a:pPr>
              <a:defRPr/>
            </a:pPr>
            <a:fld id="{3E94561F-B1A8-47A3-A551-155A32183A01}" type="slidenum">
              <a:rPr lang="en-US" smtClean="0"/>
              <a:pPr>
                <a:defRPr/>
              </a:pPr>
              <a:t>‹#›</a:t>
            </a:fld>
            <a:endParaRPr lang="en-US" dirty="0"/>
          </a:p>
        </p:txBody>
      </p:sp>
    </p:spTree>
    <p:extLst>
      <p:ext uri="{BB962C8B-B14F-4D97-AF65-F5344CB8AC3E}">
        <p14:creationId xmlns:p14="http://schemas.microsoft.com/office/powerpoint/2010/main" val="18030559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3"/>
            </p:custDataLst>
            <p:extLst>
              <p:ext uri="{D42A27DB-BD31-4B8C-83A1-F6EECF244321}">
                <p14:modId xmlns:p14="http://schemas.microsoft.com/office/powerpoint/2010/main" val="1469242510"/>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14" imgW="216" imgH="216" progId="TCLayout.ActiveDocument.1">
                  <p:embed/>
                </p:oleObj>
              </mc:Choice>
              <mc:Fallback>
                <p:oleObj name="think-cell Slide" r:id="rId14" imgW="216" imgH="216" progId="TCLayout.ActiveDocument.1">
                  <p:embed/>
                  <p:pic>
                    <p:nvPicPr>
                      <p:cNvPr id="7" name="Object 6" hidden="1"/>
                      <p:cNvPicPr/>
                      <p:nvPr/>
                    </p:nvPicPr>
                    <p:blipFill>
                      <a:blip r:embed="rId15"/>
                      <a:stretch>
                        <a:fillRect/>
                      </a:stretch>
                    </p:blipFill>
                    <p:spPr>
                      <a:xfrm>
                        <a:off x="2118" y="1589"/>
                        <a:ext cx="2116" cy="1587"/>
                      </a:xfrm>
                      <a:prstGeom prst="rect">
                        <a:avLst/>
                      </a:prstGeom>
                    </p:spPr>
                  </p:pic>
                </p:oleObj>
              </mc:Fallback>
            </mc:AlternateContent>
          </a:graphicData>
        </a:graphic>
      </p:graphicFrame>
      <p:sp>
        <p:nvSpPr>
          <p:cNvPr id="2" name="Rectangle 1"/>
          <p:cNvSpPr/>
          <p:nvPr userDrawn="1"/>
        </p:nvSpPr>
        <p:spPr>
          <a:xfrm>
            <a:off x="0" y="0"/>
            <a:ext cx="12192000" cy="457200"/>
          </a:xfrm>
          <a:prstGeom prst="rect">
            <a:avLst/>
          </a:prstGeom>
          <a:solidFill>
            <a:srgbClr val="2A547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0"/>
              <a:t>          Pro Seniors, Inc. 							                                                                        www.ProSeniors.org</a:t>
            </a:r>
          </a:p>
        </p:txBody>
      </p:sp>
      <p:sp>
        <p:nvSpPr>
          <p:cNvPr id="5" name="Slide Number Placeholder 4"/>
          <p:cNvSpPr>
            <a:spLocks noGrp="1"/>
          </p:cNvSpPr>
          <p:nvPr>
            <p:ph type="sldNum" sz="quarter" idx="4"/>
          </p:nvPr>
        </p:nvSpPr>
        <p:spPr>
          <a:xfrm>
            <a:off x="9347200" y="6492876"/>
            <a:ext cx="2844800" cy="365125"/>
          </a:xfrm>
          <a:prstGeom prst="rect">
            <a:avLst/>
          </a:prstGeom>
        </p:spPr>
        <p:txBody>
          <a:bodyPr vert="horz" lIns="91440" tIns="45720" rIns="91440" bIns="45720" rtlCol="0" anchor="ctr"/>
          <a:lstStyle>
            <a:lvl1pPr algn="r">
              <a:defRPr sz="1400" b="1">
                <a:solidFill>
                  <a:schemeClr val="tx1"/>
                </a:solidFill>
              </a:defRPr>
            </a:lvl1pPr>
          </a:lstStyle>
          <a:p>
            <a:fld id="{612C9336-A718-4A9C-A61A-5379812194CD}" type="slidenum">
              <a:rPr lang="en-US" smtClean="0"/>
              <a:pPr/>
              <a:t>‹#›</a:t>
            </a:fld>
            <a:endParaRPr lang="en-US" dirty="0"/>
          </a:p>
        </p:txBody>
      </p:sp>
      <p:sp>
        <p:nvSpPr>
          <p:cNvPr id="10" name="Footer Placeholder 9"/>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9" name="Rectangle 3"/>
          <p:cNvSpPr txBox="1">
            <a:spLocks noChangeArrowheads="1"/>
          </p:cNvSpPr>
          <p:nvPr userDrawn="1"/>
        </p:nvSpPr>
        <p:spPr>
          <a:xfrm>
            <a:off x="711200" y="1524000"/>
            <a:ext cx="10871200" cy="4953000"/>
          </a:xfrm>
          <a:prstGeom prst="rect">
            <a:avLst/>
          </a:prstGeom>
        </p:spPr>
        <p:txBody>
          <a:bodyPr/>
          <a:lstStyle>
            <a:lvl1pPr marL="342900" indent="-342900" algn="l" defTabSz="914400" rtl="0" eaLnBrk="1" latinLnBrk="0" hangingPunct="1">
              <a:lnSpc>
                <a:spcPct val="90000"/>
              </a:lnSpc>
              <a:spcBef>
                <a:spcPct val="20000"/>
              </a:spcBef>
              <a:buFont typeface="Arial" pitchFamily="34" charset="0"/>
              <a:buChar char="•"/>
              <a:defRPr sz="3200" kern="1200">
                <a:solidFill>
                  <a:schemeClr val="tx1"/>
                </a:solidFill>
                <a:latin typeface="+mn-lt"/>
                <a:ea typeface="+mn-ea"/>
                <a:cs typeface="+mn-cs"/>
              </a:defRPr>
            </a:lvl1pPr>
            <a:lvl2pPr marL="971550" marR="0" indent="-514350" algn="l" defTabSz="914400" rtl="0" eaLnBrk="1" fontAlgn="auto" latinLnBrk="0" hangingPunct="1">
              <a:lnSpc>
                <a:spcPct val="90000"/>
              </a:lnSpc>
              <a:spcBef>
                <a:spcPct val="20000"/>
              </a:spcBef>
              <a:spcAft>
                <a:spcPts val="0"/>
              </a:spcAft>
              <a:buClrTx/>
              <a:buSzTx/>
              <a:buFont typeface="+mj-lt"/>
              <a:buAutoNum type="alphaLcParenR"/>
              <a:tabLst/>
              <a:defRPr sz="2800" kern="1200" baseline="0">
                <a:solidFill>
                  <a:schemeClr val="tx1"/>
                </a:solidFill>
                <a:latin typeface="+mn-lt"/>
                <a:ea typeface="+mn-ea"/>
                <a:cs typeface="+mn-cs"/>
              </a:defRPr>
            </a:lvl2pPr>
            <a:lvl3pPr marL="914400" marR="0" indent="0" algn="l" defTabSz="914400" rtl="0" eaLnBrk="1" fontAlgn="auto" latinLnBrk="0" hangingPunct="1">
              <a:lnSpc>
                <a:spcPct val="90000"/>
              </a:lnSpc>
              <a:spcBef>
                <a:spcPct val="20000"/>
              </a:spcBef>
              <a:spcAft>
                <a:spcPts val="0"/>
              </a:spcAft>
              <a:buClrTx/>
              <a:buSzTx/>
              <a:buFont typeface="+mj-lt"/>
              <a:buNone/>
              <a:tabLst/>
              <a:defRPr sz="2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lumMod val="75000"/>
                </a:schemeClr>
              </a:buClr>
              <a:buSzPct val="100000"/>
              <a:buFont typeface="Wingdings" panose="05000000000000000000" pitchFamily="2" charset="2"/>
              <a:buNone/>
            </a:pPr>
            <a:endParaRPr lang="en-US" sz="3200" dirty="0"/>
          </a:p>
        </p:txBody>
      </p:sp>
    </p:spTree>
    <p:extLst>
      <p:ext uri="{BB962C8B-B14F-4D97-AF65-F5344CB8AC3E}">
        <p14:creationId xmlns:p14="http://schemas.microsoft.com/office/powerpoint/2010/main" val="3182932587"/>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00" r:id="rId9"/>
    <p:sldLayoutId id="2147483738" r:id="rId10"/>
    <p:sldLayoutId id="2147483739" r:id="rId1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subTnLst>
                                    <p:animClr clrSpc="rgb" dir="cw">
                                      <p:cBhvr override="childStyle">
                                        <p:cTn dur="1" fill="hold" display="0" masterRel="nextClick" afterEffect="1"/>
                                        <p:tgtEl>
                                          <p:spTgt spid="9">
                                            <p:txEl>
                                              <p:pRg st="0" end="0"/>
                                            </p:txEl>
                                          </p:spTgt>
                                        </p:tgtEl>
                                        <p:attrNameLst>
                                          <p:attrName>ppt_c</p:attrName>
                                        </p:attrNameLst>
                                      </p:cBhvr>
                                      <p:to>
                                        <a:srgbClr val="0B798F"/>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bldLvl="5">
        <p:tmplLst>
          <p:tmpl lvl="1">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 lvl="2">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cTn>
              </p:par>
            </p:tnLst>
          </p:tmpl>
          <p:tmpl lvl="3">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Lst>
      </p:bldP>
      <p:bldP spid="9" grpId="1" uiExpand="1" build="p" bldLvl="5">
        <p:tmplLst>
          <p:tmpl lvl="1">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 lvl="2">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cTn>
              </p:par>
            </p:tnLst>
          </p:tmpl>
          <p:tmpl lvl="3">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Lst>
      </p:bldP>
      <p:bldP spid="9" grpId="2" uiExpand="1" build="p" bldLvl="5">
        <p:tmplLst>
          <p:tmpl lvl="1">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 lvl="2">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cTn>
              </p:par>
            </p:tnLst>
          </p:tmpl>
          <p:tmpl lvl="3">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Lst>
      </p:bldP>
      <p:bldP spid="9" grpId="3" uiExpand="1" build="p" bldLvl="5">
        <p:tmplLst>
          <p:tmpl lvl="1">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 lvl="2">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cTn>
              </p:par>
            </p:tnLst>
          </p:tmpl>
          <p:tmpl lvl="3">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Lst>
      </p:bldP>
      <p:bldP spid="9" grpId="4" uiExpand="1" build="p" bldLvl="5">
        <p:tmplLst>
          <p:tmpl lvl="1">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 lvl="2">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cTn>
              </p:par>
            </p:tnLst>
          </p:tmpl>
          <p:tmpl lvl="3">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Lst>
      </p:bldP>
      <p:bldP spid="9" grpId="5" uiExpand="1" build="p" bldLvl="5">
        <p:tmplLst>
          <p:tmpl lvl="1">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 lvl="2">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cTn>
              </p:par>
            </p:tnLst>
          </p:tmpl>
          <p:tmpl lvl="3">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Lst>
      </p:bldP>
      <p:bldP spid="9" grpId="6" uiExpand="1" build="p" bldLvl="5">
        <p:tmplLst>
          <p:tmpl lvl="1">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 lvl="2">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cTn>
              </p:par>
            </p:tnLst>
          </p:tmpl>
          <p:tmpl lvl="3">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Lst>
      </p:bldP>
      <p:bldP spid="9" grpId="7" uiExpand="1" build="p" bldLvl="5">
        <p:tmplLst>
          <p:tmpl lvl="1">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 lvl="2">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cTn>
              </p:par>
            </p:tnLst>
          </p:tmpl>
          <p:tmpl lvl="3">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Lst>
      </p:bldP>
      <p:bldP spid="9" grpId="8" uiExpand="1" build="p" bldLvl="5">
        <p:tmplLst>
          <p:tmpl lvl="1">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 lvl="2">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cTn>
              </p:par>
            </p:tnLst>
          </p:tmpl>
          <p:tmpl lvl="3">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Lst>
      </p:bldP>
      <p:bldP spid="9" grpId="9" uiExpand="1" build="p" bldLvl="5">
        <p:tmplLst>
          <p:tmpl lvl="1">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 lvl="2">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cTn>
              </p:par>
            </p:tnLst>
          </p:tmpl>
          <p:tmpl lvl="3">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Lst>
      </p:bldP>
      <p:bldP spid="9" grpId="10" uiExpand="1" build="p" bldLvl="5">
        <p:tmplLst>
          <p:tmpl lvl="1">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 lvl="2">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cTn>
              </p:par>
            </p:tnLst>
          </p:tmpl>
          <p:tmpl lvl="3">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Lst>
      </p:bldP>
      <p:bldP spid="9" grpId="11" uiExpand="1" build="p" bldLvl="5">
        <p:tmplLst>
          <p:tmpl lvl="1">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 lvl="2">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cTn>
              </p:par>
            </p:tnLst>
          </p:tmpl>
          <p:tmpl lvl="3">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0B798F"/>
                      </p:to>
                    </p:animClr>
                  </p:subTnLst>
                </p:cTn>
              </p:par>
            </p:tnLst>
          </p:tmpl>
        </p:tmplLst>
      </p:bldP>
    </p:bld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514350" indent="-514350" algn="l" defTabSz="914400" rtl="0" eaLnBrk="1" latinLnBrk="0" hangingPunct="1">
        <a:spcBef>
          <a:spcPct val="20000"/>
        </a:spcBef>
        <a:buFont typeface="+mj-lt"/>
        <a:buAutoNum type="arabicParenR"/>
        <a:defRPr sz="3200" kern="1200">
          <a:solidFill>
            <a:schemeClr val="tx1"/>
          </a:solidFill>
          <a:latin typeface="+mn-lt"/>
          <a:ea typeface="+mn-ea"/>
          <a:cs typeface="+mn-cs"/>
        </a:defRPr>
      </a:lvl1pPr>
      <a:lvl2pPr marL="971550" indent="-514350" algn="l" defTabSz="914400" rtl="0" eaLnBrk="1" latinLnBrk="0" hangingPunct="1">
        <a:spcBef>
          <a:spcPct val="20000"/>
        </a:spcBef>
        <a:buFont typeface="+mj-lt"/>
        <a:buAutoNum type="alphaLcParenR"/>
        <a:defRPr sz="2800" kern="1200">
          <a:solidFill>
            <a:schemeClr val="tx1"/>
          </a:solidFill>
          <a:latin typeface="+mn-lt"/>
          <a:ea typeface="+mn-ea"/>
          <a:cs typeface="+mn-cs"/>
        </a:defRPr>
      </a:lvl2pPr>
      <a:lvl3pPr marL="1428750" indent="-514350" algn="l" defTabSz="914400" rtl="0" eaLnBrk="1" latinLnBrk="0" hangingPunct="1">
        <a:spcBef>
          <a:spcPct val="20000"/>
        </a:spcBef>
        <a:buFont typeface="+mj-lt"/>
        <a:buAutoNum type="romanLcPeriod"/>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D9D610-B520-4BD3-BAFC-3776935EEEB2}"/>
              </a:ext>
            </a:extLst>
          </p:cNvPr>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endParaRPr lang="en-US" dirty="0"/>
          </a:p>
        </p:txBody>
      </p:sp>
      <p:sp>
        <p:nvSpPr>
          <p:cNvPr id="3" name="Text Placeholder 2">
            <a:extLst>
              <a:ext uri="{FF2B5EF4-FFF2-40B4-BE49-F238E27FC236}">
                <a16:creationId xmlns:a16="http://schemas.microsoft.com/office/drawing/2014/main" id="{78491E40-BF85-4E30-88C9-454F3AB1E1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D59CB9-B175-4016-AA73-C054BD1425A0}"/>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FA15C9-D36F-44D6-A90F-1B7835650369}" type="datetimeFigureOut">
              <a:rPr lang="en-US" smtClean="0"/>
              <a:t>6/27/2025</a:t>
            </a:fld>
            <a:endParaRPr lang="en-US"/>
          </a:p>
        </p:txBody>
      </p:sp>
      <p:sp>
        <p:nvSpPr>
          <p:cNvPr id="5" name="Footer Placeholder 4">
            <a:extLst>
              <a:ext uri="{FF2B5EF4-FFF2-40B4-BE49-F238E27FC236}">
                <a16:creationId xmlns:a16="http://schemas.microsoft.com/office/drawing/2014/main" id="{EEA7D2EF-BF32-4EEC-9AED-92AFE52746AD}"/>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DE35F44-7B12-4F8D-8AFD-C42028081521}"/>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796CFB-F549-4F7D-AFEB-67B113735EB0}" type="slidenum">
              <a:rPr lang="en-US" smtClean="0"/>
              <a:t>‹#›</a:t>
            </a:fld>
            <a:endParaRPr lang="en-US"/>
          </a:p>
        </p:txBody>
      </p:sp>
    </p:spTree>
    <p:extLst>
      <p:ext uri="{BB962C8B-B14F-4D97-AF65-F5344CB8AC3E}">
        <p14:creationId xmlns:p14="http://schemas.microsoft.com/office/powerpoint/2010/main" val="3401835624"/>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9.xml"/><Relationship Id="rId1" Type="http://schemas.openxmlformats.org/officeDocument/2006/relationships/slideLayout" Target="../slideLayouts/slideLayout8.xml"/></Relationships>
</file>

<file path=ppt/slides/_rels/slide108.xml.rels><?xml version="1.0" encoding="UTF-8" standalone="yes"?>
<Relationships xmlns="http://schemas.openxmlformats.org/package/2006/relationships"><Relationship Id="rId3" Type="http://schemas.openxmlformats.org/officeDocument/2006/relationships/hyperlink" Target="http://www.proseniors.org/legal-services/hrap/"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a:xfrm>
            <a:off x="990600" y="1676400"/>
            <a:ext cx="10134600" cy="728953"/>
          </a:xfrm>
        </p:spPr>
        <p:txBody>
          <a:bodyPr/>
          <a:lstStyle/>
          <a:p>
            <a:r>
              <a:rPr lang="en-US" altLang="en-US" sz="4000" b="1" dirty="0">
                <a:solidFill>
                  <a:srgbClr val="2A547F"/>
                </a:solidFill>
              </a:rPr>
              <a:t>Nursing Home Litigation</a:t>
            </a:r>
          </a:p>
        </p:txBody>
      </p:sp>
      <p:sp>
        <p:nvSpPr>
          <p:cNvPr id="3076" name="Rectangle 3"/>
          <p:cNvSpPr>
            <a:spLocks noChangeArrowheads="1"/>
          </p:cNvSpPr>
          <p:nvPr/>
        </p:nvSpPr>
        <p:spPr bwMode="auto">
          <a:xfrm>
            <a:off x="1485900" y="2529176"/>
            <a:ext cx="9144000" cy="121920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p>
            <a:pPr marL="342900" indent="-342900" eaLnBrk="1" hangingPunct="1">
              <a:spcBef>
                <a:spcPts val="0"/>
              </a:spcBef>
              <a:buClr>
                <a:srgbClr val="09677B"/>
              </a:buClr>
              <a:buSzPct val="80000"/>
              <a:buNone/>
            </a:pPr>
            <a:r>
              <a:rPr lang="en-US" altLang="en-US" b="1" dirty="0"/>
              <a:t>Miriam Sheline</a:t>
            </a:r>
          </a:p>
          <a:p>
            <a:pPr marL="342900" indent="-342900" eaLnBrk="1" hangingPunct="1">
              <a:spcBef>
                <a:spcPts val="0"/>
              </a:spcBef>
              <a:buClr>
                <a:srgbClr val="09677B"/>
              </a:buClr>
              <a:buSzPct val="80000"/>
              <a:buNone/>
            </a:pPr>
            <a:r>
              <a:rPr lang="en-US" altLang="en-US" dirty="0"/>
              <a:t>Managing Attorney</a:t>
            </a:r>
          </a:p>
        </p:txBody>
      </p:sp>
      <p:sp>
        <p:nvSpPr>
          <p:cNvPr id="3077" name="Rectangle 3"/>
          <p:cNvSpPr>
            <a:spLocks noChangeArrowheads="1"/>
          </p:cNvSpPr>
          <p:nvPr/>
        </p:nvSpPr>
        <p:spPr bwMode="auto">
          <a:xfrm>
            <a:off x="1524000" y="3775809"/>
            <a:ext cx="9144000" cy="94859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p>
            <a:pPr marL="342900" indent="-342900" eaLnBrk="1" hangingPunct="1">
              <a:spcBef>
                <a:spcPts val="0"/>
              </a:spcBef>
              <a:buClr>
                <a:srgbClr val="09677B"/>
              </a:buClr>
              <a:buSzPct val="80000"/>
              <a:buNone/>
            </a:pPr>
            <a:r>
              <a:rPr lang="en-US" altLang="en-US" b="1" dirty="0"/>
              <a:t>Pro Seniors, Inc.</a:t>
            </a:r>
          </a:p>
          <a:p>
            <a:pPr marL="342900" indent="-342900" eaLnBrk="1" hangingPunct="1">
              <a:spcBef>
                <a:spcPts val="0"/>
              </a:spcBef>
              <a:buClr>
                <a:srgbClr val="09677B"/>
              </a:buClr>
              <a:buSzPct val="80000"/>
              <a:buNone/>
            </a:pPr>
            <a:r>
              <a:rPr lang="en-US" altLang="en-US" dirty="0"/>
              <a:t>May 10, 2024</a:t>
            </a:r>
          </a:p>
        </p:txBody>
      </p:sp>
      <p:sp>
        <p:nvSpPr>
          <p:cNvPr id="3078" name="Rectangle 3"/>
          <p:cNvSpPr>
            <a:spLocks noChangeArrowheads="1"/>
          </p:cNvSpPr>
          <p:nvPr/>
        </p:nvSpPr>
        <p:spPr bwMode="auto">
          <a:xfrm>
            <a:off x="1524000" y="1676400"/>
            <a:ext cx="152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p>
            <a:pPr marL="342900" indent="-342900" eaLnBrk="1" hangingPunct="1">
              <a:buClr>
                <a:srgbClr val="09677B"/>
              </a:buClr>
              <a:buSzPct val="80000"/>
              <a:buNone/>
            </a:pPr>
            <a:endParaRPr lang="en-US" altLang="en-US" sz="2400"/>
          </a:p>
        </p:txBody>
      </p:sp>
      <p:pic>
        <p:nvPicPr>
          <p:cNvPr id="3" name="Picture 2">
            <a:extLst>
              <a:ext uri="{FF2B5EF4-FFF2-40B4-BE49-F238E27FC236}">
                <a16:creationId xmlns:a16="http://schemas.microsoft.com/office/drawing/2014/main" id="{5F721E73-59E3-A7C8-9A3B-273329190133}"/>
              </a:ext>
            </a:extLst>
          </p:cNvPr>
          <p:cNvPicPr>
            <a:picLocks noChangeAspect="1"/>
          </p:cNvPicPr>
          <p:nvPr/>
        </p:nvPicPr>
        <p:blipFill>
          <a:blip r:embed="rId3"/>
          <a:stretch>
            <a:fillRect/>
          </a:stretch>
        </p:blipFill>
        <p:spPr>
          <a:xfrm>
            <a:off x="10082733" y="5029200"/>
            <a:ext cx="1170533" cy="1289753"/>
          </a:xfrm>
          <a:prstGeom prst="rect">
            <a:avLst/>
          </a:prstGeom>
          <a:solidFill>
            <a:srgbClr val="FFFFFF"/>
          </a:solidFill>
        </p:spPr>
      </p:pic>
      <p:pic>
        <p:nvPicPr>
          <p:cNvPr id="4" name="Picture 3" descr="A logo for a charity&#10;&#10;AI-generated content may be incorrect.">
            <a:extLst>
              <a:ext uri="{FF2B5EF4-FFF2-40B4-BE49-F238E27FC236}">
                <a16:creationId xmlns:a16="http://schemas.microsoft.com/office/drawing/2014/main" id="{4A190E2D-CBBA-677A-577F-A39E96753AB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40714" y="5461953"/>
            <a:ext cx="1777091" cy="735425"/>
          </a:xfrm>
          <a:prstGeom prst="rect">
            <a:avLst/>
          </a:prstGeom>
        </p:spPr>
      </p:pic>
      <p:pic>
        <p:nvPicPr>
          <p:cNvPr id="7" name="Picture 6" descr="A logo with colorful lines&#10;&#10;AI-generated content may be incorrect.">
            <a:extLst>
              <a:ext uri="{FF2B5EF4-FFF2-40B4-BE49-F238E27FC236}">
                <a16:creationId xmlns:a16="http://schemas.microsoft.com/office/drawing/2014/main" id="{B44A247A-8F1C-4809-FEF4-EA4D030DF57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285015" y="4909368"/>
            <a:ext cx="1463190" cy="1237615"/>
          </a:xfrm>
          <a:prstGeom prst="rect">
            <a:avLst/>
          </a:prstGeom>
        </p:spPr>
      </p:pic>
      <p:pic>
        <p:nvPicPr>
          <p:cNvPr id="8" name="Picture 7">
            <a:extLst>
              <a:ext uri="{FF2B5EF4-FFF2-40B4-BE49-F238E27FC236}">
                <a16:creationId xmlns:a16="http://schemas.microsoft.com/office/drawing/2014/main" id="{15DCE601-E01E-AE3B-DD75-57226768104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581400" y="5383001"/>
            <a:ext cx="3073719" cy="733502"/>
          </a:xfrm>
          <a:prstGeom prst="rect">
            <a:avLst/>
          </a:prstGeom>
        </p:spPr>
      </p:pic>
      <p:pic>
        <p:nvPicPr>
          <p:cNvPr id="9" name="Picture 8">
            <a:extLst>
              <a:ext uri="{FF2B5EF4-FFF2-40B4-BE49-F238E27FC236}">
                <a16:creationId xmlns:a16="http://schemas.microsoft.com/office/drawing/2014/main" id="{73749330-9730-C68C-E082-AF0C0499D809}"/>
              </a:ext>
            </a:extLst>
          </p:cNvPr>
          <p:cNvPicPr>
            <a:picLocks noChangeAspect="1"/>
          </p:cNvPicPr>
          <p:nvPr/>
        </p:nvPicPr>
        <p:blipFill>
          <a:blip r:embed="rId7"/>
          <a:stretch>
            <a:fillRect/>
          </a:stretch>
        </p:blipFill>
        <p:spPr>
          <a:xfrm>
            <a:off x="1115465" y="1158353"/>
            <a:ext cx="1632740" cy="1632740"/>
          </a:xfrm>
          <a:prstGeom prst="rect">
            <a:avLst/>
          </a:prstGeom>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9A7BB0-6615-B29B-3A22-882989EB2837}"/>
              </a:ext>
            </a:extLst>
          </p:cNvPr>
          <p:cNvSpPr>
            <a:spLocks noGrp="1"/>
          </p:cNvSpPr>
          <p:nvPr>
            <p:ph type="title"/>
          </p:nvPr>
        </p:nvSpPr>
        <p:spPr/>
        <p:txBody>
          <a:bodyPr/>
          <a:lstStyle/>
          <a:p>
            <a:r>
              <a:rPr lang="en-US" dirty="0"/>
              <a:t>Discharge Plan Rights</a:t>
            </a:r>
          </a:p>
        </p:txBody>
      </p:sp>
      <p:sp>
        <p:nvSpPr>
          <p:cNvPr id="3" name="Content Placeholder 2">
            <a:extLst>
              <a:ext uri="{FF2B5EF4-FFF2-40B4-BE49-F238E27FC236}">
                <a16:creationId xmlns:a16="http://schemas.microsoft.com/office/drawing/2014/main" id="{088AC704-EB3E-2A43-922A-13CD989583D5}"/>
              </a:ext>
            </a:extLst>
          </p:cNvPr>
          <p:cNvSpPr>
            <a:spLocks noGrp="1"/>
          </p:cNvSpPr>
          <p:nvPr>
            <p:ph idx="1"/>
          </p:nvPr>
        </p:nvSpPr>
        <p:spPr>
          <a:xfrm>
            <a:off x="990600" y="1524000"/>
            <a:ext cx="10363200" cy="4876800"/>
          </a:xfrm>
        </p:spPr>
        <p:txBody>
          <a:bodyPr/>
          <a:lstStyle/>
          <a:p>
            <a:pPr>
              <a:buFont typeface="Wingdings" panose="05000000000000000000" pitchFamily="2" charset="2"/>
              <a:buChar char="Ø"/>
            </a:pPr>
            <a:r>
              <a:rPr kumimoji="0" lang="en-US" sz="2800" b="0" i="0" u="none" strike="noStrike" kern="0" cap="none" spc="0" normalizeH="0" baseline="0" noProof="0" dirty="0">
                <a:ln>
                  <a:noFill/>
                </a:ln>
                <a:solidFill>
                  <a:srgbClr val="000000"/>
                </a:solidFill>
                <a:effectLst/>
                <a:uLnTx/>
                <a:uFillTx/>
                <a:ea typeface="+mn-ea"/>
                <a:cs typeface="+mn-cs"/>
              </a:rPr>
              <a:t>The right not to be transferred or discharged to a location </a:t>
            </a:r>
            <a:r>
              <a:rPr lang="en-US" sz="2800" dirty="0">
                <a:solidFill>
                  <a:srgbClr val="000000"/>
                </a:solidFill>
              </a:rPr>
              <a:t>that is incapable of meeting the resident's health care and safety needs.</a:t>
            </a:r>
          </a:p>
          <a:p>
            <a:pPr>
              <a:buFont typeface="Wingdings" panose="05000000000000000000" pitchFamily="2" charset="2"/>
              <a:buChar char="Ø"/>
            </a:pPr>
            <a:r>
              <a:rPr lang="en-US" sz="2800" dirty="0">
                <a:solidFill>
                  <a:srgbClr val="000000"/>
                </a:solidFill>
              </a:rPr>
              <a:t>The right not to be transferred or discharged from the home without adequate preparation including medication, equipment, health care services, and other necessary services. </a:t>
            </a:r>
          </a:p>
          <a:p>
            <a:pPr>
              <a:buFont typeface="Wingdings" panose="05000000000000000000" pitchFamily="2" charset="2"/>
              <a:buChar char="Ø"/>
            </a:pPr>
            <a:r>
              <a:rPr lang="en-US" sz="2800" dirty="0">
                <a:solidFill>
                  <a:srgbClr val="000000"/>
                </a:solidFill>
              </a:rPr>
              <a:t>All rights provided under 42 C.F.R. 483.15 and 483.21 and any other transfer or discharge rights provided under federal law.</a:t>
            </a:r>
          </a:p>
          <a:p>
            <a:pPr marL="0" indent="0">
              <a:buNone/>
            </a:pPr>
            <a:endParaRPr lang="en-US" sz="2400" dirty="0">
              <a:solidFill>
                <a:srgbClr val="000000"/>
              </a:solidFill>
            </a:endParaRPr>
          </a:p>
          <a:p>
            <a:pPr marL="0" indent="0">
              <a:buNone/>
            </a:pPr>
            <a:r>
              <a:rPr lang="en-US" sz="2400" dirty="0">
                <a:solidFill>
                  <a:srgbClr val="000000"/>
                </a:solidFill>
              </a:rPr>
              <a:t>R.C. 3721.13</a:t>
            </a:r>
          </a:p>
          <a:p>
            <a:pPr marL="0" indent="0">
              <a:buNone/>
            </a:pPr>
            <a:endParaRPr lang="en-US" dirty="0"/>
          </a:p>
        </p:txBody>
      </p:sp>
    </p:spTree>
    <p:extLst>
      <p:ext uri="{BB962C8B-B14F-4D97-AF65-F5344CB8AC3E}">
        <p14:creationId xmlns:p14="http://schemas.microsoft.com/office/powerpoint/2010/main" val="1900569178"/>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EB9360-F300-484A-ADA5-EF2F2290F02C}"/>
              </a:ext>
            </a:extLst>
          </p:cNvPr>
          <p:cNvSpPr>
            <a:spLocks noGrp="1"/>
          </p:cNvSpPr>
          <p:nvPr>
            <p:ph idx="1"/>
          </p:nvPr>
        </p:nvSpPr>
        <p:spPr>
          <a:xfrm>
            <a:off x="685800" y="1524000"/>
            <a:ext cx="11023600" cy="4267200"/>
          </a:xfrm>
        </p:spPr>
        <p:txBody>
          <a:bodyPr/>
          <a:lstStyle/>
          <a:p>
            <a:pPr marL="0" indent="0">
              <a:buNone/>
            </a:pPr>
            <a:r>
              <a:rPr lang="en-US" dirty="0"/>
              <a:t>If a claim is “objectively baseless” it violated the Fair Debt Collection Practices Act</a:t>
            </a:r>
          </a:p>
          <a:p>
            <a:pPr marL="0" indent="0">
              <a:buNone/>
            </a:pPr>
            <a:r>
              <a:rPr lang="en-US" i="1" dirty="0"/>
              <a:t>Snyder v. Finley &amp; Co., L.P.A</a:t>
            </a:r>
            <a:r>
              <a:rPr lang="en-US" dirty="0"/>
              <a:t>., 37 F.4th 384, 386</a:t>
            </a:r>
          </a:p>
          <a:p>
            <a:pPr marL="0" indent="0">
              <a:buNone/>
            </a:pPr>
            <a:r>
              <a:rPr lang="en-US" dirty="0"/>
              <a:t>(Suit brought against a spouse for necessaries without first going after the debtor.  Based on </a:t>
            </a:r>
            <a:r>
              <a:rPr lang="en-US" i="1" dirty="0"/>
              <a:t>Embassy Healthcare v. Bell</a:t>
            </a:r>
            <a:r>
              <a:rPr lang="en-US" dirty="0"/>
              <a:t>)</a:t>
            </a:r>
          </a:p>
        </p:txBody>
      </p:sp>
    </p:spTree>
    <p:extLst>
      <p:ext uri="{BB962C8B-B14F-4D97-AF65-F5344CB8AC3E}">
        <p14:creationId xmlns:p14="http://schemas.microsoft.com/office/powerpoint/2010/main" val="3859510776"/>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7CBC9C-EC20-1CEA-B7FD-267DFD17918C}"/>
              </a:ext>
            </a:extLst>
          </p:cNvPr>
          <p:cNvSpPr>
            <a:spLocks noGrp="1"/>
          </p:cNvSpPr>
          <p:nvPr>
            <p:ph idx="1"/>
          </p:nvPr>
        </p:nvSpPr>
        <p:spPr>
          <a:xfrm>
            <a:off x="546100" y="1371600"/>
            <a:ext cx="11099800" cy="4343400"/>
          </a:xfrm>
        </p:spPr>
        <p:txBody>
          <a:bodyPr/>
          <a:lstStyle/>
          <a:p>
            <a:pPr marL="0" indent="0">
              <a:buNone/>
            </a:pPr>
            <a:r>
              <a:rPr lang="en-US" dirty="0">
                <a:solidFill>
                  <a:srgbClr val="000000"/>
                </a:solidFill>
              </a:rPr>
              <a:t>Examples of “objectively baseless”:  “Misquoting a case, relying on a statute no longer in existence, or invoking an overruled decision, … claim that a one-year statute of limitations runs for two years, or to say today that the Act does not apply to attorneys collecting debts. </a:t>
            </a:r>
            <a:r>
              <a:rPr lang="en-US" i="1" dirty="0">
                <a:solidFill>
                  <a:srgbClr val="000000"/>
                </a:solidFill>
              </a:rPr>
              <a:t>. . .</a:t>
            </a:r>
            <a:r>
              <a:rPr lang="en-US" dirty="0">
                <a:solidFill>
                  <a:srgbClr val="000000"/>
                </a:solidFill>
              </a:rPr>
              <a:t>and it does not matter whether the lawyer knows they are false. Ignorance of the law is not a defense.”</a:t>
            </a:r>
            <a:br>
              <a:rPr lang="en-US" dirty="0">
                <a:solidFill>
                  <a:srgbClr val="000000"/>
                </a:solidFill>
              </a:rPr>
            </a:br>
            <a:r>
              <a:rPr lang="en-US" i="1" dirty="0">
                <a:solidFill>
                  <a:srgbClr val="000000"/>
                </a:solidFill>
              </a:rPr>
              <a:t>Van Hoven v. Buckles &amp; Buckles, P.L.C.</a:t>
            </a:r>
            <a:r>
              <a:rPr lang="en-US" dirty="0">
                <a:solidFill>
                  <a:srgbClr val="000000"/>
                </a:solidFill>
              </a:rPr>
              <a:t>, 947 F.3d 889, 895</a:t>
            </a:r>
          </a:p>
          <a:p>
            <a:pPr marL="0" indent="0">
              <a:buNone/>
            </a:pPr>
            <a:endParaRPr lang="en-US" dirty="0"/>
          </a:p>
        </p:txBody>
      </p:sp>
    </p:spTree>
    <p:extLst>
      <p:ext uri="{BB962C8B-B14F-4D97-AF65-F5344CB8AC3E}">
        <p14:creationId xmlns:p14="http://schemas.microsoft.com/office/powerpoint/2010/main" val="244492489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1" name="Rectangle 2"/>
          <p:cNvSpPr>
            <a:spLocks noGrp="1" noChangeArrowheads="1"/>
          </p:cNvSpPr>
          <p:nvPr>
            <p:ph type="title" idx="4294967295"/>
          </p:nvPr>
        </p:nvSpPr>
        <p:spPr>
          <a:xfrm>
            <a:off x="609600" y="914400"/>
            <a:ext cx="6426200" cy="885825"/>
          </a:xfrm>
          <a:prstGeom prst="rect">
            <a:avLst/>
          </a:prstGeom>
        </p:spPr>
        <p:txBody>
          <a:bodyPr anchorCtr="1"/>
          <a:lstStyle/>
          <a:p>
            <a:pPr eaLnBrk="1" hangingPunct="1"/>
            <a:r>
              <a:rPr lang="en-US" altLang="en-US" sz="4800" dirty="0"/>
              <a:t>Compensatory Damages</a:t>
            </a:r>
          </a:p>
        </p:txBody>
      </p:sp>
      <p:sp>
        <p:nvSpPr>
          <p:cNvPr id="229379" name="Rectangle 3"/>
          <p:cNvSpPr>
            <a:spLocks noGrp="1" noChangeArrowheads="1"/>
          </p:cNvSpPr>
          <p:nvPr>
            <p:ph type="body" idx="4294967295"/>
          </p:nvPr>
        </p:nvSpPr>
        <p:spPr>
          <a:xfrm>
            <a:off x="762000" y="2057400"/>
            <a:ext cx="11430000" cy="4419600"/>
          </a:xfrm>
          <a:prstGeom prst="rect">
            <a:avLst/>
          </a:prstGeom>
          <a:solidFill>
            <a:schemeClr val="bg1"/>
          </a:solidFill>
        </p:spPr>
        <p:txBody>
          <a:bodyPr/>
          <a:lstStyle/>
          <a:p>
            <a:pPr eaLnBrk="1" hangingPunct="1">
              <a:buSzTx/>
              <a:buFont typeface="Wingdings" pitchFamily="2" charset="2"/>
              <a:buChar char="v"/>
            </a:pPr>
            <a:r>
              <a:rPr lang="en-US" altLang="en-US" sz="4000" dirty="0"/>
              <a:t>More than just out of pocket damages</a:t>
            </a:r>
          </a:p>
          <a:p>
            <a:pPr eaLnBrk="1" hangingPunct="1">
              <a:buSzTx/>
              <a:buFont typeface="Wingdings" pitchFamily="2" charset="2"/>
              <a:buChar char="v"/>
            </a:pPr>
            <a:r>
              <a:rPr lang="en-US" altLang="en-US" sz="4000" dirty="0"/>
              <a:t>Include</a:t>
            </a:r>
          </a:p>
          <a:p>
            <a:pPr lvl="1" eaLnBrk="1" hangingPunct="1">
              <a:buSzTx/>
              <a:buFont typeface="Wingdings" pitchFamily="2" charset="2"/>
              <a:buChar char="v"/>
            </a:pPr>
            <a:r>
              <a:rPr lang="en-US" altLang="en-US" sz="3600" dirty="0"/>
              <a:t>Emotional pain, suffering, inconvenience, mental anguish, loss of enjoyment of life etc.</a:t>
            </a:r>
          </a:p>
        </p:txBody>
      </p:sp>
    </p:spTree>
    <p:extLst>
      <p:ext uri="{BB962C8B-B14F-4D97-AF65-F5344CB8AC3E}">
        <p14:creationId xmlns:p14="http://schemas.microsoft.com/office/powerpoint/2010/main" val="30528398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29379">
                                            <p:txEl>
                                              <p:pRg st="0" end="0"/>
                                            </p:txEl>
                                          </p:spTgt>
                                        </p:tgtEl>
                                        <p:attrNameLst>
                                          <p:attrName>style.visibility</p:attrName>
                                        </p:attrNameLst>
                                      </p:cBhvr>
                                      <p:to>
                                        <p:strVal val="visible"/>
                                      </p:to>
                                    </p:set>
                                    <p:animEffect transition="in" filter="fade">
                                      <p:cBhvr>
                                        <p:cTn id="7" dur="1000"/>
                                        <p:tgtEl>
                                          <p:spTgt spid="229379">
                                            <p:txEl>
                                              <p:pRg st="0" end="0"/>
                                            </p:txEl>
                                          </p:spTgt>
                                        </p:tgtEl>
                                      </p:cBhvr>
                                    </p:animEffect>
                                    <p:anim calcmode="lin" valueType="num">
                                      <p:cBhvr>
                                        <p:cTn id="8" dur="1000" fill="hold"/>
                                        <p:tgtEl>
                                          <p:spTgt spid="22937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2937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29379">
                                            <p:txEl>
                                              <p:pRg st="1" end="1"/>
                                            </p:txEl>
                                          </p:spTgt>
                                        </p:tgtEl>
                                        <p:attrNameLst>
                                          <p:attrName>style.visibility</p:attrName>
                                        </p:attrNameLst>
                                      </p:cBhvr>
                                      <p:to>
                                        <p:strVal val="visible"/>
                                      </p:to>
                                    </p:set>
                                    <p:animEffect transition="in" filter="fade">
                                      <p:cBhvr>
                                        <p:cTn id="14" dur="1000"/>
                                        <p:tgtEl>
                                          <p:spTgt spid="229379">
                                            <p:txEl>
                                              <p:pRg st="1" end="1"/>
                                            </p:txEl>
                                          </p:spTgt>
                                        </p:tgtEl>
                                      </p:cBhvr>
                                    </p:animEffect>
                                    <p:anim calcmode="lin" valueType="num">
                                      <p:cBhvr>
                                        <p:cTn id="15" dur="1000" fill="hold"/>
                                        <p:tgtEl>
                                          <p:spTgt spid="22937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29379">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229379">
                                            <p:txEl>
                                              <p:pRg st="2" end="2"/>
                                            </p:txEl>
                                          </p:spTgt>
                                        </p:tgtEl>
                                        <p:attrNameLst>
                                          <p:attrName>style.visibility</p:attrName>
                                        </p:attrNameLst>
                                      </p:cBhvr>
                                      <p:to>
                                        <p:strVal val="visible"/>
                                      </p:to>
                                    </p:set>
                                    <p:animEffect transition="in" filter="fade">
                                      <p:cBhvr>
                                        <p:cTn id="19" dur="1000"/>
                                        <p:tgtEl>
                                          <p:spTgt spid="229379">
                                            <p:txEl>
                                              <p:pRg st="2" end="2"/>
                                            </p:txEl>
                                          </p:spTgt>
                                        </p:tgtEl>
                                      </p:cBhvr>
                                    </p:animEffect>
                                    <p:anim calcmode="lin" valueType="num">
                                      <p:cBhvr>
                                        <p:cTn id="20" dur="1000" fill="hold"/>
                                        <p:tgtEl>
                                          <p:spTgt spid="229379">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22937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9379" grpId="0" build="p"/>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0871927E-1CFB-759A-420E-76EAFCB847B5}"/>
              </a:ext>
            </a:extLst>
          </p:cNvPr>
          <p:cNvSpPr>
            <a:spLocks noGrp="1"/>
          </p:cNvSpPr>
          <p:nvPr>
            <p:ph idx="1"/>
          </p:nvPr>
        </p:nvSpPr>
        <p:spPr>
          <a:xfrm>
            <a:off x="406400" y="1219200"/>
            <a:ext cx="11379200" cy="4876800"/>
          </a:xfrm>
        </p:spPr>
        <p:txBody>
          <a:bodyPr>
            <a:normAutofit lnSpcReduction="10000"/>
          </a:bodyPr>
          <a:lstStyle/>
          <a:p>
            <a:pPr marL="0" indent="0">
              <a:lnSpc>
                <a:spcPct val="90000"/>
              </a:lnSpc>
              <a:spcBef>
                <a:spcPts val="50"/>
              </a:spcBef>
              <a:buNone/>
            </a:pPr>
            <a:r>
              <a:rPr lang="en-US" dirty="0"/>
              <a:t>Mrs. Jones suffered a heart attack and fell, breaking her hip. Mrs. Jones enters ABC nursing facility January 1, 2022. Mrs. Jones suffers from dementia. She is married. Mr. Jones is 80 years old, lives in a 2-story home and uses a walker.  Mr. Jones signed the admission agreement as Mrs. Jones’ sponsor.  He signed on the sponsor line individually.  Mr. Jones does not have POA for Mrs. Jones.  Medicaid was denied several times before she was finally approved.  Mrs. Jones  currently owes the facility its private pay rate of $100,000.  The facility’s attorney sues Mr. Jones for $100,000 for breach of contract, promissory estoppel and under Ohio’s Necessaries statute, R.C. 3103.03.  </a:t>
            </a:r>
          </a:p>
          <a:p>
            <a:pPr marL="0" indent="0">
              <a:lnSpc>
                <a:spcPct val="90000"/>
              </a:lnSpc>
              <a:buNone/>
            </a:pPr>
            <a:endParaRPr lang="en-US" sz="2700" dirty="0"/>
          </a:p>
          <a:p>
            <a:pPr marL="0" indent="0">
              <a:lnSpc>
                <a:spcPct val="90000"/>
              </a:lnSpc>
              <a:buNone/>
            </a:pPr>
            <a:endParaRPr lang="en-US" sz="2700" dirty="0"/>
          </a:p>
        </p:txBody>
      </p:sp>
      <p:sp>
        <p:nvSpPr>
          <p:cNvPr id="3" name="Slide Number Placeholder 2">
            <a:extLst>
              <a:ext uri="{FF2B5EF4-FFF2-40B4-BE49-F238E27FC236}">
                <a16:creationId xmlns:a16="http://schemas.microsoft.com/office/drawing/2014/main" id="{A002F38C-3383-CD39-A0B9-0CF7B1D3A88C}"/>
              </a:ext>
            </a:extLst>
          </p:cNvPr>
          <p:cNvSpPr>
            <a:spLocks noGrp="1"/>
          </p:cNvSpPr>
          <p:nvPr>
            <p:ph type="sldNum" sz="quarter" idx="4"/>
          </p:nvPr>
        </p:nvSpPr>
        <p:spPr/>
        <p:txBody>
          <a:bodyPr/>
          <a:lstStyle/>
          <a:p>
            <a:pPr>
              <a:buNone/>
              <a:defRPr/>
            </a:pPr>
            <a:endParaRPr lang="en-US" dirty="0"/>
          </a:p>
        </p:txBody>
      </p:sp>
    </p:spTree>
    <p:extLst>
      <p:ext uri="{BB962C8B-B14F-4D97-AF65-F5344CB8AC3E}">
        <p14:creationId xmlns:p14="http://schemas.microsoft.com/office/powerpoint/2010/main" val="407134379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A8D51B7D-E76D-C812-46BE-C922CAE70135}"/>
              </a:ext>
            </a:extLst>
          </p:cNvPr>
          <p:cNvSpPr>
            <a:spLocks noGrp="1"/>
          </p:cNvSpPr>
          <p:nvPr>
            <p:ph idx="1"/>
          </p:nvPr>
        </p:nvSpPr>
        <p:spPr>
          <a:xfrm>
            <a:off x="0" y="2514600"/>
            <a:ext cx="11785600" cy="3886200"/>
          </a:xfrm>
        </p:spPr>
        <p:txBody>
          <a:bodyPr>
            <a:normAutofit/>
          </a:bodyPr>
          <a:lstStyle/>
          <a:p>
            <a:pPr marL="0" indent="0" algn="ctr">
              <a:buNone/>
            </a:pPr>
            <a:r>
              <a:rPr lang="en-US" sz="3600" b="1" dirty="0"/>
              <a:t>Poll Question #3</a:t>
            </a:r>
          </a:p>
        </p:txBody>
      </p:sp>
      <p:sp>
        <p:nvSpPr>
          <p:cNvPr id="3" name="Slide Number Placeholder 2">
            <a:extLst>
              <a:ext uri="{FF2B5EF4-FFF2-40B4-BE49-F238E27FC236}">
                <a16:creationId xmlns:a16="http://schemas.microsoft.com/office/drawing/2014/main" id="{FB0CBAD4-08C1-8B25-C0B6-2627A9FE562E}"/>
              </a:ext>
            </a:extLst>
          </p:cNvPr>
          <p:cNvSpPr>
            <a:spLocks noGrp="1"/>
          </p:cNvSpPr>
          <p:nvPr>
            <p:ph type="sldNum" sz="quarter" idx="4"/>
          </p:nvPr>
        </p:nvSpPr>
        <p:spPr/>
        <p:txBody>
          <a:bodyPr/>
          <a:lstStyle/>
          <a:p>
            <a:pPr>
              <a:defRPr/>
            </a:pPr>
            <a:fld id="{88AA8DA2-99D1-4607-A62B-1B547612533B}" type="slidenum">
              <a:rPr lang="en-US" smtClean="0">
                <a:solidFill>
                  <a:prstClr val="black"/>
                </a:solidFill>
              </a:rPr>
              <a:pPr>
                <a:defRPr/>
              </a:pPr>
              <a:t>104</a:t>
            </a:fld>
            <a:endParaRPr lang="en-US" dirty="0">
              <a:solidFill>
                <a:prstClr val="black"/>
              </a:solidFill>
            </a:endParaRPr>
          </a:p>
        </p:txBody>
      </p:sp>
    </p:spTree>
    <p:extLst>
      <p:ext uri="{BB962C8B-B14F-4D97-AF65-F5344CB8AC3E}">
        <p14:creationId xmlns:p14="http://schemas.microsoft.com/office/powerpoint/2010/main" val="855312682"/>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AF450-A71C-43E6-A131-1B980073077A}"/>
              </a:ext>
            </a:extLst>
          </p:cNvPr>
          <p:cNvSpPr>
            <a:spLocks noGrp="1"/>
          </p:cNvSpPr>
          <p:nvPr>
            <p:ph type="title"/>
          </p:nvPr>
        </p:nvSpPr>
        <p:spPr>
          <a:xfrm>
            <a:off x="203200" y="762000"/>
            <a:ext cx="11785600" cy="685800"/>
          </a:xfrm>
        </p:spPr>
        <p:txBody>
          <a:bodyPr/>
          <a:lstStyle/>
          <a:p>
            <a:r>
              <a:rPr lang="en-US" dirty="0"/>
              <a:t>CFPB and CMS JOINT LETTER</a:t>
            </a:r>
          </a:p>
        </p:txBody>
      </p:sp>
      <p:sp>
        <p:nvSpPr>
          <p:cNvPr id="3" name="Content Placeholder 2">
            <a:extLst>
              <a:ext uri="{FF2B5EF4-FFF2-40B4-BE49-F238E27FC236}">
                <a16:creationId xmlns:a16="http://schemas.microsoft.com/office/drawing/2014/main" id="{77DA90B7-860A-4067-AB4C-F486527F16BB}"/>
              </a:ext>
            </a:extLst>
          </p:cNvPr>
          <p:cNvSpPr>
            <a:spLocks noGrp="1"/>
          </p:cNvSpPr>
          <p:nvPr>
            <p:ph idx="1"/>
          </p:nvPr>
        </p:nvSpPr>
        <p:spPr>
          <a:xfrm>
            <a:off x="469900" y="1524000"/>
            <a:ext cx="11252200" cy="4572000"/>
          </a:xfrm>
        </p:spPr>
        <p:txBody>
          <a:bodyPr/>
          <a:lstStyle/>
          <a:p>
            <a:pPr marL="0" indent="0">
              <a:buNone/>
            </a:pPr>
            <a:r>
              <a:rPr lang="en-US" sz="2800" dirty="0"/>
              <a:t>September 8, 2022 joint letter expressly disapproves contracts which impose liability on third parties, even as “responsible party”:</a:t>
            </a:r>
          </a:p>
          <a:p>
            <a:pPr marL="400050" lvl="1" indent="0">
              <a:buNone/>
            </a:pPr>
            <a:r>
              <a:rPr lang="en-US" dirty="0"/>
              <a:t>“The CFPB and CMS expect nursing facility admissions practices and debt collection activities to be conducted in accordance with federal law.  Nursing facilities and their debt collectors should examine their practices to ensure compliance with the NHRA, the FDCPA, and the FCRA, as applicable, and remediate any harm to consumers stemming from violations.  We also encourage nursing facilities to notify debt collectors working on their behalf, which may include debt collection law firms and companies, of their ongoing obligations under the FDCPA and the FCRA.”</a:t>
            </a:r>
          </a:p>
        </p:txBody>
      </p:sp>
    </p:spTree>
    <p:extLst>
      <p:ext uri="{BB962C8B-B14F-4D97-AF65-F5344CB8AC3E}">
        <p14:creationId xmlns:p14="http://schemas.microsoft.com/office/powerpoint/2010/main" val="4131963505"/>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 Senior’s Services</a:t>
            </a:r>
          </a:p>
        </p:txBody>
      </p:sp>
      <p:sp>
        <p:nvSpPr>
          <p:cNvPr id="3" name="Content Placeholder 2"/>
          <p:cNvSpPr>
            <a:spLocks noGrp="1"/>
          </p:cNvSpPr>
          <p:nvPr>
            <p:ph idx="1"/>
          </p:nvPr>
        </p:nvSpPr>
        <p:spPr>
          <a:xfrm>
            <a:off x="1545523" y="1471613"/>
            <a:ext cx="8839200" cy="4981575"/>
          </a:xfrm>
        </p:spPr>
        <p:txBody>
          <a:bodyPr/>
          <a:lstStyle/>
          <a:p>
            <a:pPr marL="0" lvl="1" indent="0">
              <a:spcBef>
                <a:spcPts val="500"/>
              </a:spcBef>
              <a:spcAft>
                <a:spcPts val="500"/>
              </a:spcAft>
              <a:buClr>
                <a:srgbClr val="09677B"/>
              </a:buClr>
              <a:buSzPct val="80000"/>
              <a:buNone/>
            </a:pPr>
            <a:r>
              <a:rPr lang="en-US" altLang="en-US" b="1" dirty="0">
                <a:solidFill>
                  <a:prstClr val="black"/>
                </a:solidFill>
              </a:rPr>
              <a:t>Ohio’s Senior Legal Helpline:</a:t>
            </a:r>
          </a:p>
          <a:p>
            <a:pPr marL="914400" lvl="2" indent="0">
              <a:spcBef>
                <a:spcPts val="500"/>
              </a:spcBef>
              <a:spcAft>
                <a:spcPts val="500"/>
              </a:spcAft>
              <a:buNone/>
            </a:pPr>
            <a:r>
              <a:rPr lang="en-US" altLang="en-US" dirty="0">
                <a:solidFill>
                  <a:prstClr val="black"/>
                </a:solidFill>
              </a:rPr>
              <a:t>Staffed by experienced attorneys</a:t>
            </a:r>
          </a:p>
          <a:p>
            <a:pPr marL="914400" lvl="2" indent="0">
              <a:spcBef>
                <a:spcPts val="500"/>
              </a:spcBef>
              <a:spcAft>
                <a:spcPts val="500"/>
              </a:spcAft>
              <a:buNone/>
            </a:pPr>
            <a:r>
              <a:rPr lang="en-US" altLang="en-US" dirty="0">
                <a:solidFill>
                  <a:prstClr val="black"/>
                </a:solidFill>
              </a:rPr>
              <a:t>Pre-set 30-minute appointments</a:t>
            </a:r>
          </a:p>
          <a:p>
            <a:pPr marL="914400" lvl="2" indent="0">
              <a:spcBef>
                <a:spcPts val="500"/>
              </a:spcBef>
              <a:spcAft>
                <a:spcPts val="500"/>
              </a:spcAft>
              <a:buNone/>
            </a:pPr>
            <a:r>
              <a:rPr lang="en-US" altLang="en-US" dirty="0">
                <a:solidFill>
                  <a:prstClr val="black"/>
                </a:solidFill>
              </a:rPr>
              <a:t>By telephone</a:t>
            </a:r>
          </a:p>
          <a:p>
            <a:pPr marL="914400" lvl="2" indent="0">
              <a:spcBef>
                <a:spcPts val="500"/>
              </a:spcBef>
              <a:spcAft>
                <a:spcPts val="500"/>
              </a:spcAft>
              <a:buNone/>
            </a:pPr>
            <a:r>
              <a:rPr lang="en-US" altLang="en-US" dirty="0">
                <a:solidFill>
                  <a:prstClr val="black"/>
                </a:solidFill>
              </a:rPr>
              <a:t>Free legal advice and counsel</a:t>
            </a:r>
          </a:p>
          <a:p>
            <a:pPr marL="0" lvl="1" indent="0">
              <a:spcBef>
                <a:spcPts val="500"/>
              </a:spcBef>
              <a:spcAft>
                <a:spcPts val="500"/>
              </a:spcAft>
              <a:buClr>
                <a:srgbClr val="09677B"/>
              </a:buClr>
              <a:buSzPct val="80000"/>
              <a:buNone/>
            </a:pPr>
            <a:r>
              <a:rPr lang="en-US" altLang="en-US" b="1" dirty="0">
                <a:solidFill>
                  <a:prstClr val="black"/>
                </a:solidFill>
              </a:rPr>
              <a:t>Call 1-800-488-6070.</a:t>
            </a:r>
          </a:p>
          <a:p>
            <a:pPr marL="0" indent="0">
              <a:buNone/>
            </a:pPr>
            <a:r>
              <a:rPr lang="en-US" altLang="en-US" sz="2800" b="1" dirty="0">
                <a:solidFill>
                  <a:prstClr val="black"/>
                </a:solidFill>
              </a:rPr>
              <a:t>Mid America Pension Rights Project:</a:t>
            </a:r>
          </a:p>
          <a:p>
            <a:pPr marL="0" indent="0">
              <a:spcBef>
                <a:spcPts val="600"/>
              </a:spcBef>
              <a:buNone/>
            </a:pPr>
            <a:r>
              <a:rPr lang="en-US" altLang="en-US" dirty="0">
                <a:solidFill>
                  <a:prstClr val="black"/>
                </a:solidFill>
              </a:rPr>
              <a:t>	</a:t>
            </a:r>
            <a:r>
              <a:rPr lang="en-US" altLang="en-US" sz="2400" dirty="0">
                <a:solidFill>
                  <a:prstClr val="black"/>
                </a:solidFill>
              </a:rPr>
              <a:t>Pension attorneys to help with pension issues.</a:t>
            </a:r>
          </a:p>
          <a:p>
            <a:pPr marL="0" indent="0">
              <a:buNone/>
            </a:pPr>
            <a:r>
              <a:rPr lang="en-US" altLang="en-US" b="1" dirty="0">
                <a:solidFill>
                  <a:prstClr val="black"/>
                </a:solidFill>
              </a:rPr>
              <a:t>Call 1-</a:t>
            </a:r>
            <a:r>
              <a:rPr lang="en-US" b="1" dirty="0">
                <a:effectLst/>
                <a:latin typeface="Arial" panose="020B0604020202020204" pitchFamily="34" charset="0"/>
                <a:ea typeface="Calibri" panose="020F0502020204030204" pitchFamily="34" charset="0"/>
                <a:cs typeface="Arial" panose="020B0604020202020204" pitchFamily="34" charset="0"/>
              </a:rPr>
              <a:t>866-400-9164</a:t>
            </a:r>
          </a:p>
          <a:p>
            <a:pPr marL="914400" lvl="2" indent="0">
              <a:spcBef>
                <a:spcPts val="500"/>
              </a:spcBef>
              <a:spcAft>
                <a:spcPts val="500"/>
              </a:spcAft>
              <a:buNone/>
            </a:pPr>
            <a:endParaRPr lang="en-US" altLang="en-US" dirty="0">
              <a:solidFill>
                <a:prstClr val="black"/>
              </a:solidFill>
            </a:endParaRPr>
          </a:p>
          <a:p>
            <a:pPr marL="0" indent="0">
              <a:spcBef>
                <a:spcPts val="600"/>
              </a:spcBef>
              <a:buNone/>
            </a:pPr>
            <a:endParaRPr lang="en-US" altLang="en-US" sz="2400" dirty="0">
              <a:solidFill>
                <a:prstClr val="black"/>
              </a:solidFill>
            </a:endParaRPr>
          </a:p>
        </p:txBody>
      </p:sp>
      <p:pic>
        <p:nvPicPr>
          <p:cNvPr id="4" name="Picture 7" descr="phoney"/>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74100" y="2057400"/>
            <a:ext cx="19812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35291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path" presetSubtype="0" accel="50000" decel="50000" fill="hold" nodeType="clickEffect">
                                  <p:stCondLst>
                                    <p:cond delay="0"/>
                                  </p:stCondLst>
                                  <p:childTnLst>
                                    <p:animMotion origin="layout" path="M 2.22222E-6 1.11111E-6 L -0.25 1.11111E-6 " pathEditMode="relative" rAng="0" ptsTypes="AA">
                                      <p:cBhvr>
                                        <p:cTn id="6" dur="2000" fill="hold"/>
                                        <p:tgtEl>
                                          <p:spTgt spid="4"/>
                                        </p:tgtEl>
                                        <p:attrNameLst>
                                          <p:attrName>ppt_x</p:attrName>
                                          <p:attrName>ppt_y</p:attrName>
                                        </p:attrNameLst>
                                      </p:cBhvr>
                                      <p:rCtr x="-12500" y="0"/>
                                    </p:animMotion>
                                  </p:childTnLst>
                                </p:cTn>
                              </p:par>
                            </p:childTnLst>
                          </p:cTn>
                        </p:par>
                      </p:childTnLst>
                    </p:cTn>
                  </p:par>
                  <p:par>
                    <p:cTn id="7" fill="hold">
                      <p:stCondLst>
                        <p:cond delay="indefinite"/>
                      </p:stCondLst>
                      <p:childTnLst>
                        <p:par>
                          <p:cTn id="8" fill="hold">
                            <p:stCondLst>
                              <p:cond delay="0"/>
                            </p:stCondLst>
                            <p:childTnLst>
                              <p:par>
                                <p:cTn id="9" presetID="35" presetClass="path" presetSubtype="0" accel="50000" decel="50000" fill="hold" nodeType="clickEffect">
                                  <p:stCondLst>
                                    <p:cond delay="0"/>
                                  </p:stCondLst>
                                  <p:childTnLst>
                                    <p:animMotion origin="layout" path="M 2.22222E-6 1.11111E-6 L -0.25 1.11111E-6 " pathEditMode="relative" rAng="0" ptsTypes="AA">
                                      <p:cBhvr>
                                        <p:cTn id="10" dur="2000" fill="hold"/>
                                        <p:tgtEl>
                                          <p:spTgt spid="4"/>
                                        </p:tgtEl>
                                        <p:attrNameLst>
                                          <p:attrName>ppt_x</p:attrName>
                                          <p:attrName>ppt_y</p:attrName>
                                        </p:attrNameLst>
                                      </p:cBhvr>
                                      <p:rCtr x="-12500"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wrap="square" lIns="91440" tIns="45720" rIns="91440" bIns="45720" numCol="1" anchor="ctr" anchorCtr="0" compatLnSpc="1">
            <a:prstTxWarp prst="textNoShape">
              <a:avLst/>
            </a:prstTxWarp>
            <a:normAutofit fontScale="90000"/>
          </a:bodyPr>
          <a:lstStyle/>
          <a:p>
            <a:r>
              <a:rPr lang="en-US">
                <a:latin typeface="+mj-lt"/>
                <a:ea typeface="+mj-ea"/>
                <a:cs typeface="+mj-cs"/>
              </a:rPr>
              <a:t>Pro Seniors’ Services</a:t>
            </a:r>
          </a:p>
        </p:txBody>
      </p:sp>
      <p:sp>
        <p:nvSpPr>
          <p:cNvPr id="3" name="Slide Number Placeholder 2" hidden="1"/>
          <p:cNvSpPr>
            <a:spLocks noGrp="1"/>
          </p:cNvSpPr>
          <p:nvPr>
            <p:ph type="sldNum" sz="quarter" idx="12"/>
          </p:nvPr>
        </p:nvSpPr>
        <p:spPr>
          <a:xfrm>
            <a:off x="9347200" y="6492876"/>
            <a:ext cx="2844800" cy="365125"/>
          </a:xfrm>
          <a:prstGeom prst="rect">
            <a:avLst/>
          </a:prstGeom>
        </p:spPr>
        <p:txBody>
          <a:bodyPr/>
          <a:lstStyle/>
          <a:p>
            <a:fld id="{612C9336-A718-4A9C-A61A-5379812194CD}" type="slidenum">
              <a:rPr lang="en-US" smtClean="0">
                <a:solidFill>
                  <a:prstClr val="black">
                    <a:tint val="75000"/>
                  </a:prstClr>
                </a:solidFill>
              </a:rPr>
              <a:pPr/>
              <a:t>107</a:t>
            </a:fld>
            <a:endParaRPr lang="en-US">
              <a:solidFill>
                <a:prstClr val="black">
                  <a:tint val="75000"/>
                </a:prstClr>
              </a:solidFill>
            </a:endParaRPr>
          </a:p>
        </p:txBody>
      </p:sp>
      <p:sp>
        <p:nvSpPr>
          <p:cNvPr id="4" name="Rectangle 3"/>
          <p:cNvSpPr txBox="1">
            <a:spLocks noChangeArrowheads="1"/>
          </p:cNvSpPr>
          <p:nvPr/>
        </p:nvSpPr>
        <p:spPr>
          <a:xfrm>
            <a:off x="457200" y="1295400"/>
            <a:ext cx="7086600" cy="4419600"/>
          </a:xfrm>
          <a:prstGeom prst="rect">
            <a:avLst/>
          </a:prstGeom>
        </p:spPr>
        <p:txBody>
          <a:bodyPr>
            <a:normAutofit/>
          </a:bodyPr>
          <a:lstStyle>
            <a:lvl1pPr marL="514350" indent="-514350" algn="l" defTabSz="914400" rtl="0" eaLnBrk="1" latinLnBrk="0" hangingPunct="1">
              <a:spcBef>
                <a:spcPct val="20000"/>
              </a:spcBef>
              <a:buFont typeface="+mj-lt"/>
              <a:buAutoNum type="arabicParenR"/>
              <a:defRPr sz="3200" kern="1200">
                <a:solidFill>
                  <a:schemeClr val="tx1"/>
                </a:solidFill>
                <a:latin typeface="+mn-lt"/>
                <a:ea typeface="+mn-ea"/>
                <a:cs typeface="+mn-cs"/>
              </a:defRPr>
            </a:lvl1pPr>
            <a:lvl2pPr marL="971550" indent="-514350" algn="l" defTabSz="914400" rtl="0" eaLnBrk="1" latinLnBrk="0" hangingPunct="1">
              <a:spcBef>
                <a:spcPct val="20000"/>
              </a:spcBef>
              <a:buFont typeface="+mj-lt"/>
              <a:buAutoNum type="alphaLcParenR"/>
              <a:defRPr sz="2800" kern="1200">
                <a:solidFill>
                  <a:schemeClr val="tx1"/>
                </a:solidFill>
                <a:latin typeface="+mn-lt"/>
                <a:ea typeface="+mn-ea"/>
                <a:cs typeface="+mn-cs"/>
              </a:defRPr>
            </a:lvl2pPr>
            <a:lvl3pPr marL="1428750" indent="-514350" algn="l" defTabSz="914400" rtl="0" eaLnBrk="1" latinLnBrk="0" hangingPunct="1">
              <a:spcBef>
                <a:spcPct val="20000"/>
              </a:spcBef>
              <a:buFont typeface="+mj-lt"/>
              <a:buAutoNum type="romanLcPeriod"/>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eaLnBrk="0" hangingPunct="0">
              <a:lnSpc>
                <a:spcPct val="90000"/>
              </a:lnSpc>
              <a:buClr>
                <a:srgbClr val="09677B"/>
              </a:buClr>
              <a:buSzPct val="80000"/>
              <a:buNone/>
            </a:pPr>
            <a:r>
              <a:rPr lang="en-US" b="1" kern="0" dirty="0"/>
              <a:t>Ohio Senior Medicare Patrol (SMP)</a:t>
            </a:r>
          </a:p>
          <a:p>
            <a:pPr marL="342900" indent="-342900" eaLnBrk="0" hangingPunct="0">
              <a:lnSpc>
                <a:spcPct val="90000"/>
              </a:lnSpc>
              <a:buClr>
                <a:srgbClr val="09677B"/>
              </a:buClr>
              <a:buSzPct val="80000"/>
              <a:buFont typeface="Wingdings" pitchFamily="2" charset="2"/>
              <a:buChar char="®"/>
            </a:pPr>
            <a:endParaRPr lang="en-US" sz="2400" b="1" kern="0" dirty="0"/>
          </a:p>
          <a:p>
            <a:pPr marL="342900" indent="-342900" eaLnBrk="0" hangingPunct="0">
              <a:lnSpc>
                <a:spcPct val="90000"/>
              </a:lnSpc>
              <a:buClr>
                <a:srgbClr val="09677B"/>
              </a:buClr>
              <a:buSzPct val="80000"/>
              <a:buFont typeface="Wingdings" pitchFamily="2" charset="2"/>
              <a:buChar char="®"/>
            </a:pPr>
            <a:r>
              <a:rPr lang="en-US" sz="2400" kern="0" dirty="0"/>
              <a:t>Our volunteers stop Medicare fraud &amp; scams by educating others to recognize the tell-tale signs. If your Medicare number has been compromised, or you suspect you have been scammed, we may be able to help! </a:t>
            </a:r>
          </a:p>
          <a:p>
            <a:pPr marL="342900" indent="-342900" eaLnBrk="0" hangingPunct="0">
              <a:lnSpc>
                <a:spcPct val="90000"/>
              </a:lnSpc>
              <a:buClr>
                <a:srgbClr val="09677B"/>
              </a:buClr>
              <a:buSzPct val="80000"/>
              <a:buFont typeface="Wingdings" pitchFamily="2" charset="2"/>
              <a:buChar char="®"/>
            </a:pPr>
            <a:endParaRPr lang="en-US" sz="2400" kern="0" dirty="0"/>
          </a:p>
          <a:p>
            <a:pPr marL="342900" indent="-342900" eaLnBrk="0" hangingPunct="0">
              <a:lnSpc>
                <a:spcPct val="90000"/>
              </a:lnSpc>
              <a:buClr>
                <a:srgbClr val="09677B"/>
              </a:buClr>
              <a:buSzPct val="80000"/>
              <a:buFont typeface="Wingdings" pitchFamily="2" charset="2"/>
              <a:buChar char="®"/>
            </a:pPr>
            <a:r>
              <a:rPr lang="en-US" sz="2400" kern="0" dirty="0"/>
              <a:t>Give us a call at </a:t>
            </a:r>
            <a:r>
              <a:rPr lang="en-US" sz="2400" b="1" dirty="0"/>
              <a:t>1</a:t>
            </a:r>
            <a:r>
              <a:rPr lang="en-US" sz="2400" dirty="0"/>
              <a:t>-</a:t>
            </a:r>
            <a:r>
              <a:rPr lang="en-US" sz="2400" b="1" dirty="0"/>
              <a:t>800-293-4767</a:t>
            </a:r>
            <a:r>
              <a:rPr lang="en-US" altLang="en-US" sz="2400" b="1" kern="0" dirty="0"/>
              <a:t>.</a:t>
            </a:r>
          </a:p>
          <a:p>
            <a:pPr marL="342900" indent="-342900" eaLnBrk="0" hangingPunct="0">
              <a:lnSpc>
                <a:spcPct val="90000"/>
              </a:lnSpc>
              <a:buClr>
                <a:srgbClr val="09677B"/>
              </a:buClr>
              <a:buSzPct val="80000"/>
              <a:buFont typeface="Wingdings" pitchFamily="2" charset="2"/>
              <a:buChar char="®"/>
            </a:pPr>
            <a:r>
              <a:rPr lang="en-US" altLang="en-US" sz="2400" b="1" kern="0" dirty="0"/>
              <a:t>www.proseniors.org/Ohio-SMP/</a:t>
            </a:r>
          </a:p>
        </p:txBody>
      </p:sp>
      <p:pic>
        <p:nvPicPr>
          <p:cNvPr id="6" name="Picture 5">
            <a:extLst>
              <a:ext uri="{FF2B5EF4-FFF2-40B4-BE49-F238E27FC236}">
                <a16:creationId xmlns:a16="http://schemas.microsoft.com/office/drawing/2014/main" id="{6554C2E2-F0E2-4893-88B3-EB466F766DF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29600" y="2286000"/>
            <a:ext cx="3676952" cy="3200400"/>
          </a:xfrm>
          <a:prstGeom prst="rect">
            <a:avLst/>
          </a:prstGeom>
          <a:noFill/>
        </p:spPr>
      </p:pic>
    </p:spTree>
    <p:extLst>
      <p:ext uri="{BB962C8B-B14F-4D97-AF65-F5344CB8AC3E}">
        <p14:creationId xmlns:p14="http://schemas.microsoft.com/office/powerpoint/2010/main" val="3520417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subTnLst>
                                    <p:animClr clrSpc="rgb" dir="cw">
                                      <p:cBhvr override="childStyle">
                                        <p:cTn dur="1" fill="hold" display="0" masterRel="nextClick" afterEffect="1"/>
                                        <p:tgtEl>
                                          <p:spTgt spid="4">
                                            <p:txEl>
                                              <p:pRg st="0" end="0"/>
                                            </p:txEl>
                                          </p:spTgt>
                                        </p:tgtEl>
                                        <p:attrNameLst>
                                          <p:attrName>ppt_c</p:attrName>
                                        </p:attrNameLst>
                                      </p:cBhvr>
                                      <p:to>
                                        <a:srgbClr val="0B798F"/>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subTnLst>
                                    <p:animClr clrSpc="rgb" dir="cw">
                                      <p:cBhvr override="childStyle">
                                        <p:cTn dur="1" fill="hold" display="0" masterRel="nextClick" afterEffect="1"/>
                                        <p:tgtEl>
                                          <p:spTgt spid="4">
                                            <p:txEl>
                                              <p:pRg st="2" end="2"/>
                                            </p:txEl>
                                          </p:spTgt>
                                        </p:tgtEl>
                                        <p:attrNameLst>
                                          <p:attrName>ppt_c</p:attrName>
                                        </p:attrNameLst>
                                      </p:cBhvr>
                                      <p:to>
                                        <a:srgbClr val="0B798F"/>
                                      </p:to>
                                    </p:animClr>
                                  </p:sub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fade">
                                      <p:cBhvr>
                                        <p:cTn id="17" dur="500"/>
                                        <p:tgtEl>
                                          <p:spTgt spid="4">
                                            <p:txEl>
                                              <p:pRg st="4" end="4"/>
                                            </p:txEl>
                                          </p:spTgt>
                                        </p:tgtEl>
                                      </p:cBhvr>
                                    </p:animEffect>
                                  </p:childTnLst>
                                  <p:subTnLst>
                                    <p:animClr clrSpc="rgb" dir="cw">
                                      <p:cBhvr override="childStyle">
                                        <p:cTn dur="1" fill="hold" display="0" masterRel="nextClick" afterEffect="1"/>
                                        <p:tgtEl>
                                          <p:spTgt spid="4">
                                            <p:txEl>
                                              <p:pRg st="4" end="4"/>
                                            </p:txEl>
                                          </p:spTgt>
                                        </p:tgtEl>
                                        <p:attrNameLst>
                                          <p:attrName>ppt_c</p:attrName>
                                        </p:attrNameLst>
                                      </p:cBhvr>
                                      <p:to>
                                        <a:srgbClr val="0B798F"/>
                                      </p:to>
                                    </p:animClr>
                                  </p:sub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fade">
                                      <p:cBhvr>
                                        <p:cTn id="22" dur="500"/>
                                        <p:tgtEl>
                                          <p:spTgt spid="4">
                                            <p:txEl>
                                              <p:pRg st="5" end="5"/>
                                            </p:txEl>
                                          </p:spTgt>
                                        </p:tgtEl>
                                      </p:cBhvr>
                                    </p:animEffect>
                                  </p:childTnLst>
                                  <p:subTnLst>
                                    <p:animClr clrSpc="rgb" dir="cw">
                                      <p:cBhvr override="childStyle">
                                        <p:cTn dur="1" fill="hold" display="0" masterRel="nextClick" afterEffect="1"/>
                                        <p:tgtEl>
                                          <p:spTgt spid="4">
                                            <p:txEl>
                                              <p:pRg st="5" end="5"/>
                                            </p:txEl>
                                          </p:spTgt>
                                        </p:tgtEl>
                                        <p:attrNameLst>
                                          <p:attrName>ppt_c</p:attrName>
                                        </p:attrNameLst>
                                      </p:cBhvr>
                                      <p:to>
                                        <a:srgbClr val="0B798F"/>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5"/>
    </p:bld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200" y="838200"/>
            <a:ext cx="11785600" cy="685800"/>
          </a:xfrm>
        </p:spPr>
        <p:txBody>
          <a:bodyPr wrap="square" anchor="ctr">
            <a:noAutofit/>
          </a:bodyPr>
          <a:lstStyle/>
          <a:p>
            <a:r>
              <a:rPr lang="en-US" dirty="0"/>
              <a:t>Pro Seniors Referral Service</a:t>
            </a:r>
          </a:p>
        </p:txBody>
      </p:sp>
      <p:sp>
        <p:nvSpPr>
          <p:cNvPr id="3" name="Slide Number Placeholder 2"/>
          <p:cNvSpPr>
            <a:spLocks/>
          </p:cNvSpPr>
          <p:nvPr/>
        </p:nvSpPr>
        <p:spPr>
          <a:xfrm>
            <a:off x="1403047" y="1524000"/>
            <a:ext cx="0" cy="0"/>
          </a:xfrm>
        </p:spPr>
        <p:txBody>
          <a:bodyPr/>
          <a:lstStyle/>
          <a:p>
            <a:pPr>
              <a:buNone/>
              <a:defRPr/>
            </a:pPr>
            <a:endParaRPr lang="en-US"/>
          </a:p>
        </p:txBody>
      </p:sp>
      <p:sp>
        <p:nvSpPr>
          <p:cNvPr id="4" name="Content Placeholder 3"/>
          <p:cNvSpPr>
            <a:spLocks/>
          </p:cNvSpPr>
          <p:nvPr/>
        </p:nvSpPr>
        <p:spPr>
          <a:xfrm>
            <a:off x="1981200" y="2112119"/>
            <a:ext cx="8437638" cy="3715657"/>
          </a:xfrm>
          <a:prstGeom prst="rect">
            <a:avLst/>
          </a:prstGeom>
        </p:spPr>
        <p:txBody>
          <a:bodyPr/>
          <a:lstStyle/>
          <a:p>
            <a:pPr marL="457200" indent="-457200" algn="l">
              <a:buClr>
                <a:srgbClr val="2A547F"/>
              </a:buClr>
            </a:pPr>
            <a:r>
              <a:rPr lang="en-US" sz="3200" kern="1200" dirty="0">
                <a:solidFill>
                  <a:schemeClr val="tx1"/>
                </a:solidFill>
                <a:latin typeface="Arial" charset="0"/>
                <a:ea typeface="+mn-ea"/>
                <a:cs typeface="+mn-cs"/>
              </a:rPr>
              <a:t>Statewide</a:t>
            </a:r>
          </a:p>
          <a:p>
            <a:pPr marL="457200" indent="-457200" algn="l">
              <a:buClr>
                <a:srgbClr val="2A547F"/>
              </a:buClr>
            </a:pPr>
            <a:r>
              <a:rPr lang="en-US" sz="3200" kern="1200" dirty="0">
                <a:solidFill>
                  <a:schemeClr val="tx1"/>
                </a:solidFill>
                <a:latin typeface="Arial" charset="0"/>
                <a:ea typeface="+mn-ea"/>
                <a:cs typeface="+mn-cs"/>
              </a:rPr>
              <a:t>Pre-screened clients (referral made only after helpline attorney has done the initial consultation)</a:t>
            </a:r>
          </a:p>
          <a:p>
            <a:pPr marL="457200" indent="-457200" algn="l">
              <a:buClr>
                <a:srgbClr val="2A547F"/>
              </a:buClr>
            </a:pPr>
            <a:r>
              <a:rPr lang="en-US" sz="3200" kern="1200" dirty="0">
                <a:solidFill>
                  <a:schemeClr val="tx1"/>
                </a:solidFill>
                <a:latin typeface="Arial" charset="0"/>
                <a:ea typeface="+mn-ea"/>
                <a:cs typeface="+mn-cs"/>
              </a:rPr>
              <a:t>Opportunities for attorneys to help Seniors. </a:t>
            </a:r>
          </a:p>
          <a:p>
            <a:pPr marL="347472" lvl="1">
              <a:buNone/>
            </a:pPr>
            <a:r>
              <a:rPr lang="en-US" sz="3040" b="1" kern="1200" dirty="0">
                <a:solidFill>
                  <a:schemeClr val="tx1"/>
                </a:solidFill>
                <a:hlinkClick r:id="rId3">
                  <a:extLst>
                    <a:ext uri="{A12FA001-AC4F-418D-AE19-62706E023703}">
                      <ahyp:hlinkClr xmlns:ahyp="http://schemas.microsoft.com/office/drawing/2018/hyperlinkcolor" val="tx"/>
                    </a:ext>
                  </a:extLst>
                </a:hlinkClick>
              </a:rPr>
              <a:t>www.proseniors.org/</a:t>
            </a:r>
            <a:r>
              <a:rPr lang="en-US" sz="3040" b="1" kern="1200" dirty="0">
                <a:solidFill>
                  <a:srgbClr val="2A547F"/>
                </a:solidFill>
                <a:hlinkClick r:id="rId3">
                  <a:extLst>
                    <a:ext uri="{A12FA001-AC4F-418D-AE19-62706E023703}">
                      <ahyp:hlinkClr xmlns:ahyp="http://schemas.microsoft.com/office/drawing/2018/hyperlinkcolor" val="tx"/>
                    </a:ext>
                  </a:extLst>
                </a:hlinkClick>
              </a:rPr>
              <a:t>legal-services/hrap</a:t>
            </a:r>
            <a:r>
              <a:rPr lang="en-US" sz="3040" b="1" kern="1200" dirty="0">
                <a:solidFill>
                  <a:schemeClr val="tx1"/>
                </a:solidFill>
                <a:latin typeface="Arial" charset="0"/>
                <a:ea typeface="+mn-ea"/>
                <a:cs typeface="+mn-cs"/>
                <a:hlinkClick r:id="rId3">
                  <a:extLst>
                    <a:ext uri="{A12FA001-AC4F-418D-AE19-62706E023703}">
                      <ahyp:hlinkClr xmlns:ahyp="http://schemas.microsoft.com/office/drawing/2018/hyperlinkcolor" val="tx"/>
                    </a:ext>
                  </a:extLst>
                </a:hlinkClick>
              </a:rPr>
              <a:t>/</a:t>
            </a:r>
            <a:endParaRPr lang="en-US" sz="3040" b="1" kern="1200" dirty="0">
              <a:solidFill>
                <a:schemeClr val="tx1"/>
              </a:solidFill>
              <a:latin typeface="Arial" charset="0"/>
              <a:ea typeface="+mn-ea"/>
              <a:cs typeface="+mn-cs"/>
            </a:endParaRPr>
          </a:p>
          <a:p>
            <a:pPr marL="0" indent="0">
              <a:buNone/>
            </a:pPr>
            <a:endParaRPr lang="en-US" dirty="0"/>
          </a:p>
        </p:txBody>
      </p:sp>
    </p:spTree>
    <p:extLst>
      <p:ext uri="{BB962C8B-B14F-4D97-AF65-F5344CB8AC3E}">
        <p14:creationId xmlns:p14="http://schemas.microsoft.com/office/powerpoint/2010/main" val="3412762188"/>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1166018"/>
            <a:ext cx="9829800" cy="4525963"/>
          </a:xfrm>
        </p:spPr>
        <p:txBody>
          <a:bodyPr/>
          <a:lstStyle/>
          <a:p>
            <a:pPr marL="0" indent="0" algn="ctr">
              <a:buNone/>
            </a:pPr>
            <a:r>
              <a:rPr lang="en-US" sz="6000" b="1" dirty="0">
                <a:solidFill>
                  <a:srgbClr val="2A547F"/>
                </a:solidFill>
                <a:latin typeface="Apple Chancery" panose="03020702040506060504" pitchFamily="66" charset="0"/>
              </a:rPr>
              <a:t>Thank You!</a:t>
            </a:r>
          </a:p>
          <a:p>
            <a:pPr marL="0" indent="0" algn="ctr">
              <a:buNone/>
            </a:pPr>
            <a:r>
              <a:rPr lang="en-US" sz="4000" dirty="0"/>
              <a:t>This webinar series is presented by </a:t>
            </a:r>
          </a:p>
          <a:p>
            <a:pPr marL="0" indent="0" algn="ctr">
              <a:buNone/>
            </a:pPr>
            <a:r>
              <a:rPr lang="en-US" sz="4000" b="1" dirty="0"/>
              <a:t>Pro Seniors </a:t>
            </a:r>
            <a:r>
              <a:rPr lang="en-US" sz="4000" dirty="0"/>
              <a:t>&amp; the </a:t>
            </a:r>
            <a:r>
              <a:rPr lang="en-US" sz="4000" b="1" dirty="0"/>
              <a:t>Ohio Department of Aging </a:t>
            </a:r>
            <a:r>
              <a:rPr lang="en-US" sz="4000" dirty="0"/>
              <a:t>in collaboration with the </a:t>
            </a:r>
          </a:p>
          <a:p>
            <a:pPr marL="0" indent="0" algn="ctr">
              <a:buNone/>
            </a:pPr>
            <a:r>
              <a:rPr lang="en-US" sz="4000" b="1" dirty="0"/>
              <a:t>Ohio Training Advisory Committee </a:t>
            </a:r>
            <a:r>
              <a:rPr lang="en-US" sz="4000" dirty="0"/>
              <a:t>of the </a:t>
            </a:r>
            <a:r>
              <a:rPr lang="en-US" sz="4000" b="1" dirty="0"/>
              <a:t>Alliance of Ohio Legal Aids</a:t>
            </a:r>
            <a:r>
              <a:rPr lang="en-US" sz="4000" dirty="0"/>
              <a:t>.</a:t>
            </a:r>
          </a:p>
        </p:txBody>
      </p:sp>
      <p:sp>
        <p:nvSpPr>
          <p:cNvPr id="4" name="Slide Number Placeholder 3"/>
          <p:cNvSpPr>
            <a:spLocks noGrp="1"/>
          </p:cNvSpPr>
          <p:nvPr>
            <p:ph type="sldNum" sz="quarter" idx="4"/>
          </p:nvPr>
        </p:nvSpPr>
        <p:spPr>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None/>
            </a:pPr>
            <a:fld id="{612C9336-A718-4A9C-A61A-5379812194CD}" type="slidenum">
              <a:rPr lang="en-US" smtClean="0">
                <a:solidFill>
                  <a:prstClr val="black">
                    <a:tint val="75000"/>
                  </a:prstClr>
                </a:solidFill>
              </a:rPr>
              <a:pPr>
                <a:buNone/>
              </a:pPr>
              <a:t>109</a:t>
            </a:fld>
            <a:endParaRPr lang="en-US" dirty="0"/>
          </a:p>
        </p:txBody>
      </p:sp>
    </p:spTree>
    <p:extLst>
      <p:ext uri="{BB962C8B-B14F-4D97-AF65-F5344CB8AC3E}">
        <p14:creationId xmlns:p14="http://schemas.microsoft.com/office/powerpoint/2010/main" val="1729832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mph" presetSubtype="0" fill="hold" nodeType="clickEffect">
                                  <p:stCondLst>
                                    <p:cond delay="0"/>
                                  </p:stCondLst>
                                  <p:childTnLst>
                                    <p:animClr clrSpc="rgb" dir="cw">
                                      <p:cBhvr override="childStyle">
                                        <p:cTn id="6" dur="500" fill="hold"/>
                                        <p:tgtEl>
                                          <p:spTgt spid="3">
                                            <p:txEl>
                                              <p:pRg st="1" end="1"/>
                                            </p:txEl>
                                          </p:spTgt>
                                        </p:tgtEl>
                                        <p:attrNameLst>
                                          <p:attrName>style.color</p:attrName>
                                        </p:attrNameLst>
                                      </p:cBhvr>
                                      <p:to>
                                        <a:srgbClr val="0070C0"/>
                                      </p:to>
                                    </p:animClr>
                                    <p:animClr clrSpc="rgb" dir="cw">
                                      <p:cBhvr>
                                        <p:cTn id="7" dur="500" fill="hold"/>
                                        <p:tgtEl>
                                          <p:spTgt spid="3">
                                            <p:txEl>
                                              <p:pRg st="1" end="1"/>
                                            </p:txEl>
                                          </p:spTgt>
                                        </p:tgtEl>
                                        <p:attrNameLst>
                                          <p:attrName>fillcolor</p:attrName>
                                        </p:attrNameLst>
                                      </p:cBhvr>
                                      <p:to>
                                        <a:srgbClr val="0070C0"/>
                                      </p:to>
                                    </p:animClr>
                                    <p:set>
                                      <p:cBhvr>
                                        <p:cTn id="8" dur="500" fill="hold"/>
                                        <p:tgtEl>
                                          <p:spTgt spid="3">
                                            <p:txEl>
                                              <p:pRg st="1" end="1"/>
                                            </p:txEl>
                                          </p:spTgt>
                                        </p:tgtEl>
                                        <p:attrNameLst>
                                          <p:attrName>fill.type</p:attrName>
                                        </p:attrNameLst>
                                      </p:cBhvr>
                                      <p:to>
                                        <p:strVal val="solid"/>
                                      </p:to>
                                    </p:set>
                                    <p:set>
                                      <p:cBhvr>
                                        <p:cTn id="9" dur="500" fill="hold"/>
                                        <p:tgtEl>
                                          <p:spTgt spid="3">
                                            <p:txEl>
                                              <p:pRg st="1" end="1"/>
                                            </p:txEl>
                                          </p:spTgt>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19" presetClass="emph" presetSubtype="0" fill="hold" nodeType="clickEffect">
                                  <p:stCondLst>
                                    <p:cond delay="0"/>
                                  </p:stCondLst>
                                  <p:childTnLst>
                                    <p:animClr clrSpc="rgb" dir="cw">
                                      <p:cBhvr override="childStyle">
                                        <p:cTn id="13" dur="500" fill="hold"/>
                                        <p:tgtEl>
                                          <p:spTgt spid="3">
                                            <p:txEl>
                                              <p:pRg st="2" end="2"/>
                                            </p:txEl>
                                          </p:spTgt>
                                        </p:tgtEl>
                                        <p:attrNameLst>
                                          <p:attrName>style.color</p:attrName>
                                        </p:attrNameLst>
                                      </p:cBhvr>
                                      <p:to>
                                        <a:srgbClr val="0070C0"/>
                                      </p:to>
                                    </p:animClr>
                                    <p:animClr clrSpc="rgb" dir="cw">
                                      <p:cBhvr>
                                        <p:cTn id="14" dur="500" fill="hold"/>
                                        <p:tgtEl>
                                          <p:spTgt spid="3">
                                            <p:txEl>
                                              <p:pRg st="2" end="2"/>
                                            </p:txEl>
                                          </p:spTgt>
                                        </p:tgtEl>
                                        <p:attrNameLst>
                                          <p:attrName>fillcolor</p:attrName>
                                        </p:attrNameLst>
                                      </p:cBhvr>
                                      <p:to>
                                        <a:srgbClr val="0070C0"/>
                                      </p:to>
                                    </p:animClr>
                                    <p:set>
                                      <p:cBhvr>
                                        <p:cTn id="15" dur="500" fill="hold"/>
                                        <p:tgtEl>
                                          <p:spTgt spid="3">
                                            <p:txEl>
                                              <p:pRg st="2" end="2"/>
                                            </p:txEl>
                                          </p:spTgt>
                                        </p:tgtEl>
                                        <p:attrNameLst>
                                          <p:attrName>fill.type</p:attrName>
                                        </p:attrNameLst>
                                      </p:cBhvr>
                                      <p:to>
                                        <p:strVal val="solid"/>
                                      </p:to>
                                    </p:set>
                                    <p:set>
                                      <p:cBhvr>
                                        <p:cTn id="16" dur="500" fill="hold"/>
                                        <p:tgtEl>
                                          <p:spTgt spid="3">
                                            <p:txEl>
                                              <p:pRg st="2" end="2"/>
                                            </p:txEl>
                                          </p:spTgt>
                                        </p:tgtEl>
                                        <p:attrNameLst>
                                          <p:attrName>fill.on</p:attrName>
                                        </p:attrNameLst>
                                      </p:cBhvr>
                                      <p:to>
                                        <p:strVal val="true"/>
                                      </p:to>
                                    </p:set>
                                  </p:childTnLst>
                                </p:cTn>
                              </p:par>
                            </p:childTnLst>
                          </p:cTn>
                        </p:par>
                      </p:childTnLst>
                    </p:cTn>
                  </p:par>
                  <p:par>
                    <p:cTn id="17" fill="hold">
                      <p:stCondLst>
                        <p:cond delay="indefinite"/>
                      </p:stCondLst>
                      <p:childTnLst>
                        <p:par>
                          <p:cTn id="18" fill="hold">
                            <p:stCondLst>
                              <p:cond delay="0"/>
                            </p:stCondLst>
                            <p:childTnLst>
                              <p:par>
                                <p:cTn id="19" presetID="19" presetClass="emph" presetSubtype="0" fill="hold" nodeType="clickEffect">
                                  <p:stCondLst>
                                    <p:cond delay="0"/>
                                  </p:stCondLst>
                                  <p:childTnLst>
                                    <p:animClr clrSpc="rgb" dir="cw">
                                      <p:cBhvr override="childStyle">
                                        <p:cTn id="20" dur="500" fill="hold"/>
                                        <p:tgtEl>
                                          <p:spTgt spid="3">
                                            <p:txEl>
                                              <p:pRg st="3" end="3"/>
                                            </p:txEl>
                                          </p:spTgt>
                                        </p:tgtEl>
                                        <p:attrNameLst>
                                          <p:attrName>style.color</p:attrName>
                                        </p:attrNameLst>
                                      </p:cBhvr>
                                      <p:to>
                                        <a:srgbClr val="0070C0"/>
                                      </p:to>
                                    </p:animClr>
                                    <p:animClr clrSpc="rgb" dir="cw">
                                      <p:cBhvr>
                                        <p:cTn id="21" dur="500" fill="hold"/>
                                        <p:tgtEl>
                                          <p:spTgt spid="3">
                                            <p:txEl>
                                              <p:pRg st="3" end="3"/>
                                            </p:txEl>
                                          </p:spTgt>
                                        </p:tgtEl>
                                        <p:attrNameLst>
                                          <p:attrName>fillcolor</p:attrName>
                                        </p:attrNameLst>
                                      </p:cBhvr>
                                      <p:to>
                                        <a:srgbClr val="0070C0"/>
                                      </p:to>
                                    </p:animClr>
                                    <p:set>
                                      <p:cBhvr>
                                        <p:cTn id="22" dur="500" fill="hold"/>
                                        <p:tgtEl>
                                          <p:spTgt spid="3">
                                            <p:txEl>
                                              <p:pRg st="3" end="3"/>
                                            </p:txEl>
                                          </p:spTgt>
                                        </p:tgtEl>
                                        <p:attrNameLst>
                                          <p:attrName>fill.type</p:attrName>
                                        </p:attrNameLst>
                                      </p:cBhvr>
                                      <p:to>
                                        <p:strVal val="solid"/>
                                      </p:to>
                                    </p:set>
                                    <p:set>
                                      <p:cBhvr>
                                        <p:cTn id="23" dur="500" fill="hold"/>
                                        <p:tgtEl>
                                          <p:spTgt spid="3">
                                            <p:txEl>
                                              <p:pRg st="3" end="3"/>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Discharge Notice Content</a:t>
            </a:r>
          </a:p>
        </p:txBody>
      </p:sp>
      <p:sp>
        <p:nvSpPr>
          <p:cNvPr id="3" name="Content Placeholder 2"/>
          <p:cNvSpPr>
            <a:spLocks noGrp="1"/>
          </p:cNvSpPr>
          <p:nvPr>
            <p:ph idx="1"/>
          </p:nvPr>
        </p:nvSpPr>
        <p:spPr>
          <a:xfrm>
            <a:off x="1219200" y="1524000"/>
            <a:ext cx="10769600" cy="4876800"/>
          </a:xfrm>
        </p:spPr>
        <p:txBody>
          <a:bodyPr/>
          <a:lstStyle/>
          <a:p>
            <a:pPr marL="0" indent="0">
              <a:buNone/>
            </a:pPr>
            <a:r>
              <a:rPr lang="en-US" dirty="0"/>
              <a:t>The  discharge notice must be in writing and include: </a:t>
            </a:r>
          </a:p>
          <a:p>
            <a:pPr marL="0" indent="0">
              <a:buNone/>
            </a:pPr>
            <a:r>
              <a:rPr lang="en-US" dirty="0"/>
              <a:t>   (a) The reasons for the proposed discharge; </a:t>
            </a:r>
          </a:p>
          <a:p>
            <a:pPr marL="0" indent="0">
              <a:buNone/>
            </a:pPr>
            <a:r>
              <a:rPr lang="en-US" dirty="0"/>
              <a:t>   (b) The proposed date the resident is to be discharged; </a:t>
            </a:r>
          </a:p>
          <a:p>
            <a:pPr marL="0" indent="0">
              <a:buNone/>
            </a:pPr>
            <a:r>
              <a:rPr lang="en-US" dirty="0"/>
              <a:t>   (c) A proposed location to which the 	resident may relocate and a notice that the resident and resident's sponsor may choose another location</a:t>
            </a:r>
          </a:p>
          <a:p>
            <a:pPr marL="914400" lvl="2" indent="0" eaLnBrk="1" hangingPunct="1">
              <a:lnSpc>
                <a:spcPct val="90000"/>
              </a:lnSpc>
              <a:buClr>
                <a:srgbClr val="CC0000"/>
              </a:buClr>
              <a:buSzTx/>
              <a:buNone/>
            </a:pPr>
            <a:endParaRPr lang="en-US" sz="3600" dirty="0"/>
          </a:p>
          <a:p>
            <a:endParaRPr lang="en-US" dirty="0"/>
          </a:p>
        </p:txBody>
      </p:sp>
    </p:spTree>
    <p:extLst>
      <p:ext uri="{BB962C8B-B14F-4D97-AF65-F5344CB8AC3E}">
        <p14:creationId xmlns:p14="http://schemas.microsoft.com/office/powerpoint/2010/main" val="17152130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600200" y="1828800"/>
            <a:ext cx="8763000" cy="4572000"/>
          </a:xfrm>
        </p:spPr>
        <p:txBody>
          <a:bodyPr/>
          <a:lstStyle/>
          <a:p>
            <a:pPr marL="0" indent="0">
              <a:buNone/>
            </a:pPr>
            <a:r>
              <a:rPr lang="en-US" dirty="0"/>
              <a:t>	d) Notice of the resident’s and sponsor’s 	right to an impartial hearing at the home 	on the proposed transfer or discharge, 	and of the manner in which and the time 	within which the resident or sponsor may 	request a hearing pursuant to O.R.C. 	3721.161</a:t>
            </a:r>
          </a:p>
        </p:txBody>
      </p:sp>
    </p:spTree>
    <p:extLst>
      <p:ext uri="{BB962C8B-B14F-4D97-AF65-F5344CB8AC3E}">
        <p14:creationId xmlns:p14="http://schemas.microsoft.com/office/powerpoint/2010/main" val="622380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11430000" cy="5105400"/>
          </a:xfrm>
        </p:spPr>
        <p:txBody>
          <a:bodyPr/>
          <a:lstStyle/>
          <a:p>
            <a:pPr marL="0" indent="0">
              <a:buNone/>
            </a:pPr>
            <a:r>
              <a:rPr lang="en-US" dirty="0"/>
              <a:t>	e) A statement that the resident will not be 	transferred or 	discharged before the date 	specified in the notice unless the 	home and the resident agree to an earlier date; </a:t>
            </a:r>
          </a:p>
          <a:p>
            <a:pPr marL="0" indent="0">
              <a:buNone/>
            </a:pPr>
            <a:r>
              <a:rPr lang="en-US" dirty="0"/>
              <a:t>	f)  The address of the legal services office of the department</a:t>
            </a:r>
          </a:p>
          <a:p>
            <a:pPr marL="0" indent="0">
              <a:buNone/>
            </a:pPr>
            <a:r>
              <a:rPr lang="en-US" dirty="0"/>
              <a:t>	of health; </a:t>
            </a:r>
          </a:p>
          <a:p>
            <a:pPr marL="0" indent="0">
              <a:buNone/>
            </a:pPr>
            <a:r>
              <a:rPr lang="en-US" dirty="0"/>
              <a:t>	g)  The name, address, and telephone 	number of the state</a:t>
            </a:r>
          </a:p>
          <a:p>
            <a:pPr marL="0" indent="0">
              <a:buNone/>
            </a:pPr>
            <a:r>
              <a:rPr lang="en-US" dirty="0"/>
              <a:t>	long-term care ombudsman </a:t>
            </a:r>
          </a:p>
          <a:p>
            <a:endParaRPr lang="en-US" dirty="0"/>
          </a:p>
        </p:txBody>
      </p:sp>
    </p:spTree>
    <p:extLst>
      <p:ext uri="{BB962C8B-B14F-4D97-AF65-F5344CB8AC3E}">
        <p14:creationId xmlns:p14="http://schemas.microsoft.com/office/powerpoint/2010/main" val="30268807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Discharge Process</a:t>
            </a:r>
          </a:p>
        </p:txBody>
      </p:sp>
      <p:sp>
        <p:nvSpPr>
          <p:cNvPr id="3" name="Content Placeholder 2"/>
          <p:cNvSpPr>
            <a:spLocks noGrp="1"/>
          </p:cNvSpPr>
          <p:nvPr>
            <p:ph idx="1"/>
          </p:nvPr>
        </p:nvSpPr>
        <p:spPr>
          <a:xfrm>
            <a:off x="1028700" y="1524000"/>
            <a:ext cx="10134600" cy="4876800"/>
          </a:xfrm>
        </p:spPr>
        <p:txBody>
          <a:bodyPr/>
          <a:lstStyle/>
          <a:p>
            <a:pPr marL="0" indent="0">
              <a:buNone/>
            </a:pPr>
            <a:r>
              <a:rPr lang="en-US" dirty="0"/>
              <a:t>The written discharge notice must be served on the resident's sponsor by certified mail, return receipt requested. </a:t>
            </a:r>
          </a:p>
          <a:p>
            <a:pPr marL="0" indent="0">
              <a:buNone/>
            </a:pPr>
            <a:r>
              <a:rPr lang="en-US" dirty="0"/>
              <a:t>The administrator shall send a copy of the notice to the state department of health. </a:t>
            </a:r>
          </a:p>
          <a:p>
            <a:pPr marL="0" indent="0">
              <a:buNone/>
            </a:pPr>
            <a:r>
              <a:rPr lang="en-US" dirty="0"/>
              <a:t>The notice shall be served at least thirty days prior to the proposed transfer or discharge</a:t>
            </a:r>
          </a:p>
          <a:p>
            <a:pPr marL="0" indent="0">
              <a:buNone/>
            </a:pPr>
            <a:r>
              <a:rPr lang="en-US" dirty="0"/>
              <a:t>O.R.C. 3721.16; see also 42 C.F.R.483.15(c)</a:t>
            </a:r>
          </a:p>
          <a:p>
            <a:endParaRPr lang="en-US" dirty="0"/>
          </a:p>
        </p:txBody>
      </p:sp>
    </p:spTree>
    <p:extLst>
      <p:ext uri="{BB962C8B-B14F-4D97-AF65-F5344CB8AC3E}">
        <p14:creationId xmlns:p14="http://schemas.microsoft.com/office/powerpoint/2010/main" val="439224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Hearing Rights</a:t>
            </a:r>
          </a:p>
        </p:txBody>
      </p:sp>
      <p:sp>
        <p:nvSpPr>
          <p:cNvPr id="3" name="Content Placeholder 2"/>
          <p:cNvSpPr>
            <a:spLocks noGrp="1"/>
          </p:cNvSpPr>
          <p:nvPr>
            <p:ph idx="1"/>
          </p:nvPr>
        </p:nvSpPr>
        <p:spPr>
          <a:xfrm>
            <a:off x="1676400" y="1524000"/>
            <a:ext cx="9601200" cy="4876800"/>
          </a:xfrm>
        </p:spPr>
        <p:txBody>
          <a:bodyPr/>
          <a:lstStyle/>
          <a:p>
            <a:pPr marL="0" indent="0">
              <a:buNone/>
            </a:pPr>
            <a:r>
              <a:rPr lang="en-US" sz="3600" dirty="0"/>
              <a:t>A resident or resident's sponsor may challenge a transfer or discharge by requesting an impartial hearing within 30 days of receipt of notice.</a:t>
            </a:r>
          </a:p>
          <a:p>
            <a:pPr marL="0" indent="0">
              <a:buNone/>
            </a:pPr>
            <a:r>
              <a:rPr lang="en-US" sz="3600" dirty="0"/>
              <a:t>However, practically must have hearing decision before discharge date. </a:t>
            </a:r>
          </a:p>
          <a:p>
            <a:pPr marL="0" indent="0">
              <a:buNone/>
            </a:pPr>
            <a:r>
              <a:rPr lang="en-US" dirty="0"/>
              <a:t> </a:t>
            </a:r>
          </a:p>
          <a:p>
            <a:endParaRPr lang="en-US" dirty="0"/>
          </a:p>
        </p:txBody>
      </p:sp>
    </p:spTree>
    <p:extLst>
      <p:ext uri="{BB962C8B-B14F-4D97-AF65-F5344CB8AC3E}">
        <p14:creationId xmlns:p14="http://schemas.microsoft.com/office/powerpoint/2010/main" val="27671188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Appeal Process</a:t>
            </a:r>
          </a:p>
        </p:txBody>
      </p:sp>
      <p:sp>
        <p:nvSpPr>
          <p:cNvPr id="3" name="Content Placeholder 2"/>
          <p:cNvSpPr>
            <a:spLocks noGrp="1"/>
          </p:cNvSpPr>
          <p:nvPr>
            <p:ph idx="1"/>
          </p:nvPr>
        </p:nvSpPr>
        <p:spPr>
          <a:xfrm>
            <a:off x="1028700" y="1447800"/>
            <a:ext cx="10134600" cy="5029200"/>
          </a:xfrm>
        </p:spPr>
        <p:txBody>
          <a:bodyPr/>
          <a:lstStyle/>
          <a:p>
            <a:pPr marL="0" indent="0">
              <a:buNone/>
            </a:pPr>
            <a:r>
              <a:rPr lang="en-US" sz="2800" dirty="0"/>
              <a:t>A resident may also appeal the state hearing decision to the Common Pleas Court. O.A.C. 3701-61-04</a:t>
            </a:r>
          </a:p>
          <a:p>
            <a:pPr marL="0" indent="0">
              <a:buNone/>
            </a:pPr>
            <a:r>
              <a:rPr lang="en-US" sz="2800" dirty="0"/>
              <a:t>(1)	File the appeal in Common Pleas for the county in 	which the home is located.</a:t>
            </a:r>
          </a:p>
          <a:p>
            <a:pPr marL="0" indent="0">
              <a:spcBef>
                <a:spcPts val="0"/>
              </a:spcBef>
              <a:buNone/>
            </a:pPr>
            <a:r>
              <a:rPr lang="en-US" sz="2800" dirty="0"/>
              <a:t>(2)	Can request filing fees be waived due to indigency.</a:t>
            </a:r>
          </a:p>
          <a:p>
            <a:pPr marL="0" indent="0">
              <a:spcBef>
                <a:spcPts val="0"/>
              </a:spcBef>
              <a:buNone/>
            </a:pPr>
            <a:r>
              <a:rPr lang="en-US" sz="2800" dirty="0"/>
              <a:t>(3) 	Must be filed with the department and the court within thirty days after the hearing officer's 	decision is served. Must serve the opposing party by hand delivery or certified mail, return receipt requested. </a:t>
            </a:r>
            <a:br>
              <a:rPr lang="en-US" dirty="0"/>
            </a:br>
            <a:br>
              <a:rPr lang="en-US" dirty="0"/>
            </a:br>
            <a:br>
              <a:rPr lang="en-US" dirty="0"/>
            </a:br>
            <a:br>
              <a:rPr lang="en-US" dirty="0"/>
            </a:br>
            <a:br>
              <a:rPr lang="en-US" dirty="0"/>
            </a:br>
            <a:br>
              <a:rPr lang="en-US" dirty="0"/>
            </a:br>
            <a:br>
              <a:rPr lang="en-US" dirty="0"/>
            </a:br>
            <a:r>
              <a:rPr lang="en-US" dirty="0"/>
              <a:t>(G) The court shall not require an appellant to pay a bond as a condition of issuing a stay pending its decision.</a:t>
            </a:r>
            <a:br>
              <a:rPr lang="en-US" dirty="0"/>
            </a:br>
            <a:br>
              <a:rPr lang="en-US" dirty="0"/>
            </a:br>
            <a:br>
              <a:rPr lang="en-US" dirty="0"/>
            </a:br>
            <a:br>
              <a:rPr lang="en-US" dirty="0"/>
            </a:br>
            <a:endParaRPr lang="en-US" dirty="0"/>
          </a:p>
          <a:p>
            <a:endParaRPr lang="en-US" dirty="0"/>
          </a:p>
        </p:txBody>
      </p:sp>
    </p:spTree>
    <p:extLst>
      <p:ext uri="{BB962C8B-B14F-4D97-AF65-F5344CB8AC3E}">
        <p14:creationId xmlns:p14="http://schemas.microsoft.com/office/powerpoint/2010/main" val="19772217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5" name="Rectangle 2"/>
          <p:cNvSpPr>
            <a:spLocks noGrp="1" noChangeArrowheads="1"/>
          </p:cNvSpPr>
          <p:nvPr>
            <p:ph type="title" idx="4294967295"/>
          </p:nvPr>
        </p:nvSpPr>
        <p:spPr>
          <a:xfrm>
            <a:off x="457200" y="790575"/>
            <a:ext cx="6883400" cy="733425"/>
          </a:xfrm>
          <a:prstGeom prst="rect">
            <a:avLst/>
          </a:prstGeom>
        </p:spPr>
        <p:txBody>
          <a:bodyPr anchorCtr="1"/>
          <a:lstStyle/>
          <a:p>
            <a:pPr eaLnBrk="1" hangingPunct="1"/>
            <a:r>
              <a:rPr lang="en-US" sz="4800" dirty="0"/>
              <a:t>ENFORCEMENT OF RIGHTS</a:t>
            </a:r>
          </a:p>
        </p:txBody>
      </p:sp>
      <p:sp>
        <p:nvSpPr>
          <p:cNvPr id="94211" name="Rectangle 3"/>
          <p:cNvSpPr>
            <a:spLocks noGrp="1" noChangeArrowheads="1"/>
          </p:cNvSpPr>
          <p:nvPr>
            <p:ph type="body" idx="4294967295"/>
          </p:nvPr>
        </p:nvSpPr>
        <p:spPr>
          <a:xfrm>
            <a:off x="1295400" y="1524000"/>
            <a:ext cx="10896600" cy="4953000"/>
          </a:xfrm>
          <a:prstGeom prst="rect">
            <a:avLst/>
          </a:prstGeom>
          <a:solidFill>
            <a:schemeClr val="bg1"/>
          </a:solidFill>
        </p:spPr>
        <p:txBody>
          <a:bodyPr/>
          <a:lstStyle/>
          <a:p>
            <a:pPr lvl="1" eaLnBrk="1" hangingPunct="1">
              <a:buClr>
                <a:srgbClr val="09677B"/>
              </a:buClr>
              <a:buSzTx/>
              <a:buFont typeface="Wingdings" pitchFamily="2" charset="2"/>
              <a:buChar char="Ø"/>
            </a:pPr>
            <a:endParaRPr lang="en-US" sz="3600" dirty="0"/>
          </a:p>
          <a:p>
            <a:pPr lvl="1" eaLnBrk="1" hangingPunct="1">
              <a:buClr>
                <a:srgbClr val="09677B"/>
              </a:buClr>
              <a:buSzTx/>
              <a:buFont typeface="Wingdings" pitchFamily="2" charset="2"/>
              <a:buChar char="Ø"/>
            </a:pPr>
            <a:r>
              <a:rPr lang="en-US" sz="3600" dirty="0"/>
              <a:t>Sponsor may enforce</a:t>
            </a:r>
          </a:p>
          <a:p>
            <a:pPr lvl="1" eaLnBrk="1" hangingPunct="1">
              <a:buClr>
                <a:srgbClr val="09677B"/>
              </a:buClr>
              <a:buSzTx/>
              <a:buFont typeface="Wingdings" pitchFamily="2" charset="2"/>
              <a:buChar char="Ø"/>
            </a:pPr>
            <a:endParaRPr lang="en-US" sz="3600" dirty="0"/>
          </a:p>
          <a:p>
            <a:pPr lvl="1" eaLnBrk="1" hangingPunct="1">
              <a:buClr>
                <a:srgbClr val="09677B"/>
              </a:buClr>
              <a:buSzTx/>
              <a:buFont typeface="Wingdings" pitchFamily="2" charset="2"/>
              <a:buChar char="Ø"/>
            </a:pPr>
            <a:r>
              <a:rPr lang="en-US" sz="3600" dirty="0"/>
              <a:t>Any attempt to waive is void</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4211">
                                            <p:txEl>
                                              <p:pRg st="1" end="1"/>
                                            </p:txEl>
                                          </p:spTgt>
                                        </p:tgtEl>
                                        <p:attrNameLst>
                                          <p:attrName>style.visibility</p:attrName>
                                        </p:attrNameLst>
                                      </p:cBhvr>
                                      <p:to>
                                        <p:strVal val="visible"/>
                                      </p:to>
                                    </p:set>
                                    <p:animEffect transition="in" filter="fade">
                                      <p:cBhvr>
                                        <p:cTn id="7" dur="1000"/>
                                        <p:tgtEl>
                                          <p:spTgt spid="94211">
                                            <p:txEl>
                                              <p:pRg st="1" end="1"/>
                                            </p:txEl>
                                          </p:spTgt>
                                        </p:tgtEl>
                                      </p:cBhvr>
                                    </p:animEffect>
                                    <p:anim calcmode="lin" valueType="num">
                                      <p:cBhvr>
                                        <p:cTn id="8" dur="1000" fill="hold"/>
                                        <p:tgtEl>
                                          <p:spTgt spid="94211">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94211">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94211">
                                            <p:txEl>
                                              <p:pRg st="3" end="3"/>
                                            </p:txEl>
                                          </p:spTgt>
                                        </p:tgtEl>
                                        <p:attrNameLst>
                                          <p:attrName>style.visibility</p:attrName>
                                        </p:attrNameLst>
                                      </p:cBhvr>
                                      <p:to>
                                        <p:strVal val="visible"/>
                                      </p:to>
                                    </p:set>
                                    <p:animEffect transition="in" filter="fade">
                                      <p:cBhvr>
                                        <p:cTn id="12" dur="1000"/>
                                        <p:tgtEl>
                                          <p:spTgt spid="94211">
                                            <p:txEl>
                                              <p:pRg st="3" end="3"/>
                                            </p:txEl>
                                          </p:spTgt>
                                        </p:tgtEl>
                                      </p:cBhvr>
                                    </p:animEffect>
                                    <p:anim calcmode="lin" valueType="num">
                                      <p:cBhvr>
                                        <p:cTn id="13" dur="1000" fill="hold"/>
                                        <p:tgtEl>
                                          <p:spTgt spid="94211">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94211">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1"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C1D53-B682-D189-ACDA-A4C00B579196}"/>
              </a:ext>
            </a:extLst>
          </p:cNvPr>
          <p:cNvSpPr>
            <a:spLocks noGrp="1"/>
          </p:cNvSpPr>
          <p:nvPr>
            <p:ph type="title"/>
          </p:nvPr>
        </p:nvSpPr>
        <p:spPr>
          <a:xfrm>
            <a:off x="203200" y="762001"/>
            <a:ext cx="11785600" cy="685800"/>
          </a:xfrm>
        </p:spPr>
        <p:txBody>
          <a:bodyPr wrap="square" anchor="ctr">
            <a:normAutofit/>
          </a:bodyPr>
          <a:lstStyle/>
          <a:p>
            <a:pPr>
              <a:lnSpc>
                <a:spcPct val="90000"/>
              </a:lnSpc>
            </a:pPr>
            <a:r>
              <a:rPr lang="en-US" dirty="0"/>
              <a:t>Can the Facility Seek a Court Order to Evict a Resident</a:t>
            </a:r>
          </a:p>
        </p:txBody>
      </p:sp>
      <p:sp useBgFill="1">
        <p:nvSpPr>
          <p:cNvPr id="4" name="Content Placeholder 3">
            <a:extLst>
              <a:ext uri="{FF2B5EF4-FFF2-40B4-BE49-F238E27FC236}">
                <a16:creationId xmlns:a16="http://schemas.microsoft.com/office/drawing/2014/main" id="{C578B98D-DD8C-271F-7D54-91CF9CD2ED99}"/>
              </a:ext>
            </a:extLst>
          </p:cNvPr>
          <p:cNvSpPr>
            <a:spLocks noGrp="1"/>
          </p:cNvSpPr>
          <p:nvPr>
            <p:ph idx="1"/>
          </p:nvPr>
        </p:nvSpPr>
        <p:spPr>
          <a:xfrm>
            <a:off x="457200" y="1951674"/>
            <a:ext cx="10972800" cy="4525963"/>
          </a:xfrm>
        </p:spPr>
        <p:txBody>
          <a:bodyPr>
            <a:normAutofit/>
          </a:bodyPr>
          <a:lstStyle/>
          <a:p>
            <a:pPr marL="0" indent="0">
              <a:buNone/>
            </a:pPr>
            <a:r>
              <a:rPr lang="en-US" dirty="0">
                <a:effectLst/>
              </a:rPr>
              <a:t>The resident, resident's sponsor, </a:t>
            </a:r>
            <a:r>
              <a:rPr lang="en-US" b="1" dirty="0">
                <a:effectLst/>
              </a:rPr>
              <a:t>home,</a:t>
            </a:r>
            <a:r>
              <a:rPr lang="en-US" dirty="0">
                <a:effectLst/>
              </a:rPr>
              <a:t> or department may commence </a:t>
            </a:r>
            <a:r>
              <a:rPr lang="en-US" b="1" dirty="0">
                <a:effectLst/>
              </a:rPr>
              <a:t>a civil action </a:t>
            </a:r>
            <a:r>
              <a:rPr lang="en-US" dirty="0">
                <a:effectLst/>
              </a:rPr>
              <a:t>in the court of common pleas of the county in which the home is located </a:t>
            </a:r>
            <a:r>
              <a:rPr lang="en-US" b="1" dirty="0">
                <a:effectLst/>
              </a:rPr>
              <a:t>to enforce the decision of the department or the court</a:t>
            </a:r>
            <a:r>
              <a:rPr lang="en-US" dirty="0">
                <a:effectLst/>
              </a:rPr>
              <a:t>. If the court finds that the resident or home has not complied with the decision, </a:t>
            </a:r>
            <a:r>
              <a:rPr lang="en-US" b="1" dirty="0">
                <a:effectLst/>
              </a:rPr>
              <a:t>it shall enjoin the violation and order other appropriate relief</a:t>
            </a:r>
            <a:r>
              <a:rPr lang="en-US" dirty="0">
                <a:effectLst/>
              </a:rPr>
              <a:t>, including attorney's fees.  R.C. 3721.162; </a:t>
            </a:r>
            <a:r>
              <a:rPr lang="en-US" dirty="0"/>
              <a:t>O.A.C. 3701-61-04(H)</a:t>
            </a:r>
          </a:p>
        </p:txBody>
      </p:sp>
      <p:sp>
        <p:nvSpPr>
          <p:cNvPr id="3" name="Slide Number Placeholder 2">
            <a:extLst>
              <a:ext uri="{FF2B5EF4-FFF2-40B4-BE49-F238E27FC236}">
                <a16:creationId xmlns:a16="http://schemas.microsoft.com/office/drawing/2014/main" id="{72A291BC-F70C-F1A3-43EF-3EA423AD3623}"/>
              </a:ext>
            </a:extLst>
          </p:cNvPr>
          <p:cNvSpPr>
            <a:spLocks noGrp="1"/>
          </p:cNvSpPr>
          <p:nvPr>
            <p:ph type="sldNum" sz="quarter" idx="4"/>
          </p:nvPr>
        </p:nvSpPr>
        <p:spPr/>
        <p:txBody>
          <a:bodyPr/>
          <a:lstStyle/>
          <a:p>
            <a:pPr>
              <a:defRPr/>
            </a:pPr>
            <a:fld id="{88AA8DA2-99D1-4607-A62B-1B547612533B}" type="slidenum">
              <a:rPr lang="en-US" smtClean="0">
                <a:solidFill>
                  <a:prstClr val="black"/>
                </a:solidFill>
              </a:rPr>
              <a:pPr>
                <a:defRPr/>
              </a:pPr>
              <a:t>18</a:t>
            </a:fld>
            <a:endParaRPr lang="en-US" dirty="0">
              <a:solidFill>
                <a:prstClr val="black"/>
              </a:solidFill>
            </a:endParaRPr>
          </a:p>
        </p:txBody>
      </p:sp>
    </p:spTree>
    <p:extLst>
      <p:ext uri="{BB962C8B-B14F-4D97-AF65-F5344CB8AC3E}">
        <p14:creationId xmlns:p14="http://schemas.microsoft.com/office/powerpoint/2010/main" val="1467602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6FEF1-768B-432D-708C-1A7C21ABEB64}"/>
              </a:ext>
            </a:extLst>
          </p:cNvPr>
          <p:cNvSpPr>
            <a:spLocks noGrp="1"/>
          </p:cNvSpPr>
          <p:nvPr>
            <p:ph type="title"/>
          </p:nvPr>
        </p:nvSpPr>
        <p:spPr/>
        <p:txBody>
          <a:bodyPr wrap="square" anchor="ctr">
            <a:normAutofit fontScale="90000"/>
          </a:bodyPr>
          <a:lstStyle/>
          <a:p>
            <a:r>
              <a:rPr lang="en-US" dirty="0"/>
              <a:t>Sample language from Recent Complaint</a:t>
            </a:r>
          </a:p>
        </p:txBody>
      </p:sp>
      <p:sp>
        <p:nvSpPr>
          <p:cNvPr id="4" name="Content Placeholder 3">
            <a:extLst>
              <a:ext uri="{FF2B5EF4-FFF2-40B4-BE49-F238E27FC236}">
                <a16:creationId xmlns:a16="http://schemas.microsoft.com/office/drawing/2014/main" id="{5F8F54EF-74C8-69D4-05BD-B01BD076159A}"/>
              </a:ext>
            </a:extLst>
          </p:cNvPr>
          <p:cNvSpPr>
            <a:spLocks noGrp="1"/>
          </p:cNvSpPr>
          <p:nvPr>
            <p:ph idx="1"/>
          </p:nvPr>
        </p:nvSpPr>
        <p:spPr>
          <a:xfrm>
            <a:off x="304800" y="1222248"/>
            <a:ext cx="11684000" cy="4949952"/>
          </a:xfrm>
        </p:spPr>
        <p:txBody>
          <a:bodyPr>
            <a:noAutofit/>
          </a:bodyPr>
          <a:lstStyle/>
          <a:p>
            <a:pPr marL="0" indent="0">
              <a:lnSpc>
                <a:spcPct val="90000"/>
              </a:lnSpc>
              <a:buNone/>
            </a:pPr>
            <a:r>
              <a:rPr lang="en-US" sz="2800" dirty="0"/>
              <a:t>52. Pursuant to Ohio Rev. Code§ 3721.16l(C), if a hearing is not requested, the facility may transfer or discharge the resident on the date specified in the notice of discharge.</a:t>
            </a:r>
          </a:p>
          <a:p>
            <a:pPr marL="0" indent="0">
              <a:lnSpc>
                <a:spcPct val="90000"/>
              </a:lnSpc>
              <a:buNone/>
            </a:pPr>
            <a:r>
              <a:rPr lang="en-US" sz="2800" dirty="0"/>
              <a:t>53. Defendants did not request a hearing to challenge the Notice of Discharge.</a:t>
            </a:r>
          </a:p>
          <a:p>
            <a:pPr marL="0" indent="0">
              <a:lnSpc>
                <a:spcPct val="90000"/>
              </a:lnSpc>
              <a:buNone/>
            </a:pPr>
            <a:r>
              <a:rPr lang="en-US" sz="2800" dirty="0"/>
              <a:t>54. Consequently, [resident] is not entitled to remain in the Community and is</a:t>
            </a:r>
          </a:p>
          <a:p>
            <a:pPr marL="0" indent="0">
              <a:lnSpc>
                <a:spcPct val="90000"/>
              </a:lnSpc>
              <a:buNone/>
            </a:pPr>
            <a:r>
              <a:rPr lang="en-US" sz="2800" dirty="0"/>
              <a:t>not entitled to receive the Services.</a:t>
            </a:r>
          </a:p>
          <a:p>
            <a:pPr marL="0" indent="0">
              <a:lnSpc>
                <a:spcPct val="90000"/>
              </a:lnSpc>
              <a:buNone/>
            </a:pPr>
            <a:r>
              <a:rPr lang="en-US" sz="2800" dirty="0"/>
              <a:t>55. However, [resident] has wrongfully remained at facility.</a:t>
            </a:r>
          </a:p>
          <a:p>
            <a:pPr marL="0" indent="0">
              <a:lnSpc>
                <a:spcPct val="90000"/>
              </a:lnSpc>
              <a:buNone/>
            </a:pPr>
            <a:r>
              <a:rPr lang="en-US" sz="2800" dirty="0"/>
              <a:t>56. In addition, [resident’s son] has wrongfully failed to remove [resident] from</a:t>
            </a:r>
          </a:p>
          <a:p>
            <a:pPr marL="0" indent="0">
              <a:lnSpc>
                <a:spcPct val="90000"/>
              </a:lnSpc>
              <a:buNone/>
            </a:pPr>
            <a:r>
              <a:rPr lang="en-US" sz="2800" dirty="0"/>
              <a:t>the Community despite his awareness of facility' s discharge planning for resident and his duty to comply with the Notice of Discharge as resident’s representative.</a:t>
            </a:r>
          </a:p>
        </p:txBody>
      </p:sp>
      <p:sp>
        <p:nvSpPr>
          <p:cNvPr id="3" name="Slide Number Placeholder 2">
            <a:extLst>
              <a:ext uri="{FF2B5EF4-FFF2-40B4-BE49-F238E27FC236}">
                <a16:creationId xmlns:a16="http://schemas.microsoft.com/office/drawing/2014/main" id="{4D847BD5-B380-6E37-117C-0BB0FFE0236B}"/>
              </a:ext>
            </a:extLst>
          </p:cNvPr>
          <p:cNvSpPr>
            <a:spLocks noGrp="1"/>
          </p:cNvSpPr>
          <p:nvPr>
            <p:ph type="sldNum" sz="quarter" idx="4"/>
          </p:nvPr>
        </p:nvSpPr>
        <p:spPr/>
        <p:txBody>
          <a:bodyPr/>
          <a:lstStyle/>
          <a:p>
            <a:pPr>
              <a:defRPr/>
            </a:pPr>
            <a:fld id="{88AA8DA2-99D1-4607-A62B-1B547612533B}" type="slidenum">
              <a:rPr lang="en-US" smtClean="0">
                <a:solidFill>
                  <a:prstClr val="black"/>
                </a:solidFill>
              </a:rPr>
              <a:pPr>
                <a:defRPr/>
              </a:pPr>
              <a:t>19</a:t>
            </a:fld>
            <a:endParaRPr lang="en-US" dirty="0">
              <a:solidFill>
                <a:prstClr val="black"/>
              </a:solidFill>
            </a:endParaRPr>
          </a:p>
        </p:txBody>
      </p:sp>
    </p:spTree>
    <p:extLst>
      <p:ext uri="{BB962C8B-B14F-4D97-AF65-F5344CB8AC3E}">
        <p14:creationId xmlns:p14="http://schemas.microsoft.com/office/powerpoint/2010/main" val="39981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p:txBody>
          <a:bodyPr anchorCtr="1"/>
          <a:lstStyle/>
          <a:p>
            <a:pPr eaLnBrk="1" hangingPunct="1"/>
            <a:r>
              <a:rPr lang="en-US" sz="5400" dirty="0"/>
              <a:t>2 CATEGORIES</a:t>
            </a:r>
          </a:p>
        </p:txBody>
      </p:sp>
      <p:sp>
        <p:nvSpPr>
          <p:cNvPr id="4099" name="Rectangle 3"/>
          <p:cNvSpPr>
            <a:spLocks noGrp="1" noChangeArrowheads="1"/>
          </p:cNvSpPr>
          <p:nvPr>
            <p:ph idx="1"/>
          </p:nvPr>
        </p:nvSpPr>
        <p:spPr>
          <a:xfrm>
            <a:off x="1524000" y="1447800"/>
            <a:ext cx="9296400" cy="4953000"/>
          </a:xfrm>
          <a:solidFill>
            <a:schemeClr val="bg1"/>
          </a:solidFill>
        </p:spPr>
        <p:txBody>
          <a:bodyPr/>
          <a:lstStyle/>
          <a:p>
            <a:pPr marL="0" indent="0" eaLnBrk="1" hangingPunct="1">
              <a:buSzTx/>
              <a:buNone/>
            </a:pPr>
            <a:r>
              <a:rPr lang="en-US" sz="3600" dirty="0"/>
              <a:t>    </a:t>
            </a:r>
            <a:r>
              <a:rPr lang="en-US" sz="3600" b="1" dirty="0"/>
              <a:t>Litigation Defense</a:t>
            </a:r>
          </a:p>
          <a:p>
            <a:pPr lvl="2" eaLnBrk="1" hangingPunct="1">
              <a:buSzTx/>
              <a:buFont typeface="Wingdings" pitchFamily="2" charset="2"/>
              <a:buChar char="Ø"/>
            </a:pPr>
            <a:r>
              <a:rPr lang="en-US" sz="3200" dirty="0"/>
              <a:t>Discharge proceedings</a:t>
            </a:r>
          </a:p>
          <a:p>
            <a:pPr lvl="2" eaLnBrk="1" hangingPunct="1">
              <a:buSzTx/>
              <a:buFont typeface="Wingdings" pitchFamily="2" charset="2"/>
              <a:buChar char="Ø"/>
            </a:pPr>
            <a:r>
              <a:rPr lang="en-US" sz="3200" dirty="0"/>
              <a:t>Suits against Third Party</a:t>
            </a:r>
          </a:p>
          <a:p>
            <a:pPr lvl="2" eaLnBrk="1" hangingPunct="1">
              <a:buSzTx/>
              <a:buFont typeface="Wingdings" pitchFamily="2" charset="2"/>
              <a:buChar char="Ø"/>
            </a:pPr>
            <a:r>
              <a:rPr lang="en-US" sz="3200" dirty="0"/>
              <a:t>Fraudulent Transfer Act</a:t>
            </a:r>
          </a:p>
          <a:p>
            <a:pPr marL="457200" lvl="1" indent="0" eaLnBrk="1" hangingPunct="1">
              <a:buSzTx/>
              <a:buNone/>
            </a:pPr>
            <a:r>
              <a:rPr lang="en-US" sz="3200" b="1" dirty="0"/>
              <a:t>Affirmative Litigation</a:t>
            </a:r>
          </a:p>
          <a:p>
            <a:pPr lvl="2" eaLnBrk="1" hangingPunct="1">
              <a:buSzTx/>
              <a:buFont typeface="Wingdings" panose="05000000000000000000" pitchFamily="2" charset="2"/>
              <a:buChar char="Ø"/>
            </a:pPr>
            <a:r>
              <a:rPr lang="en-US" sz="3200" dirty="0"/>
              <a:t>Resident Rights</a:t>
            </a:r>
          </a:p>
          <a:p>
            <a:pPr lvl="2" eaLnBrk="1" hangingPunct="1">
              <a:buSzTx/>
              <a:buFont typeface="Wingdings" panose="05000000000000000000" pitchFamily="2" charset="2"/>
              <a:buChar char="Ø"/>
            </a:pPr>
            <a:r>
              <a:rPr lang="en-US" sz="3200" dirty="0"/>
              <a:t>Consumer Sales Practices Act</a:t>
            </a:r>
          </a:p>
          <a:p>
            <a:pPr lvl="2" eaLnBrk="1" hangingPunct="1">
              <a:buSzTx/>
              <a:buFont typeface="Wingdings" panose="05000000000000000000" pitchFamily="2" charset="2"/>
              <a:buChar char="Ø"/>
            </a:pPr>
            <a:r>
              <a:rPr lang="en-US" sz="3200" dirty="0"/>
              <a:t>Fair Debt Collection Practices Act.  </a:t>
            </a:r>
          </a:p>
          <a:p>
            <a:pPr eaLnBrk="1" hangingPunct="1">
              <a:buSzTx/>
              <a:buFont typeface="Wingdings" pitchFamily="2" charset="2"/>
              <a:buChar char="Ø"/>
            </a:pPr>
            <a:endParaRPr lang="en-US" sz="3600"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withEffect">
                                  <p:stCondLst>
                                    <p:cond delay="0"/>
                                  </p:stCondLst>
                                  <p:childTnLst>
                                    <p:set>
                                      <p:cBhvr>
                                        <p:cTn id="6" dur="1" fill="hold">
                                          <p:stCondLst>
                                            <p:cond delay="0"/>
                                          </p:stCondLst>
                                        </p:cTn>
                                        <p:tgtEl>
                                          <p:spTgt spid="2">
                                            <p:txEl>
                                              <p:charRg st="4294967295" end="4294967295"/>
                                            </p:txEl>
                                          </p:spTgt>
                                        </p:tgtEl>
                                        <p:attrNameLst>
                                          <p:attrName>style.visibility</p:attrName>
                                        </p:attrNameLst>
                                      </p:cBhvr>
                                      <p:to>
                                        <p:strVal val="visible"/>
                                      </p:to>
                                    </p:set>
                                    <p:animEffect transition="in" filter="fade">
                                      <p:cBhvr>
                                        <p:cTn id="7" dur="1000"/>
                                        <p:tgtEl>
                                          <p:spTgt spid="2">
                                            <p:txEl>
                                              <p:charRg st="4294967295" end="4294967295"/>
                                            </p:txEl>
                                          </p:spTgt>
                                        </p:tgtEl>
                                      </p:cBhvr>
                                    </p:animEffect>
                                    <p:anim calcmode="lin" valueType="num">
                                      <p:cBhvr>
                                        <p:cTn id="8" dur="1000" fill="hold"/>
                                        <p:tgtEl>
                                          <p:spTgt spid="2">
                                            <p:txEl>
                                              <p:charRg st="4294967295" end="4294967295"/>
                                            </p:txEl>
                                          </p:spTgt>
                                        </p:tgtEl>
                                        <p:attrNameLst>
                                          <p:attrName>ppt_x</p:attrName>
                                        </p:attrNameLst>
                                      </p:cBhvr>
                                      <p:tavLst>
                                        <p:tav tm="0">
                                          <p:val>
                                            <p:strVal val="#ppt_x"/>
                                          </p:val>
                                        </p:tav>
                                        <p:tav tm="100000">
                                          <p:val>
                                            <p:strVal val="#ppt_x"/>
                                          </p:val>
                                        </p:tav>
                                      </p:tavLst>
                                    </p:anim>
                                    <p:anim calcmode="lin" valueType="num">
                                      <p:cBhvr>
                                        <p:cTn id="9" dur="898" decel="100000" fill="hold"/>
                                        <p:tgtEl>
                                          <p:spTgt spid="2">
                                            <p:txEl>
                                              <p:charRg st="4294967295" end="4294967295"/>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2">
                                            <p:txEl>
                                              <p:charRg st="4294967295" end="4294967295"/>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0C9B02D2-765B-6006-620E-A68FAB0743A5}"/>
              </a:ext>
            </a:extLst>
          </p:cNvPr>
          <p:cNvSpPr>
            <a:spLocks noGrp="1"/>
          </p:cNvSpPr>
          <p:nvPr>
            <p:ph type="title"/>
          </p:nvPr>
        </p:nvSpPr>
        <p:spPr/>
        <p:txBody>
          <a:bodyPr/>
          <a:lstStyle/>
          <a:p>
            <a:endParaRPr lang="en-US"/>
          </a:p>
        </p:txBody>
      </p:sp>
      <p:sp>
        <p:nvSpPr>
          <p:cNvPr id="4" name="Content Placeholder 3">
            <a:extLst>
              <a:ext uri="{FF2B5EF4-FFF2-40B4-BE49-F238E27FC236}">
                <a16:creationId xmlns:a16="http://schemas.microsoft.com/office/drawing/2014/main" id="{CB8B2A00-D423-F74D-3891-CFA0F8DBE6E3}"/>
              </a:ext>
            </a:extLst>
          </p:cNvPr>
          <p:cNvSpPr>
            <a:spLocks noGrp="1"/>
          </p:cNvSpPr>
          <p:nvPr>
            <p:ph idx="1"/>
          </p:nvPr>
        </p:nvSpPr>
        <p:spPr/>
        <p:txBody>
          <a:bodyPr>
            <a:normAutofit/>
          </a:bodyPr>
          <a:lstStyle/>
          <a:p>
            <a:pPr marL="0" indent="0">
              <a:buNone/>
            </a:pPr>
            <a:r>
              <a:rPr lang="en-US" b="0" i="0" u="none" strike="noStrike" baseline="0" dirty="0"/>
              <a:t>[Facility] is entitled to a temporary restraining order, a preliminary injunction, and a permanent injunction enjoining [resident]from remaining at [facility] and mandating that [resident’s son] remove [resident] from the Community.</a:t>
            </a:r>
          </a:p>
        </p:txBody>
      </p:sp>
      <p:sp>
        <p:nvSpPr>
          <p:cNvPr id="3" name="Slide Number Placeholder 2">
            <a:extLst>
              <a:ext uri="{FF2B5EF4-FFF2-40B4-BE49-F238E27FC236}">
                <a16:creationId xmlns:a16="http://schemas.microsoft.com/office/drawing/2014/main" id="{4EAE2193-0301-B361-D328-C073F3297140}"/>
              </a:ext>
            </a:extLst>
          </p:cNvPr>
          <p:cNvSpPr>
            <a:spLocks noGrp="1"/>
          </p:cNvSpPr>
          <p:nvPr>
            <p:ph type="sldNum" sz="quarter" idx="4"/>
          </p:nvPr>
        </p:nvSpPr>
        <p:spPr/>
        <p:txBody>
          <a:bodyPr/>
          <a:lstStyle/>
          <a:p>
            <a:pPr>
              <a:defRPr/>
            </a:pPr>
            <a:fld id="{88AA8DA2-99D1-4607-A62B-1B547612533B}" type="slidenum">
              <a:rPr lang="en-US" smtClean="0">
                <a:solidFill>
                  <a:prstClr val="black"/>
                </a:solidFill>
              </a:rPr>
              <a:pPr>
                <a:defRPr/>
              </a:pPr>
              <a:t>20</a:t>
            </a:fld>
            <a:endParaRPr lang="en-US" dirty="0">
              <a:solidFill>
                <a:prstClr val="black"/>
              </a:solidFill>
            </a:endParaRPr>
          </a:p>
        </p:txBody>
      </p:sp>
    </p:spTree>
    <p:extLst>
      <p:ext uri="{BB962C8B-B14F-4D97-AF65-F5344CB8AC3E}">
        <p14:creationId xmlns:p14="http://schemas.microsoft.com/office/powerpoint/2010/main" val="25811530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4CF886C-75B4-01C0-CC21-B5EC28F946DE}"/>
              </a:ext>
            </a:extLst>
          </p:cNvPr>
          <p:cNvSpPr>
            <a:spLocks noGrp="1"/>
          </p:cNvSpPr>
          <p:nvPr>
            <p:ph type="title"/>
          </p:nvPr>
        </p:nvSpPr>
        <p:spPr/>
        <p:txBody>
          <a:bodyPr/>
          <a:lstStyle/>
          <a:p>
            <a:endParaRPr lang="en-US"/>
          </a:p>
        </p:txBody>
      </p:sp>
      <p:sp>
        <p:nvSpPr>
          <p:cNvPr id="4" name="Content Placeholder 3">
            <a:extLst>
              <a:ext uri="{FF2B5EF4-FFF2-40B4-BE49-F238E27FC236}">
                <a16:creationId xmlns:a16="http://schemas.microsoft.com/office/drawing/2014/main" id="{630283C8-1A8D-CC6C-ED59-6E649830E2B4}"/>
              </a:ext>
            </a:extLst>
          </p:cNvPr>
          <p:cNvSpPr>
            <a:spLocks noGrp="1"/>
          </p:cNvSpPr>
          <p:nvPr>
            <p:ph idx="1"/>
          </p:nvPr>
        </p:nvSpPr>
        <p:spPr>
          <a:xfrm>
            <a:off x="304800" y="1524000"/>
            <a:ext cx="11480800" cy="4876800"/>
          </a:xfrm>
        </p:spPr>
        <p:txBody>
          <a:bodyPr/>
          <a:lstStyle/>
          <a:p>
            <a:pPr marL="0" indent="0" algn="l">
              <a:buNone/>
            </a:pPr>
            <a:r>
              <a:rPr lang="en-US" sz="3200" dirty="0"/>
              <a:t>Relief requested:  Judgment in favor of [facility] and against Defendants on the Fourth Claim for Relief awarding [facility] a temporary restraining order, a preliminary injunction, and a permanent injunction enjoining [resident] from remaining at [facility] and mandating that [resident’s son] remove [resident] from the Community, plus other appropriate relief including, but not limited to, and award of attorneys' fees pursuant to R.C. 3721.162(F);</a:t>
            </a:r>
          </a:p>
          <a:p>
            <a:pPr marL="0" indent="0">
              <a:buNone/>
            </a:pPr>
            <a:endParaRPr lang="en-US" dirty="0"/>
          </a:p>
        </p:txBody>
      </p:sp>
      <p:sp>
        <p:nvSpPr>
          <p:cNvPr id="3" name="Slide Number Placeholder 2">
            <a:extLst>
              <a:ext uri="{FF2B5EF4-FFF2-40B4-BE49-F238E27FC236}">
                <a16:creationId xmlns:a16="http://schemas.microsoft.com/office/drawing/2014/main" id="{A947C874-122E-8D02-51E1-9DBEDE314387}"/>
              </a:ext>
            </a:extLst>
          </p:cNvPr>
          <p:cNvSpPr>
            <a:spLocks noGrp="1"/>
          </p:cNvSpPr>
          <p:nvPr>
            <p:ph type="sldNum" sz="quarter" idx="4"/>
          </p:nvPr>
        </p:nvSpPr>
        <p:spPr/>
        <p:txBody>
          <a:bodyPr/>
          <a:lstStyle/>
          <a:p>
            <a:pPr>
              <a:buNone/>
              <a:defRPr/>
            </a:pPr>
            <a:endParaRPr lang="en-US" dirty="0">
              <a:solidFill>
                <a:prstClr val="black"/>
              </a:solidFill>
            </a:endParaRPr>
          </a:p>
        </p:txBody>
      </p:sp>
    </p:spTree>
    <p:extLst>
      <p:ext uri="{BB962C8B-B14F-4D97-AF65-F5344CB8AC3E}">
        <p14:creationId xmlns:p14="http://schemas.microsoft.com/office/powerpoint/2010/main" val="12555874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Litigation Remedies</a:t>
            </a:r>
          </a:p>
        </p:txBody>
      </p:sp>
      <p:sp>
        <p:nvSpPr>
          <p:cNvPr id="3" name="Content Placeholder 2"/>
          <p:cNvSpPr>
            <a:spLocks noGrp="1"/>
          </p:cNvSpPr>
          <p:nvPr>
            <p:ph idx="1"/>
          </p:nvPr>
        </p:nvSpPr>
        <p:spPr/>
        <p:txBody>
          <a:bodyPr/>
          <a:lstStyle/>
          <a:p>
            <a:pPr lvl="2" eaLnBrk="1" hangingPunct="1">
              <a:buClr>
                <a:srgbClr val="CC0000"/>
              </a:buClr>
              <a:buSzTx/>
              <a:buFont typeface="Wingdings" pitchFamily="2" charset="2"/>
              <a:buChar char="Ø"/>
            </a:pPr>
            <a:r>
              <a:rPr lang="en-US" sz="3600" dirty="0"/>
              <a:t>Compensatory damages if negligent</a:t>
            </a:r>
          </a:p>
          <a:p>
            <a:pPr lvl="2" eaLnBrk="1" hangingPunct="1">
              <a:buClr>
                <a:srgbClr val="CC0000"/>
              </a:buClr>
              <a:buSzTx/>
              <a:buFont typeface="Wingdings" pitchFamily="2" charset="2"/>
              <a:buChar char="Ø"/>
            </a:pPr>
            <a:r>
              <a:rPr lang="en-US" sz="3600" dirty="0"/>
              <a:t>Punitive damages- subject to O.R.C. 2315.21</a:t>
            </a:r>
          </a:p>
          <a:p>
            <a:pPr lvl="2" eaLnBrk="1" hangingPunct="1">
              <a:buClr>
                <a:srgbClr val="CC0000"/>
              </a:buClr>
              <a:buSzTx/>
              <a:buFont typeface="Wingdings" pitchFamily="2" charset="2"/>
              <a:buChar char="Ø"/>
            </a:pPr>
            <a:r>
              <a:rPr lang="en-US" sz="3600" dirty="0"/>
              <a:t>Injunctive relief</a:t>
            </a:r>
          </a:p>
          <a:p>
            <a:pPr lvl="2" eaLnBrk="1" hangingPunct="1">
              <a:buClr>
                <a:srgbClr val="CC0000"/>
              </a:buClr>
              <a:buSzTx/>
              <a:buFont typeface="Wingdings" pitchFamily="2" charset="2"/>
              <a:buChar char="Ø"/>
            </a:pPr>
            <a:r>
              <a:rPr lang="en-US" sz="3600" dirty="0"/>
              <a:t>Attorney fees (if only injunctive relief)</a:t>
            </a:r>
          </a:p>
          <a:p>
            <a:pPr marL="914400" lvl="2" indent="0">
              <a:buNone/>
            </a:pPr>
            <a:r>
              <a:rPr lang="en-US" sz="3600" dirty="0"/>
              <a:t>	O.R.C. 3721.17(G)(2)</a:t>
            </a:r>
          </a:p>
        </p:txBody>
      </p:sp>
    </p:spTree>
    <p:extLst>
      <p:ext uri="{BB962C8B-B14F-4D97-AF65-F5344CB8AC3E}">
        <p14:creationId xmlns:p14="http://schemas.microsoft.com/office/powerpoint/2010/main" val="11918872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0871927E-1CFB-759A-420E-76EAFCB847B5}"/>
              </a:ext>
            </a:extLst>
          </p:cNvPr>
          <p:cNvSpPr>
            <a:spLocks noGrp="1"/>
          </p:cNvSpPr>
          <p:nvPr>
            <p:ph idx="1"/>
          </p:nvPr>
        </p:nvSpPr>
        <p:spPr>
          <a:xfrm>
            <a:off x="406400" y="1524000"/>
            <a:ext cx="11379200" cy="4876800"/>
          </a:xfrm>
        </p:spPr>
        <p:txBody>
          <a:bodyPr>
            <a:normAutofit/>
          </a:bodyPr>
          <a:lstStyle/>
          <a:p>
            <a:pPr marL="0" indent="0">
              <a:lnSpc>
                <a:spcPct val="90000"/>
              </a:lnSpc>
              <a:spcBef>
                <a:spcPts val="600"/>
              </a:spcBef>
              <a:buNone/>
            </a:pPr>
            <a:r>
              <a:rPr lang="en-US" sz="2700" dirty="0"/>
              <a:t>Mrs. Jones suffered a heart attack and fell, breaking her hip. Mrs. Jones enters ABC nursing facility. Mrs. Jones suffers from dementia. She is married. Mr. Jones is 80 years old, lives in a 2-story home, and uses a walker.  Mr. Jones signed the admission agreement as Mrs. Jones’ sponsor.  Mr. Jones does not have POA for Mrs. Jones.  The nursing home transfers Mrs. Jones without notice to a sister home several miles away from Mr. Jones.  Mr. Jones requests a state hearing, the nursing home claims he has no legal authority to enforce Mrs. Jones resident rights.  Although the Ombudsman can assist him with the state hearing, can Mr. Jones prevent future attempts to discharge Mrs. Jones? </a:t>
            </a:r>
          </a:p>
          <a:p>
            <a:pPr marL="0" indent="0">
              <a:lnSpc>
                <a:spcPct val="90000"/>
              </a:lnSpc>
              <a:buNone/>
            </a:pPr>
            <a:endParaRPr lang="en-US" sz="2700" dirty="0"/>
          </a:p>
          <a:p>
            <a:pPr marL="0" indent="0">
              <a:lnSpc>
                <a:spcPct val="90000"/>
              </a:lnSpc>
              <a:buNone/>
            </a:pPr>
            <a:endParaRPr lang="en-US" sz="2700" dirty="0"/>
          </a:p>
        </p:txBody>
      </p:sp>
      <p:sp>
        <p:nvSpPr>
          <p:cNvPr id="3" name="Slide Number Placeholder 2">
            <a:extLst>
              <a:ext uri="{FF2B5EF4-FFF2-40B4-BE49-F238E27FC236}">
                <a16:creationId xmlns:a16="http://schemas.microsoft.com/office/drawing/2014/main" id="{A002F38C-3383-CD39-A0B9-0CF7B1D3A88C}"/>
              </a:ext>
            </a:extLst>
          </p:cNvPr>
          <p:cNvSpPr>
            <a:spLocks noGrp="1"/>
          </p:cNvSpPr>
          <p:nvPr>
            <p:ph type="sldNum" sz="quarter" idx="4"/>
          </p:nvPr>
        </p:nvSpPr>
        <p:spPr/>
        <p:txBody>
          <a:bodyPr/>
          <a:lstStyle/>
          <a:p>
            <a:pPr>
              <a:buNone/>
              <a:defRPr/>
            </a:pPr>
            <a:endParaRPr lang="en-US" dirty="0"/>
          </a:p>
        </p:txBody>
      </p:sp>
    </p:spTree>
    <p:extLst>
      <p:ext uri="{BB962C8B-B14F-4D97-AF65-F5344CB8AC3E}">
        <p14:creationId xmlns:p14="http://schemas.microsoft.com/office/powerpoint/2010/main" val="403320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A8D51B7D-E76D-C812-46BE-C922CAE70135}"/>
              </a:ext>
            </a:extLst>
          </p:cNvPr>
          <p:cNvSpPr>
            <a:spLocks noGrp="1"/>
          </p:cNvSpPr>
          <p:nvPr>
            <p:ph idx="1"/>
          </p:nvPr>
        </p:nvSpPr>
        <p:spPr>
          <a:xfrm>
            <a:off x="0" y="2514600"/>
            <a:ext cx="11785600" cy="3886200"/>
          </a:xfrm>
        </p:spPr>
        <p:txBody>
          <a:bodyPr>
            <a:normAutofit/>
          </a:bodyPr>
          <a:lstStyle/>
          <a:p>
            <a:pPr marL="0" indent="0" algn="ctr">
              <a:buNone/>
            </a:pPr>
            <a:r>
              <a:rPr lang="en-US" sz="4000" b="1" dirty="0"/>
              <a:t>Poll Question #1</a:t>
            </a:r>
          </a:p>
        </p:txBody>
      </p:sp>
      <p:sp>
        <p:nvSpPr>
          <p:cNvPr id="3" name="Slide Number Placeholder 2">
            <a:extLst>
              <a:ext uri="{FF2B5EF4-FFF2-40B4-BE49-F238E27FC236}">
                <a16:creationId xmlns:a16="http://schemas.microsoft.com/office/drawing/2014/main" id="{FB0CBAD4-08C1-8B25-C0B6-2627A9FE562E}"/>
              </a:ext>
            </a:extLst>
          </p:cNvPr>
          <p:cNvSpPr>
            <a:spLocks noGrp="1"/>
          </p:cNvSpPr>
          <p:nvPr>
            <p:ph type="sldNum" sz="quarter" idx="4"/>
          </p:nvPr>
        </p:nvSpPr>
        <p:spPr/>
        <p:txBody>
          <a:bodyPr/>
          <a:lstStyle/>
          <a:p>
            <a:pPr>
              <a:defRPr/>
            </a:pPr>
            <a:fld id="{88AA8DA2-99D1-4607-A62B-1B547612533B}" type="slidenum">
              <a:rPr lang="en-US" smtClean="0">
                <a:solidFill>
                  <a:prstClr val="black"/>
                </a:solidFill>
              </a:rPr>
              <a:pPr>
                <a:defRPr/>
              </a:pPr>
              <a:t>24</a:t>
            </a:fld>
            <a:endParaRPr lang="en-US" dirty="0">
              <a:solidFill>
                <a:prstClr val="black"/>
              </a:solidFill>
            </a:endParaRPr>
          </a:p>
        </p:txBody>
      </p:sp>
    </p:spTree>
    <p:extLst>
      <p:ext uri="{BB962C8B-B14F-4D97-AF65-F5344CB8AC3E}">
        <p14:creationId xmlns:p14="http://schemas.microsoft.com/office/powerpoint/2010/main" val="20308128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1426" name="Rectangle 2"/>
          <p:cNvSpPr>
            <a:spLocks noGrp="1" noChangeArrowheads="1"/>
          </p:cNvSpPr>
          <p:nvPr>
            <p:ph type="title" idx="4294967295"/>
          </p:nvPr>
        </p:nvSpPr>
        <p:spPr>
          <a:xfrm>
            <a:off x="381000" y="533400"/>
            <a:ext cx="6121400" cy="962025"/>
          </a:xfrm>
          <a:prstGeom prst="rect">
            <a:avLst/>
          </a:prstGeom>
        </p:spPr>
        <p:txBody>
          <a:bodyPr anchorCtr="1"/>
          <a:lstStyle/>
          <a:p>
            <a:pPr eaLnBrk="1" hangingPunct="1"/>
            <a:r>
              <a:rPr lang="en-US" altLang="en-US" sz="5400" dirty="0"/>
              <a:t>LITIGATION DEFENSE</a:t>
            </a:r>
            <a:endParaRPr lang="en-US" sz="5400" dirty="0"/>
          </a:p>
        </p:txBody>
      </p:sp>
      <p:sp>
        <p:nvSpPr>
          <p:cNvPr id="231427" name="Rectangle 3"/>
          <p:cNvSpPr>
            <a:spLocks noGrp="1" noChangeArrowheads="1"/>
          </p:cNvSpPr>
          <p:nvPr>
            <p:ph type="body" idx="4294967295"/>
          </p:nvPr>
        </p:nvSpPr>
        <p:spPr>
          <a:xfrm>
            <a:off x="0" y="1447800"/>
            <a:ext cx="10515600" cy="4953000"/>
          </a:xfrm>
          <a:prstGeom prst="rect">
            <a:avLst/>
          </a:prstGeom>
          <a:solidFill>
            <a:schemeClr val="bg1"/>
          </a:solidFill>
        </p:spPr>
        <p:txBody>
          <a:bodyPr/>
          <a:lstStyle/>
          <a:p>
            <a:pPr lvl="1" eaLnBrk="1" hangingPunct="1">
              <a:buFont typeface="Wingdings" pitchFamily="2" charset="2"/>
              <a:buChar char="v"/>
            </a:pPr>
            <a:r>
              <a:rPr lang="en-US" sz="4000" b="1" dirty="0"/>
              <a:t>Collection by nursing facility</a:t>
            </a:r>
          </a:p>
          <a:p>
            <a:pPr lvl="2" eaLnBrk="1" hangingPunct="1">
              <a:buFont typeface="Wingdings" pitchFamily="2" charset="2"/>
              <a:buChar char="v"/>
            </a:pPr>
            <a:r>
              <a:rPr lang="en-US" sz="3200" dirty="0"/>
              <a:t>Resident</a:t>
            </a:r>
          </a:p>
          <a:p>
            <a:pPr lvl="2" eaLnBrk="1" hangingPunct="1">
              <a:buFont typeface="Wingdings" pitchFamily="2" charset="2"/>
              <a:buChar char="v"/>
            </a:pPr>
            <a:r>
              <a:rPr lang="en-US" sz="3200" dirty="0"/>
              <a:t>Signer on the admission agreement</a:t>
            </a:r>
          </a:p>
          <a:p>
            <a:pPr lvl="2" eaLnBrk="1" hangingPunct="1">
              <a:buFont typeface="Wingdings" pitchFamily="2" charset="2"/>
              <a:buChar char="v"/>
            </a:pPr>
            <a:r>
              <a:rPr lang="en-US" sz="3200" dirty="0"/>
              <a:t>Family member/Spouse</a:t>
            </a:r>
          </a:p>
          <a:p>
            <a:pPr lvl="2" eaLnBrk="1" hangingPunct="1">
              <a:buFont typeface="Wingdings" pitchFamily="2" charset="2"/>
              <a:buChar char="v"/>
            </a:pPr>
            <a:r>
              <a:rPr lang="en-US" sz="3200" dirty="0"/>
              <a:t>Responsible party/Sponsor</a:t>
            </a:r>
          </a:p>
          <a:p>
            <a:pPr lvl="2" eaLnBrk="1" hangingPunct="1">
              <a:buFont typeface="Wingdings" pitchFamily="2" charset="2"/>
              <a:buChar char="v"/>
            </a:pPr>
            <a:r>
              <a:rPr lang="en-US" sz="3200" dirty="0"/>
              <a:t>Attorney-in-fact</a:t>
            </a:r>
          </a:p>
          <a:p>
            <a:pPr lvl="2" eaLnBrk="1" hangingPunct="1">
              <a:buFont typeface="Wingdings" pitchFamily="2" charset="2"/>
              <a:buChar char="v"/>
            </a:pPr>
            <a:r>
              <a:rPr lang="en-US" sz="3200" dirty="0"/>
              <a:t>Guardian</a:t>
            </a:r>
          </a:p>
          <a:p>
            <a:pPr lvl="2" eaLnBrk="1" hangingPunct="1">
              <a:buFont typeface="Wingdings" pitchFamily="2" charset="2"/>
              <a:buChar char="v"/>
            </a:pPr>
            <a:r>
              <a:rPr lang="en-US" sz="3200" dirty="0"/>
              <a:t>Attorney</a:t>
            </a:r>
          </a:p>
          <a:p>
            <a:pPr lvl="1" eaLnBrk="1" hangingPunct="1">
              <a:buFont typeface="Wingdings" pitchFamily="2" charset="2"/>
              <a:buNone/>
            </a:pPr>
            <a:r>
              <a:rPr lang="en-US" dirty="0"/>
              <a:t>			</a:t>
            </a:r>
          </a:p>
        </p:txBody>
      </p:sp>
    </p:spTree>
    <p:extLst>
      <p:ext uri="{BB962C8B-B14F-4D97-AF65-F5344CB8AC3E}">
        <p14:creationId xmlns:p14="http://schemas.microsoft.com/office/powerpoint/2010/main" val="1427317526"/>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31426">
                                            <p:txEl>
                                              <p:charRg st="4294967295" end="4294967295"/>
                                            </p:txEl>
                                          </p:spTgt>
                                        </p:tgtEl>
                                        <p:attrNameLst>
                                          <p:attrName>style.visibility</p:attrName>
                                        </p:attrNameLst>
                                      </p:cBhvr>
                                      <p:to>
                                        <p:strVal val="visible"/>
                                      </p:to>
                                    </p:set>
                                    <p:anim calcmode="lin" valueType="num">
                                      <p:cBhvr>
                                        <p:cTn id="7" dur="1000" fill="hold"/>
                                        <p:tgtEl>
                                          <p:spTgt spid="231426">
                                            <p:txEl>
                                              <p:charRg st="4294967295" end="4294967295"/>
                                            </p:txEl>
                                          </p:spTgt>
                                        </p:tgtEl>
                                        <p:attrNameLst>
                                          <p:attrName>ppt_x</p:attrName>
                                        </p:attrNameLst>
                                      </p:cBhvr>
                                      <p:tavLst>
                                        <p:tav tm="0">
                                          <p:val>
                                            <p:strVal val="#ppt_x-.2"/>
                                          </p:val>
                                        </p:tav>
                                        <p:tav tm="100000">
                                          <p:val>
                                            <p:strVal val="#ppt_x"/>
                                          </p:val>
                                        </p:tav>
                                      </p:tavLst>
                                    </p:anim>
                                    <p:anim calcmode="lin" valueType="num">
                                      <p:cBhvr>
                                        <p:cTn id="8" dur="1000" fill="hold"/>
                                        <p:tgtEl>
                                          <p:spTgt spid="231426">
                                            <p:txEl>
                                              <p:charRg st="4294967295" end="4294967295"/>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231426">
                                            <p:txEl>
                                              <p:charRg st="4294967295" end="4294967295"/>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231427">
                                            <p:txEl>
                                              <p:pRg st="0" end="0"/>
                                            </p:txEl>
                                          </p:spTgt>
                                        </p:tgtEl>
                                        <p:attrNameLst>
                                          <p:attrName>style.visibility</p:attrName>
                                        </p:attrNameLst>
                                      </p:cBhvr>
                                      <p:to>
                                        <p:strVal val="visible"/>
                                      </p:to>
                                    </p:set>
                                    <p:animEffect transition="in" filter="fade">
                                      <p:cBhvr>
                                        <p:cTn id="14" dur="500"/>
                                        <p:tgtEl>
                                          <p:spTgt spid="231427">
                                            <p:txEl>
                                              <p:pRg st="0" end="0"/>
                                            </p:txEl>
                                          </p:spTgt>
                                        </p:tgtEl>
                                      </p:cBhvr>
                                    </p:animEffect>
                                    <p:anim calcmode="lin" valueType="num">
                                      <p:cBhvr>
                                        <p:cTn id="15" dur="500" fill="hold"/>
                                        <p:tgtEl>
                                          <p:spTgt spid="231427">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231427">
                                            <p:txEl>
                                              <p:pRg st="0" end="0"/>
                                            </p:txEl>
                                          </p:spTgt>
                                        </p:tgtEl>
                                        <p:attrNameLst>
                                          <p:attrName>ppt_y</p:attrName>
                                        </p:attrNameLst>
                                      </p:cBhvr>
                                      <p:tavLst>
                                        <p:tav tm="0">
                                          <p:val>
                                            <p:strVal val="#ppt_y+.05"/>
                                          </p:val>
                                        </p:tav>
                                        <p:tav tm="100000">
                                          <p:val>
                                            <p:strVal val="#ppt_y"/>
                                          </p:val>
                                        </p:tav>
                                      </p:tavLst>
                                    </p:anim>
                                  </p:childTnLst>
                                </p:cTn>
                              </p:par>
                              <p:par>
                                <p:cTn id="17" presetID="44" presetClass="entr" presetSubtype="0" fill="hold" grpId="0" nodeType="withEffect">
                                  <p:stCondLst>
                                    <p:cond delay="0"/>
                                  </p:stCondLst>
                                  <p:childTnLst>
                                    <p:set>
                                      <p:cBhvr>
                                        <p:cTn id="18" dur="1" fill="hold">
                                          <p:stCondLst>
                                            <p:cond delay="0"/>
                                          </p:stCondLst>
                                        </p:cTn>
                                        <p:tgtEl>
                                          <p:spTgt spid="231427">
                                            <p:txEl>
                                              <p:pRg st="1" end="1"/>
                                            </p:txEl>
                                          </p:spTgt>
                                        </p:tgtEl>
                                        <p:attrNameLst>
                                          <p:attrName>style.visibility</p:attrName>
                                        </p:attrNameLst>
                                      </p:cBhvr>
                                      <p:to>
                                        <p:strVal val="visible"/>
                                      </p:to>
                                    </p:set>
                                    <p:animEffect transition="in" filter="fade">
                                      <p:cBhvr>
                                        <p:cTn id="19" dur="500"/>
                                        <p:tgtEl>
                                          <p:spTgt spid="231427">
                                            <p:txEl>
                                              <p:pRg st="1" end="1"/>
                                            </p:txEl>
                                          </p:spTgt>
                                        </p:tgtEl>
                                      </p:cBhvr>
                                    </p:animEffect>
                                    <p:anim calcmode="lin" valueType="num">
                                      <p:cBhvr>
                                        <p:cTn id="20" dur="500" fill="hold"/>
                                        <p:tgtEl>
                                          <p:spTgt spid="231427">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231427">
                                            <p:txEl>
                                              <p:pRg st="1" end="1"/>
                                            </p:txEl>
                                          </p:spTgt>
                                        </p:tgtEl>
                                        <p:attrNameLst>
                                          <p:attrName>ppt_y</p:attrName>
                                        </p:attrNameLst>
                                      </p:cBhvr>
                                      <p:tavLst>
                                        <p:tav tm="0">
                                          <p:val>
                                            <p:strVal val="#ppt_y+.05"/>
                                          </p:val>
                                        </p:tav>
                                        <p:tav tm="100000">
                                          <p:val>
                                            <p:strVal val="#ppt_y"/>
                                          </p:val>
                                        </p:tav>
                                      </p:tavLst>
                                    </p:anim>
                                  </p:childTnLst>
                                </p:cTn>
                              </p:par>
                              <p:par>
                                <p:cTn id="22" presetID="44" presetClass="entr" presetSubtype="0" fill="hold" grpId="0" nodeType="withEffect">
                                  <p:stCondLst>
                                    <p:cond delay="0"/>
                                  </p:stCondLst>
                                  <p:childTnLst>
                                    <p:set>
                                      <p:cBhvr>
                                        <p:cTn id="23" dur="1" fill="hold">
                                          <p:stCondLst>
                                            <p:cond delay="0"/>
                                          </p:stCondLst>
                                        </p:cTn>
                                        <p:tgtEl>
                                          <p:spTgt spid="231427">
                                            <p:txEl>
                                              <p:pRg st="2" end="2"/>
                                            </p:txEl>
                                          </p:spTgt>
                                        </p:tgtEl>
                                        <p:attrNameLst>
                                          <p:attrName>style.visibility</p:attrName>
                                        </p:attrNameLst>
                                      </p:cBhvr>
                                      <p:to>
                                        <p:strVal val="visible"/>
                                      </p:to>
                                    </p:set>
                                    <p:animEffect transition="in" filter="fade">
                                      <p:cBhvr>
                                        <p:cTn id="24" dur="500"/>
                                        <p:tgtEl>
                                          <p:spTgt spid="231427">
                                            <p:txEl>
                                              <p:pRg st="2" end="2"/>
                                            </p:txEl>
                                          </p:spTgt>
                                        </p:tgtEl>
                                      </p:cBhvr>
                                    </p:animEffect>
                                    <p:anim calcmode="lin" valueType="num">
                                      <p:cBhvr>
                                        <p:cTn id="25" dur="500" fill="hold"/>
                                        <p:tgtEl>
                                          <p:spTgt spid="231427">
                                            <p:txEl>
                                              <p:pRg st="2" end="2"/>
                                            </p:txEl>
                                          </p:spTgt>
                                        </p:tgtEl>
                                        <p:attrNameLst>
                                          <p:attrName>ppt_x</p:attrName>
                                        </p:attrNameLst>
                                      </p:cBhvr>
                                      <p:tavLst>
                                        <p:tav tm="0">
                                          <p:val>
                                            <p:strVal val="#ppt_x"/>
                                          </p:val>
                                        </p:tav>
                                        <p:tav tm="100000">
                                          <p:val>
                                            <p:strVal val="#ppt_x"/>
                                          </p:val>
                                        </p:tav>
                                      </p:tavLst>
                                    </p:anim>
                                    <p:anim calcmode="lin" valueType="num">
                                      <p:cBhvr>
                                        <p:cTn id="26" dur="500" fill="hold"/>
                                        <p:tgtEl>
                                          <p:spTgt spid="231427">
                                            <p:txEl>
                                              <p:pRg st="2" end="2"/>
                                            </p:txEl>
                                          </p:spTgt>
                                        </p:tgtEl>
                                        <p:attrNameLst>
                                          <p:attrName>ppt_y</p:attrName>
                                        </p:attrNameLst>
                                      </p:cBhvr>
                                      <p:tavLst>
                                        <p:tav tm="0">
                                          <p:val>
                                            <p:strVal val="#ppt_y+.05"/>
                                          </p:val>
                                        </p:tav>
                                        <p:tav tm="100000">
                                          <p:val>
                                            <p:strVal val="#ppt_y"/>
                                          </p:val>
                                        </p:tav>
                                      </p:tavLst>
                                    </p:anim>
                                  </p:childTnLst>
                                </p:cTn>
                              </p:par>
                              <p:par>
                                <p:cTn id="27" presetID="44" presetClass="entr" presetSubtype="0" fill="hold" grpId="0" nodeType="withEffect">
                                  <p:stCondLst>
                                    <p:cond delay="0"/>
                                  </p:stCondLst>
                                  <p:childTnLst>
                                    <p:set>
                                      <p:cBhvr>
                                        <p:cTn id="28" dur="1" fill="hold">
                                          <p:stCondLst>
                                            <p:cond delay="0"/>
                                          </p:stCondLst>
                                        </p:cTn>
                                        <p:tgtEl>
                                          <p:spTgt spid="231427">
                                            <p:txEl>
                                              <p:pRg st="3" end="3"/>
                                            </p:txEl>
                                          </p:spTgt>
                                        </p:tgtEl>
                                        <p:attrNameLst>
                                          <p:attrName>style.visibility</p:attrName>
                                        </p:attrNameLst>
                                      </p:cBhvr>
                                      <p:to>
                                        <p:strVal val="visible"/>
                                      </p:to>
                                    </p:set>
                                    <p:animEffect transition="in" filter="fade">
                                      <p:cBhvr>
                                        <p:cTn id="29" dur="500"/>
                                        <p:tgtEl>
                                          <p:spTgt spid="231427">
                                            <p:txEl>
                                              <p:pRg st="3" end="3"/>
                                            </p:txEl>
                                          </p:spTgt>
                                        </p:tgtEl>
                                      </p:cBhvr>
                                    </p:animEffect>
                                    <p:anim calcmode="lin" valueType="num">
                                      <p:cBhvr>
                                        <p:cTn id="30" dur="500" fill="hold"/>
                                        <p:tgtEl>
                                          <p:spTgt spid="231427">
                                            <p:txEl>
                                              <p:pRg st="3" end="3"/>
                                            </p:txEl>
                                          </p:spTgt>
                                        </p:tgtEl>
                                        <p:attrNameLst>
                                          <p:attrName>ppt_x</p:attrName>
                                        </p:attrNameLst>
                                      </p:cBhvr>
                                      <p:tavLst>
                                        <p:tav tm="0">
                                          <p:val>
                                            <p:strVal val="#ppt_x"/>
                                          </p:val>
                                        </p:tav>
                                        <p:tav tm="100000">
                                          <p:val>
                                            <p:strVal val="#ppt_x"/>
                                          </p:val>
                                        </p:tav>
                                      </p:tavLst>
                                    </p:anim>
                                    <p:anim calcmode="lin" valueType="num">
                                      <p:cBhvr>
                                        <p:cTn id="31" dur="500" fill="hold"/>
                                        <p:tgtEl>
                                          <p:spTgt spid="231427">
                                            <p:txEl>
                                              <p:pRg st="3" end="3"/>
                                            </p:txEl>
                                          </p:spTgt>
                                        </p:tgtEl>
                                        <p:attrNameLst>
                                          <p:attrName>ppt_y</p:attrName>
                                        </p:attrNameLst>
                                      </p:cBhvr>
                                      <p:tavLst>
                                        <p:tav tm="0">
                                          <p:val>
                                            <p:strVal val="#ppt_y+.05"/>
                                          </p:val>
                                        </p:tav>
                                        <p:tav tm="100000">
                                          <p:val>
                                            <p:strVal val="#ppt_y"/>
                                          </p:val>
                                        </p:tav>
                                      </p:tavLst>
                                    </p:anim>
                                  </p:childTnLst>
                                </p:cTn>
                              </p:par>
                              <p:par>
                                <p:cTn id="32" presetID="44" presetClass="entr" presetSubtype="0" fill="hold" grpId="0" nodeType="withEffect">
                                  <p:stCondLst>
                                    <p:cond delay="0"/>
                                  </p:stCondLst>
                                  <p:childTnLst>
                                    <p:set>
                                      <p:cBhvr>
                                        <p:cTn id="33" dur="1" fill="hold">
                                          <p:stCondLst>
                                            <p:cond delay="0"/>
                                          </p:stCondLst>
                                        </p:cTn>
                                        <p:tgtEl>
                                          <p:spTgt spid="231427">
                                            <p:txEl>
                                              <p:pRg st="4" end="4"/>
                                            </p:txEl>
                                          </p:spTgt>
                                        </p:tgtEl>
                                        <p:attrNameLst>
                                          <p:attrName>style.visibility</p:attrName>
                                        </p:attrNameLst>
                                      </p:cBhvr>
                                      <p:to>
                                        <p:strVal val="visible"/>
                                      </p:to>
                                    </p:set>
                                    <p:animEffect transition="in" filter="fade">
                                      <p:cBhvr>
                                        <p:cTn id="34" dur="500"/>
                                        <p:tgtEl>
                                          <p:spTgt spid="231427">
                                            <p:txEl>
                                              <p:pRg st="4" end="4"/>
                                            </p:txEl>
                                          </p:spTgt>
                                        </p:tgtEl>
                                      </p:cBhvr>
                                    </p:animEffect>
                                    <p:anim calcmode="lin" valueType="num">
                                      <p:cBhvr>
                                        <p:cTn id="35" dur="500" fill="hold"/>
                                        <p:tgtEl>
                                          <p:spTgt spid="231427">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231427">
                                            <p:txEl>
                                              <p:pRg st="4" end="4"/>
                                            </p:txEl>
                                          </p:spTgt>
                                        </p:tgtEl>
                                        <p:attrNameLst>
                                          <p:attrName>ppt_y</p:attrName>
                                        </p:attrNameLst>
                                      </p:cBhvr>
                                      <p:tavLst>
                                        <p:tav tm="0">
                                          <p:val>
                                            <p:strVal val="#ppt_y+.05"/>
                                          </p:val>
                                        </p:tav>
                                        <p:tav tm="100000">
                                          <p:val>
                                            <p:strVal val="#ppt_y"/>
                                          </p:val>
                                        </p:tav>
                                      </p:tavLst>
                                    </p:anim>
                                  </p:childTnLst>
                                </p:cTn>
                              </p:par>
                              <p:par>
                                <p:cTn id="37" presetID="44" presetClass="entr" presetSubtype="0" fill="hold" grpId="0" nodeType="withEffect">
                                  <p:stCondLst>
                                    <p:cond delay="0"/>
                                  </p:stCondLst>
                                  <p:childTnLst>
                                    <p:set>
                                      <p:cBhvr>
                                        <p:cTn id="38" dur="1" fill="hold">
                                          <p:stCondLst>
                                            <p:cond delay="0"/>
                                          </p:stCondLst>
                                        </p:cTn>
                                        <p:tgtEl>
                                          <p:spTgt spid="231427">
                                            <p:txEl>
                                              <p:pRg st="5" end="5"/>
                                            </p:txEl>
                                          </p:spTgt>
                                        </p:tgtEl>
                                        <p:attrNameLst>
                                          <p:attrName>style.visibility</p:attrName>
                                        </p:attrNameLst>
                                      </p:cBhvr>
                                      <p:to>
                                        <p:strVal val="visible"/>
                                      </p:to>
                                    </p:set>
                                    <p:animEffect transition="in" filter="fade">
                                      <p:cBhvr>
                                        <p:cTn id="39" dur="500"/>
                                        <p:tgtEl>
                                          <p:spTgt spid="231427">
                                            <p:txEl>
                                              <p:pRg st="5" end="5"/>
                                            </p:txEl>
                                          </p:spTgt>
                                        </p:tgtEl>
                                      </p:cBhvr>
                                    </p:animEffect>
                                    <p:anim calcmode="lin" valueType="num">
                                      <p:cBhvr>
                                        <p:cTn id="40" dur="500" fill="hold"/>
                                        <p:tgtEl>
                                          <p:spTgt spid="231427">
                                            <p:txEl>
                                              <p:pRg st="5" end="5"/>
                                            </p:txEl>
                                          </p:spTgt>
                                        </p:tgtEl>
                                        <p:attrNameLst>
                                          <p:attrName>ppt_x</p:attrName>
                                        </p:attrNameLst>
                                      </p:cBhvr>
                                      <p:tavLst>
                                        <p:tav tm="0">
                                          <p:val>
                                            <p:strVal val="#ppt_x"/>
                                          </p:val>
                                        </p:tav>
                                        <p:tav tm="100000">
                                          <p:val>
                                            <p:strVal val="#ppt_x"/>
                                          </p:val>
                                        </p:tav>
                                      </p:tavLst>
                                    </p:anim>
                                    <p:anim calcmode="lin" valueType="num">
                                      <p:cBhvr>
                                        <p:cTn id="41" dur="500" fill="hold"/>
                                        <p:tgtEl>
                                          <p:spTgt spid="231427">
                                            <p:txEl>
                                              <p:pRg st="5" end="5"/>
                                            </p:txEl>
                                          </p:spTgt>
                                        </p:tgtEl>
                                        <p:attrNameLst>
                                          <p:attrName>ppt_y</p:attrName>
                                        </p:attrNameLst>
                                      </p:cBhvr>
                                      <p:tavLst>
                                        <p:tav tm="0">
                                          <p:val>
                                            <p:strVal val="#ppt_y+.05"/>
                                          </p:val>
                                        </p:tav>
                                        <p:tav tm="100000">
                                          <p:val>
                                            <p:strVal val="#ppt_y"/>
                                          </p:val>
                                        </p:tav>
                                      </p:tavLst>
                                    </p:anim>
                                  </p:childTnLst>
                                </p:cTn>
                              </p:par>
                              <p:par>
                                <p:cTn id="42" presetID="44" presetClass="entr" presetSubtype="0" fill="hold" grpId="0" nodeType="withEffect">
                                  <p:stCondLst>
                                    <p:cond delay="0"/>
                                  </p:stCondLst>
                                  <p:childTnLst>
                                    <p:set>
                                      <p:cBhvr>
                                        <p:cTn id="43" dur="1" fill="hold">
                                          <p:stCondLst>
                                            <p:cond delay="0"/>
                                          </p:stCondLst>
                                        </p:cTn>
                                        <p:tgtEl>
                                          <p:spTgt spid="231427">
                                            <p:txEl>
                                              <p:pRg st="6" end="6"/>
                                            </p:txEl>
                                          </p:spTgt>
                                        </p:tgtEl>
                                        <p:attrNameLst>
                                          <p:attrName>style.visibility</p:attrName>
                                        </p:attrNameLst>
                                      </p:cBhvr>
                                      <p:to>
                                        <p:strVal val="visible"/>
                                      </p:to>
                                    </p:set>
                                    <p:animEffect transition="in" filter="fade">
                                      <p:cBhvr>
                                        <p:cTn id="44" dur="500"/>
                                        <p:tgtEl>
                                          <p:spTgt spid="231427">
                                            <p:txEl>
                                              <p:pRg st="6" end="6"/>
                                            </p:txEl>
                                          </p:spTgt>
                                        </p:tgtEl>
                                      </p:cBhvr>
                                    </p:animEffect>
                                    <p:anim calcmode="lin" valueType="num">
                                      <p:cBhvr>
                                        <p:cTn id="45" dur="500" fill="hold"/>
                                        <p:tgtEl>
                                          <p:spTgt spid="231427">
                                            <p:txEl>
                                              <p:pRg st="6" end="6"/>
                                            </p:txEl>
                                          </p:spTgt>
                                        </p:tgtEl>
                                        <p:attrNameLst>
                                          <p:attrName>ppt_x</p:attrName>
                                        </p:attrNameLst>
                                      </p:cBhvr>
                                      <p:tavLst>
                                        <p:tav tm="0">
                                          <p:val>
                                            <p:strVal val="#ppt_x"/>
                                          </p:val>
                                        </p:tav>
                                        <p:tav tm="100000">
                                          <p:val>
                                            <p:strVal val="#ppt_x"/>
                                          </p:val>
                                        </p:tav>
                                      </p:tavLst>
                                    </p:anim>
                                    <p:anim calcmode="lin" valueType="num">
                                      <p:cBhvr>
                                        <p:cTn id="46" dur="500" fill="hold"/>
                                        <p:tgtEl>
                                          <p:spTgt spid="231427">
                                            <p:txEl>
                                              <p:pRg st="6" end="6"/>
                                            </p:txEl>
                                          </p:spTgt>
                                        </p:tgtEl>
                                        <p:attrNameLst>
                                          <p:attrName>ppt_y</p:attrName>
                                        </p:attrNameLst>
                                      </p:cBhvr>
                                      <p:tavLst>
                                        <p:tav tm="0">
                                          <p:val>
                                            <p:strVal val="#ppt_y+.05"/>
                                          </p:val>
                                        </p:tav>
                                        <p:tav tm="100000">
                                          <p:val>
                                            <p:strVal val="#ppt_y"/>
                                          </p:val>
                                        </p:tav>
                                      </p:tavLst>
                                    </p:anim>
                                  </p:childTnLst>
                                </p:cTn>
                              </p:par>
                              <p:par>
                                <p:cTn id="47" presetID="44" presetClass="entr" presetSubtype="0" fill="hold" grpId="0" nodeType="withEffect">
                                  <p:stCondLst>
                                    <p:cond delay="0"/>
                                  </p:stCondLst>
                                  <p:childTnLst>
                                    <p:set>
                                      <p:cBhvr>
                                        <p:cTn id="48" dur="1" fill="hold">
                                          <p:stCondLst>
                                            <p:cond delay="0"/>
                                          </p:stCondLst>
                                        </p:cTn>
                                        <p:tgtEl>
                                          <p:spTgt spid="231427">
                                            <p:txEl>
                                              <p:pRg st="7" end="7"/>
                                            </p:txEl>
                                          </p:spTgt>
                                        </p:tgtEl>
                                        <p:attrNameLst>
                                          <p:attrName>style.visibility</p:attrName>
                                        </p:attrNameLst>
                                      </p:cBhvr>
                                      <p:to>
                                        <p:strVal val="visible"/>
                                      </p:to>
                                    </p:set>
                                    <p:animEffect transition="in" filter="fade">
                                      <p:cBhvr>
                                        <p:cTn id="49" dur="500"/>
                                        <p:tgtEl>
                                          <p:spTgt spid="231427">
                                            <p:txEl>
                                              <p:pRg st="7" end="7"/>
                                            </p:txEl>
                                          </p:spTgt>
                                        </p:tgtEl>
                                      </p:cBhvr>
                                    </p:animEffect>
                                    <p:anim calcmode="lin" valueType="num">
                                      <p:cBhvr>
                                        <p:cTn id="50" dur="500" fill="hold"/>
                                        <p:tgtEl>
                                          <p:spTgt spid="231427">
                                            <p:txEl>
                                              <p:pRg st="7" end="7"/>
                                            </p:txEl>
                                          </p:spTgt>
                                        </p:tgtEl>
                                        <p:attrNameLst>
                                          <p:attrName>ppt_x</p:attrName>
                                        </p:attrNameLst>
                                      </p:cBhvr>
                                      <p:tavLst>
                                        <p:tav tm="0">
                                          <p:val>
                                            <p:strVal val="#ppt_x"/>
                                          </p:val>
                                        </p:tav>
                                        <p:tav tm="100000">
                                          <p:val>
                                            <p:strVal val="#ppt_x"/>
                                          </p:val>
                                        </p:tav>
                                      </p:tavLst>
                                    </p:anim>
                                    <p:anim calcmode="lin" valueType="num">
                                      <p:cBhvr>
                                        <p:cTn id="51" dur="500" fill="hold"/>
                                        <p:tgtEl>
                                          <p:spTgt spid="231427">
                                            <p:txEl>
                                              <p:pRg st="7" end="7"/>
                                            </p:txEl>
                                          </p:spTgt>
                                        </p:tgtEl>
                                        <p:attrNameLst>
                                          <p:attrName>ppt_y</p:attrName>
                                        </p:attrNameLst>
                                      </p:cBhvr>
                                      <p:tavLst>
                                        <p:tav tm="0">
                                          <p:val>
                                            <p:strVal val="#ppt_y+.05"/>
                                          </p:val>
                                        </p:tav>
                                        <p:tav tm="100000">
                                          <p:val>
                                            <p:strVal val="#ppt_y"/>
                                          </p:val>
                                        </p:tav>
                                      </p:tavLst>
                                    </p:anim>
                                  </p:childTnLst>
                                </p:cTn>
                              </p:par>
                              <p:par>
                                <p:cTn id="52" presetID="44" presetClass="entr" presetSubtype="0" fill="hold" grpId="0" nodeType="withEffect">
                                  <p:stCondLst>
                                    <p:cond delay="0"/>
                                  </p:stCondLst>
                                  <p:childTnLst>
                                    <p:set>
                                      <p:cBhvr>
                                        <p:cTn id="53" dur="1" fill="hold">
                                          <p:stCondLst>
                                            <p:cond delay="0"/>
                                          </p:stCondLst>
                                        </p:cTn>
                                        <p:tgtEl>
                                          <p:spTgt spid="231427">
                                            <p:txEl>
                                              <p:pRg st="8" end="8"/>
                                            </p:txEl>
                                          </p:spTgt>
                                        </p:tgtEl>
                                        <p:attrNameLst>
                                          <p:attrName>style.visibility</p:attrName>
                                        </p:attrNameLst>
                                      </p:cBhvr>
                                      <p:to>
                                        <p:strVal val="visible"/>
                                      </p:to>
                                    </p:set>
                                    <p:animEffect transition="in" filter="fade">
                                      <p:cBhvr>
                                        <p:cTn id="54" dur="500"/>
                                        <p:tgtEl>
                                          <p:spTgt spid="231427">
                                            <p:txEl>
                                              <p:pRg st="8" end="8"/>
                                            </p:txEl>
                                          </p:spTgt>
                                        </p:tgtEl>
                                      </p:cBhvr>
                                    </p:animEffect>
                                    <p:anim calcmode="lin" valueType="num">
                                      <p:cBhvr>
                                        <p:cTn id="55" dur="500" fill="hold"/>
                                        <p:tgtEl>
                                          <p:spTgt spid="231427">
                                            <p:txEl>
                                              <p:pRg st="8" end="8"/>
                                            </p:txEl>
                                          </p:spTgt>
                                        </p:tgtEl>
                                        <p:attrNameLst>
                                          <p:attrName>ppt_x</p:attrName>
                                        </p:attrNameLst>
                                      </p:cBhvr>
                                      <p:tavLst>
                                        <p:tav tm="0">
                                          <p:val>
                                            <p:strVal val="#ppt_x"/>
                                          </p:val>
                                        </p:tav>
                                        <p:tav tm="100000">
                                          <p:val>
                                            <p:strVal val="#ppt_x"/>
                                          </p:val>
                                        </p:tav>
                                      </p:tavLst>
                                    </p:anim>
                                    <p:anim calcmode="lin" valueType="num">
                                      <p:cBhvr>
                                        <p:cTn id="56" dur="500" fill="hold"/>
                                        <p:tgtEl>
                                          <p:spTgt spid="231427">
                                            <p:txEl>
                                              <p:pRg st="8" end="8"/>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1426" grpId="0"/>
      <p:bldP spid="231427"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EA14F-F96E-4747-9F3D-AECF283D4374}"/>
              </a:ext>
            </a:extLst>
          </p:cNvPr>
          <p:cNvSpPr>
            <a:spLocks noGrp="1"/>
          </p:cNvSpPr>
          <p:nvPr>
            <p:ph type="title"/>
          </p:nvPr>
        </p:nvSpPr>
        <p:spPr>
          <a:xfrm>
            <a:off x="152400" y="990600"/>
            <a:ext cx="11785600" cy="685800"/>
          </a:xfrm>
        </p:spPr>
        <p:txBody>
          <a:bodyPr/>
          <a:lstStyle/>
          <a:p>
            <a:r>
              <a:rPr lang="en-US" dirty="0"/>
              <a:t>Nursing home Admission Agreements</a:t>
            </a:r>
          </a:p>
        </p:txBody>
      </p:sp>
      <p:sp>
        <p:nvSpPr>
          <p:cNvPr id="3" name="Content Placeholder 2">
            <a:extLst>
              <a:ext uri="{FF2B5EF4-FFF2-40B4-BE49-F238E27FC236}">
                <a16:creationId xmlns:a16="http://schemas.microsoft.com/office/drawing/2014/main" id="{6BD0196D-B9CB-4328-9BB9-C58127D3359B}"/>
              </a:ext>
            </a:extLst>
          </p:cNvPr>
          <p:cNvSpPr>
            <a:spLocks noGrp="1"/>
          </p:cNvSpPr>
          <p:nvPr>
            <p:ph idx="1"/>
          </p:nvPr>
        </p:nvSpPr>
        <p:spPr>
          <a:xfrm>
            <a:off x="1905000" y="2057400"/>
            <a:ext cx="9067800" cy="4343400"/>
          </a:xfrm>
        </p:spPr>
        <p:txBody>
          <a:bodyPr/>
          <a:lstStyle/>
          <a:p>
            <a:pPr marL="0" indent="0">
              <a:buNone/>
            </a:pPr>
            <a:r>
              <a:rPr lang="en-US" sz="3600" dirty="0"/>
              <a:t>Terms prohibited in admission agreements under the Nursing Home Reform Act  42 U.S.C </a:t>
            </a:r>
            <a:r>
              <a:rPr lang="pt-BR" sz="3600" dirty="0"/>
              <a:t>1395i-3(c)(5)(A)(ii) and 1396r(c)(5)(A)(ii)</a:t>
            </a:r>
            <a:endParaRPr lang="en-US" sz="3600" dirty="0"/>
          </a:p>
        </p:txBody>
      </p:sp>
    </p:spTree>
    <p:extLst>
      <p:ext uri="{BB962C8B-B14F-4D97-AF65-F5344CB8AC3E}">
        <p14:creationId xmlns:p14="http://schemas.microsoft.com/office/powerpoint/2010/main" val="3533033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9" name="Rectangle 2"/>
          <p:cNvSpPr>
            <a:spLocks noGrp="1" noChangeArrowheads="1"/>
          </p:cNvSpPr>
          <p:nvPr>
            <p:ph type="title" idx="4294967295"/>
          </p:nvPr>
        </p:nvSpPr>
        <p:spPr>
          <a:xfrm>
            <a:off x="469392" y="838200"/>
            <a:ext cx="8178800" cy="733425"/>
          </a:xfrm>
          <a:prstGeom prst="rect">
            <a:avLst/>
          </a:prstGeom>
        </p:spPr>
        <p:txBody>
          <a:bodyPr anchorCtr="1"/>
          <a:lstStyle/>
          <a:p>
            <a:pPr eaLnBrk="1" hangingPunct="1"/>
            <a:r>
              <a:rPr lang="en-US" altLang="en-US" sz="4800" dirty="0"/>
              <a:t>Third Party Guarantor/ Federal</a:t>
            </a:r>
            <a:endParaRPr lang="en-US" sz="4800" dirty="0"/>
          </a:p>
        </p:txBody>
      </p:sp>
      <p:sp>
        <p:nvSpPr>
          <p:cNvPr id="235523" name="Rectangle 3"/>
          <p:cNvSpPr>
            <a:spLocks noGrp="1" noChangeArrowheads="1"/>
          </p:cNvSpPr>
          <p:nvPr>
            <p:ph type="body" idx="4294967295"/>
          </p:nvPr>
        </p:nvSpPr>
        <p:spPr>
          <a:xfrm flipH="1">
            <a:off x="457200" y="1676400"/>
            <a:ext cx="11734800" cy="4876800"/>
          </a:xfrm>
          <a:prstGeom prst="rect">
            <a:avLst/>
          </a:prstGeom>
        </p:spPr>
        <p:txBody>
          <a:bodyPr/>
          <a:lstStyle/>
          <a:p>
            <a:pPr marL="284163" indent="0" eaLnBrk="1" hangingPunct="1">
              <a:buNone/>
            </a:pPr>
            <a:r>
              <a:rPr lang="en-US" sz="3600" dirty="0"/>
              <a:t>Third party guarantee as condition of admission or continued residence is prohibited </a:t>
            </a:r>
          </a:p>
          <a:p>
            <a:pPr marL="284163" indent="0" eaLnBrk="1" hangingPunct="1">
              <a:buNone/>
            </a:pPr>
            <a:r>
              <a:rPr lang="en-US" sz="3600" dirty="0"/>
              <a:t>Cannot require resident to waive rights to seek Medicaid coverage</a:t>
            </a:r>
          </a:p>
          <a:p>
            <a:pPr marL="0" indent="0" eaLnBrk="1" hangingPunct="1">
              <a:buNone/>
            </a:pPr>
            <a:endParaRPr lang="en-US" sz="3600" dirty="0"/>
          </a:p>
          <a:p>
            <a:pPr marL="284163" indent="0" eaLnBrk="1" hangingPunct="1">
              <a:buNone/>
            </a:pPr>
            <a:r>
              <a:rPr lang="en-US" sz="3600" dirty="0"/>
              <a:t>42 U.S.C. 1396r(c)(5)(A); 42  U.S.C. 1395i-3(c)(5)(A); 42 C.F.R.483.15(a)(2) </a:t>
            </a:r>
          </a:p>
          <a:p>
            <a:pPr eaLnBrk="1" hangingPunct="1">
              <a:buFont typeface="Wingdings" pitchFamily="2" charset="2"/>
              <a:buNone/>
            </a:pPr>
            <a:endParaRPr lang="en-US" dirty="0"/>
          </a:p>
        </p:txBody>
      </p:sp>
    </p:spTree>
    <p:extLst>
      <p:ext uri="{BB962C8B-B14F-4D97-AF65-F5344CB8AC3E}">
        <p14:creationId xmlns:p14="http://schemas.microsoft.com/office/powerpoint/2010/main" val="98928717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35523">
                                            <p:txEl>
                                              <p:pRg st="0" end="0"/>
                                            </p:txEl>
                                          </p:spTgt>
                                        </p:tgtEl>
                                        <p:attrNameLst>
                                          <p:attrName>style.visibility</p:attrName>
                                        </p:attrNameLst>
                                      </p:cBhvr>
                                      <p:to>
                                        <p:strVal val="visible"/>
                                      </p:to>
                                    </p:set>
                                    <p:animEffect transition="in" filter="fade">
                                      <p:cBhvr>
                                        <p:cTn id="7" dur="1000"/>
                                        <p:tgtEl>
                                          <p:spTgt spid="235523">
                                            <p:txEl>
                                              <p:pRg st="0" end="0"/>
                                            </p:txEl>
                                          </p:spTgt>
                                        </p:tgtEl>
                                      </p:cBhvr>
                                    </p:animEffect>
                                    <p:anim calcmode="lin" valueType="num">
                                      <p:cBhvr>
                                        <p:cTn id="8" dur="1000" fill="hold"/>
                                        <p:tgtEl>
                                          <p:spTgt spid="23552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3552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35523">
                                            <p:txEl>
                                              <p:pRg st="1" end="1"/>
                                            </p:txEl>
                                          </p:spTgt>
                                        </p:tgtEl>
                                        <p:attrNameLst>
                                          <p:attrName>style.visibility</p:attrName>
                                        </p:attrNameLst>
                                      </p:cBhvr>
                                      <p:to>
                                        <p:strVal val="visible"/>
                                      </p:to>
                                    </p:set>
                                    <p:animEffect transition="in" filter="fade">
                                      <p:cBhvr>
                                        <p:cTn id="14" dur="1000"/>
                                        <p:tgtEl>
                                          <p:spTgt spid="235523">
                                            <p:txEl>
                                              <p:pRg st="1" end="1"/>
                                            </p:txEl>
                                          </p:spTgt>
                                        </p:tgtEl>
                                      </p:cBhvr>
                                    </p:animEffect>
                                    <p:anim calcmode="lin" valueType="num">
                                      <p:cBhvr>
                                        <p:cTn id="15" dur="1000" fill="hold"/>
                                        <p:tgtEl>
                                          <p:spTgt spid="23552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3552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35523">
                                            <p:txEl>
                                              <p:pRg st="3" end="3"/>
                                            </p:txEl>
                                          </p:spTgt>
                                        </p:tgtEl>
                                        <p:attrNameLst>
                                          <p:attrName>style.visibility</p:attrName>
                                        </p:attrNameLst>
                                      </p:cBhvr>
                                      <p:to>
                                        <p:strVal val="visible"/>
                                      </p:to>
                                    </p:set>
                                    <p:animEffect transition="in" filter="fade">
                                      <p:cBhvr>
                                        <p:cTn id="21" dur="1000"/>
                                        <p:tgtEl>
                                          <p:spTgt spid="235523">
                                            <p:txEl>
                                              <p:pRg st="3" end="3"/>
                                            </p:txEl>
                                          </p:spTgt>
                                        </p:tgtEl>
                                      </p:cBhvr>
                                    </p:animEffect>
                                    <p:anim calcmode="lin" valueType="num">
                                      <p:cBhvr>
                                        <p:cTn id="22" dur="1000" fill="hold"/>
                                        <p:tgtEl>
                                          <p:spTgt spid="23552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23552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2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295400"/>
            <a:ext cx="10668000" cy="4800600"/>
          </a:xfrm>
        </p:spPr>
        <p:txBody>
          <a:bodyPr/>
          <a:lstStyle/>
          <a:p>
            <a:pPr marL="395288" indent="0" eaLnBrk="1" hangingPunct="1">
              <a:spcBef>
                <a:spcPts val="0"/>
              </a:spcBef>
              <a:buNone/>
            </a:pPr>
            <a:r>
              <a:rPr lang="en-US" sz="3600" dirty="0"/>
              <a:t>Can require individual who has legal access to income or resources to sign a contract to provide payment from the resident's income or resources for such care</a:t>
            </a:r>
            <a:r>
              <a:rPr lang="en-US" sz="3600" b="1" dirty="0"/>
              <a:t>-without incurring personal liability.</a:t>
            </a:r>
          </a:p>
          <a:p>
            <a:pPr marL="0" indent="0" eaLnBrk="1" hangingPunct="1">
              <a:buNone/>
            </a:pPr>
            <a:endParaRPr lang="en-US" sz="3600" dirty="0"/>
          </a:p>
          <a:p>
            <a:pPr marL="0" indent="0" eaLnBrk="1" hangingPunct="1">
              <a:buNone/>
            </a:pPr>
            <a:r>
              <a:rPr lang="en-US" sz="3600" dirty="0"/>
              <a:t>	42  U.S.C. 1396r(c)(5)(B)(ii); </a:t>
            </a:r>
          </a:p>
        </p:txBody>
      </p:sp>
    </p:spTree>
    <p:extLst>
      <p:ext uri="{BB962C8B-B14F-4D97-AF65-F5344CB8AC3E}">
        <p14:creationId xmlns:p14="http://schemas.microsoft.com/office/powerpoint/2010/main" val="8870837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629EF5-E8E6-4A9C-A2AB-7D7FB995F380}"/>
              </a:ext>
            </a:extLst>
          </p:cNvPr>
          <p:cNvSpPr>
            <a:spLocks noGrp="1"/>
          </p:cNvSpPr>
          <p:nvPr>
            <p:ph idx="1"/>
          </p:nvPr>
        </p:nvSpPr>
        <p:spPr>
          <a:xfrm>
            <a:off x="838200" y="1066800"/>
            <a:ext cx="10058400" cy="4876800"/>
          </a:xfrm>
        </p:spPr>
        <p:txBody>
          <a:bodyPr/>
          <a:lstStyle/>
          <a:p>
            <a:pPr marL="0" indent="0">
              <a:buNone/>
            </a:pPr>
            <a:r>
              <a:rPr lang="en-US" dirty="0"/>
              <a:t>42 C.F.R. 483.15(a)(3) prohibits </a:t>
            </a:r>
            <a:r>
              <a:rPr lang="en-US" b="1" dirty="0"/>
              <a:t>even </a:t>
            </a:r>
            <a:r>
              <a:rPr lang="en-US" b="1" i="1" dirty="0"/>
              <a:t>the request</a:t>
            </a:r>
            <a:r>
              <a:rPr lang="en-US" i="1" dirty="0"/>
              <a:t> </a:t>
            </a:r>
            <a:r>
              <a:rPr lang="en-US" dirty="0"/>
              <a:t>of a third-party guarantee of payment.  </a:t>
            </a:r>
          </a:p>
          <a:p>
            <a:pPr marL="0" indent="0">
              <a:buNone/>
            </a:pPr>
            <a:endParaRPr lang="en-US" sz="1600" dirty="0"/>
          </a:p>
          <a:p>
            <a:pPr marL="0" indent="0">
              <a:buNone/>
            </a:pPr>
            <a:r>
              <a:rPr lang="en-US" sz="2800" dirty="0"/>
              <a:t>“The facility must not </a:t>
            </a:r>
            <a:r>
              <a:rPr lang="en-US" sz="2800" dirty="0">
                <a:solidFill>
                  <a:srgbClr val="FF0000"/>
                </a:solidFill>
              </a:rPr>
              <a:t>request</a:t>
            </a:r>
            <a:r>
              <a:rPr lang="en-US" sz="2800" dirty="0"/>
              <a:t> or </a:t>
            </a:r>
            <a:r>
              <a:rPr lang="en-US" sz="2800" dirty="0">
                <a:solidFill>
                  <a:srgbClr val="FF0000"/>
                </a:solidFill>
              </a:rPr>
              <a:t>require</a:t>
            </a:r>
            <a:r>
              <a:rPr lang="en-US" sz="2800" dirty="0"/>
              <a:t> a third-party guarantee of payment to the facility as a condition of admission or expedited admission or continued stay in the facility. However, the facility may request and require a resident representative who has legal access to a resident's income or resources available to pay for facility care to sign a contract, </a:t>
            </a:r>
            <a:r>
              <a:rPr lang="en-US" sz="2800" dirty="0">
                <a:solidFill>
                  <a:srgbClr val="FF0000"/>
                </a:solidFill>
              </a:rPr>
              <a:t>without incurring personal financial liability</a:t>
            </a:r>
            <a:r>
              <a:rPr lang="en-US" sz="2800" dirty="0"/>
              <a:t>, to provide facility payment from the resident's income or resources.”</a:t>
            </a:r>
          </a:p>
          <a:p>
            <a:endParaRPr lang="en-US" dirty="0"/>
          </a:p>
        </p:txBody>
      </p:sp>
    </p:spTree>
    <p:extLst>
      <p:ext uri="{BB962C8B-B14F-4D97-AF65-F5344CB8AC3E}">
        <p14:creationId xmlns:p14="http://schemas.microsoft.com/office/powerpoint/2010/main" val="2309873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0"/>
            <a:ext cx="11785600" cy="685800"/>
          </a:xfrm>
        </p:spPr>
        <p:txBody>
          <a:bodyPr/>
          <a:lstStyle/>
          <a:p>
            <a:r>
              <a:rPr lang="en-US" dirty="0"/>
              <a:t>Resident Rights</a:t>
            </a:r>
          </a:p>
        </p:txBody>
      </p:sp>
      <p:sp>
        <p:nvSpPr>
          <p:cNvPr id="3" name="Content Placeholder 2"/>
          <p:cNvSpPr>
            <a:spLocks noGrp="1"/>
          </p:cNvSpPr>
          <p:nvPr>
            <p:ph idx="1"/>
          </p:nvPr>
        </p:nvSpPr>
        <p:spPr>
          <a:xfrm>
            <a:off x="609600" y="1676400"/>
            <a:ext cx="10972800" cy="4297364"/>
          </a:xfrm>
        </p:spPr>
        <p:txBody>
          <a:bodyPr/>
          <a:lstStyle/>
          <a:p>
            <a:pPr marL="0" indent="0">
              <a:buNone/>
            </a:pPr>
            <a:r>
              <a:rPr lang="en-US" dirty="0"/>
              <a:t>	</a:t>
            </a:r>
            <a:r>
              <a:rPr lang="en-US" sz="4000" dirty="0"/>
              <a:t>Resident Rights- O.R.C. 3721.13</a:t>
            </a:r>
          </a:p>
          <a:p>
            <a:pPr marL="0" indent="0">
              <a:buNone/>
            </a:pPr>
            <a:r>
              <a:rPr lang="en-US" sz="4000" dirty="0"/>
              <a:t>		36 listed</a:t>
            </a:r>
          </a:p>
          <a:p>
            <a:pPr marL="0" indent="0">
              <a:buNone/>
            </a:pPr>
            <a:r>
              <a:rPr lang="en-US" sz="4000" dirty="0"/>
              <a:t>			Personal</a:t>
            </a:r>
          </a:p>
          <a:p>
            <a:pPr marL="0" indent="0">
              <a:buNone/>
            </a:pPr>
            <a:r>
              <a:rPr lang="en-US" sz="4000" dirty="0"/>
              <a:t>			Financial</a:t>
            </a:r>
          </a:p>
          <a:p>
            <a:pPr marL="0" indent="0">
              <a:buNone/>
            </a:pPr>
            <a:r>
              <a:rPr lang="en-US" sz="4000" dirty="0"/>
              <a:t>			Discharge Rights</a:t>
            </a:r>
          </a:p>
        </p:txBody>
      </p:sp>
    </p:spTree>
    <p:extLst>
      <p:ext uri="{BB962C8B-B14F-4D97-AF65-F5344CB8AC3E}">
        <p14:creationId xmlns:p14="http://schemas.microsoft.com/office/powerpoint/2010/main" val="33285873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5200" y="685800"/>
            <a:ext cx="4724400" cy="609601"/>
          </a:xfrm>
        </p:spPr>
        <p:txBody>
          <a:bodyPr/>
          <a:lstStyle/>
          <a:p>
            <a:r>
              <a:rPr lang="en-US" dirty="0"/>
              <a:t>O.A.C. 5160-3-02(C) </a:t>
            </a:r>
          </a:p>
        </p:txBody>
      </p:sp>
      <p:sp>
        <p:nvSpPr>
          <p:cNvPr id="3" name="Content Placeholder 2"/>
          <p:cNvSpPr>
            <a:spLocks noGrp="1"/>
          </p:cNvSpPr>
          <p:nvPr>
            <p:ph idx="1"/>
          </p:nvPr>
        </p:nvSpPr>
        <p:spPr>
          <a:xfrm>
            <a:off x="1524000" y="1371600"/>
            <a:ext cx="9144000" cy="5105400"/>
          </a:xfrm>
        </p:spPr>
        <p:txBody>
          <a:bodyPr/>
          <a:lstStyle/>
          <a:p>
            <a:pPr marL="0" indent="0">
              <a:buNone/>
            </a:pPr>
            <a:r>
              <a:rPr lang="en-US" sz="3600" dirty="0"/>
              <a:t>Provider agreements</a:t>
            </a:r>
            <a:r>
              <a:rPr lang="en-US" sz="2800" dirty="0"/>
              <a:t>: </a:t>
            </a:r>
          </a:p>
          <a:p>
            <a:pPr marL="0" indent="0">
              <a:buNone/>
            </a:pPr>
            <a:r>
              <a:rPr lang="en-US" sz="3600" dirty="0"/>
              <a:t>A provider of a NF or ICF-MR shall not:</a:t>
            </a:r>
            <a:br>
              <a:rPr lang="en-US" sz="3600" dirty="0"/>
            </a:br>
            <a:r>
              <a:rPr lang="en-US" sz="3600" dirty="0"/>
              <a:t>	(1)  Charge fees for the application process of a Medicaid individual or applicant.</a:t>
            </a:r>
            <a:br>
              <a:rPr lang="en-US" sz="3600" dirty="0"/>
            </a:br>
            <a:r>
              <a:rPr lang="en-US" sz="3600" dirty="0"/>
              <a:t>	(2)  Charge a Medicaid individual an admission fee.</a:t>
            </a:r>
            <a:br>
              <a:rPr lang="en-US" sz="3600" dirty="0"/>
            </a:br>
            <a:r>
              <a:rPr lang="en-US" sz="3600" dirty="0"/>
              <a:t>	(3)  Charge a Medicaid individual an advance deposit.</a:t>
            </a:r>
            <a:br>
              <a:rPr lang="en-US" sz="3600" dirty="0"/>
            </a:br>
            <a:br>
              <a:rPr lang="en-US" dirty="0"/>
            </a:br>
            <a:endParaRPr lang="en-US" dirty="0"/>
          </a:p>
        </p:txBody>
      </p:sp>
    </p:spTree>
    <p:extLst>
      <p:ext uri="{BB962C8B-B14F-4D97-AF65-F5344CB8AC3E}">
        <p14:creationId xmlns:p14="http://schemas.microsoft.com/office/powerpoint/2010/main" val="33278458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1419226"/>
            <a:ext cx="9144000" cy="4981575"/>
          </a:xfrm>
        </p:spPr>
        <p:txBody>
          <a:bodyPr/>
          <a:lstStyle/>
          <a:p>
            <a:pPr marL="0" indent="0">
              <a:buNone/>
            </a:pPr>
            <a:r>
              <a:rPr lang="en-US" sz="2800" dirty="0"/>
              <a:t>(</a:t>
            </a:r>
            <a:r>
              <a:rPr lang="en-US" sz="3600" dirty="0"/>
              <a:t>4)  </a:t>
            </a:r>
            <a:r>
              <a:rPr lang="en-US" sz="3600" b="1" i="1" dirty="0"/>
              <a:t>Require</a:t>
            </a:r>
            <a:r>
              <a:rPr lang="en-US" sz="3600" dirty="0"/>
              <a:t> a third party to accept personal responsibility for paying the facility charges out of his or her own funds.  However, the facility may </a:t>
            </a:r>
            <a:r>
              <a:rPr lang="en-US" sz="3600" b="1" i="1" dirty="0"/>
              <a:t>require</a:t>
            </a:r>
            <a:r>
              <a:rPr lang="en-US" sz="3600" dirty="0"/>
              <a:t> a representative who has </a:t>
            </a:r>
            <a:r>
              <a:rPr lang="en-US" sz="3600" b="1" i="1" dirty="0"/>
              <a:t>legal access to an individual's income or resources</a:t>
            </a:r>
            <a:r>
              <a:rPr lang="en-US" sz="3600" dirty="0"/>
              <a:t> to sign a contract, </a:t>
            </a:r>
            <a:r>
              <a:rPr lang="en-US" sz="3600" b="1" i="1" dirty="0"/>
              <a:t>without incurring personal financial liability</a:t>
            </a:r>
            <a:r>
              <a:rPr lang="en-US" sz="3600" dirty="0"/>
              <a:t>, to provide facility payment from the individual's income or resources. </a:t>
            </a:r>
          </a:p>
        </p:txBody>
      </p:sp>
    </p:spTree>
    <p:extLst>
      <p:ext uri="{BB962C8B-B14F-4D97-AF65-F5344CB8AC3E}">
        <p14:creationId xmlns:p14="http://schemas.microsoft.com/office/powerpoint/2010/main" val="18534705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“Voluntary” Agreement</a:t>
            </a:r>
          </a:p>
        </p:txBody>
      </p:sp>
      <p:sp>
        <p:nvSpPr>
          <p:cNvPr id="3" name="Content Placeholder 2"/>
          <p:cNvSpPr>
            <a:spLocks noGrp="1"/>
          </p:cNvSpPr>
          <p:nvPr>
            <p:ph idx="1"/>
          </p:nvPr>
        </p:nvSpPr>
        <p:spPr/>
        <p:txBody>
          <a:bodyPr/>
          <a:lstStyle/>
          <a:p>
            <a:pPr marL="849313" indent="-454025"/>
            <a:r>
              <a:rPr lang="en-US" sz="3600" dirty="0"/>
              <a:t>Applies to anyone in certified NFs or ICFs-MR regardless of payment source.</a:t>
            </a:r>
          </a:p>
          <a:p>
            <a:pPr marL="849313" indent="-454025">
              <a:buNone/>
            </a:pPr>
            <a:endParaRPr lang="en-US" dirty="0"/>
          </a:p>
          <a:p>
            <a:pPr marL="849313" indent="-454025"/>
            <a:r>
              <a:rPr lang="en-US" sz="3600" dirty="0"/>
              <a:t>However, this provision does not prohibit a third party from </a:t>
            </a:r>
            <a:r>
              <a:rPr lang="en-US" sz="3600" b="1" dirty="0"/>
              <a:t>voluntarily</a:t>
            </a:r>
            <a:r>
              <a:rPr lang="en-US" sz="3600" dirty="0"/>
              <a:t> </a:t>
            </a:r>
            <a:r>
              <a:rPr lang="en-US" sz="3600" b="1" dirty="0"/>
              <a:t>making payment </a:t>
            </a:r>
            <a:r>
              <a:rPr lang="en-US" sz="3600" dirty="0"/>
              <a:t>on behalf of an individual.  </a:t>
            </a:r>
            <a:br>
              <a:rPr lang="en-US" dirty="0"/>
            </a:br>
            <a:endParaRPr lang="en-US" dirty="0"/>
          </a:p>
        </p:txBody>
      </p:sp>
    </p:spTree>
    <p:extLst>
      <p:ext uri="{BB962C8B-B14F-4D97-AF65-F5344CB8AC3E}">
        <p14:creationId xmlns:p14="http://schemas.microsoft.com/office/powerpoint/2010/main" val="5657697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838200"/>
            <a:ext cx="11785600" cy="685800"/>
          </a:xfrm>
        </p:spPr>
        <p:txBody>
          <a:bodyPr/>
          <a:lstStyle/>
          <a:p>
            <a:r>
              <a:rPr lang="en-US" dirty="0"/>
              <a:t>Signature as Responsible Party</a:t>
            </a:r>
          </a:p>
        </p:txBody>
      </p:sp>
      <p:sp>
        <p:nvSpPr>
          <p:cNvPr id="3" name="Content Placeholder 2"/>
          <p:cNvSpPr>
            <a:spLocks noGrp="1"/>
          </p:cNvSpPr>
          <p:nvPr>
            <p:ph idx="1"/>
          </p:nvPr>
        </p:nvSpPr>
        <p:spPr>
          <a:xfrm>
            <a:off x="1066800" y="1828800"/>
            <a:ext cx="10287000" cy="4572001"/>
          </a:xfrm>
        </p:spPr>
        <p:txBody>
          <a:bodyPr/>
          <a:lstStyle/>
          <a:p>
            <a:pPr marL="395288" indent="0">
              <a:buNone/>
            </a:pPr>
            <a:r>
              <a:rPr lang="en-US" dirty="0"/>
              <a:t>Typical language in an admission agreement parrots the federal and state regulations that the responsible party agrees to use the resident’s funds to pay residents account based on sponsor’s ability to access funds.  But then imposes “contractual obligations” to pay and to cooperate in Medicaid so that, if Medicaid is not approved, suit is filed for “breach of contract.”</a:t>
            </a:r>
          </a:p>
          <a:p>
            <a:pPr marL="0" indent="0">
              <a:buNone/>
            </a:pPr>
            <a:endParaRPr lang="en-US" dirty="0"/>
          </a:p>
        </p:txBody>
      </p:sp>
    </p:spTree>
    <p:extLst>
      <p:ext uri="{BB962C8B-B14F-4D97-AF65-F5344CB8AC3E}">
        <p14:creationId xmlns:p14="http://schemas.microsoft.com/office/powerpoint/2010/main" val="38268570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indent="0">
              <a:buNone/>
            </a:pPr>
            <a:r>
              <a:rPr lang="en-US" sz="3600" dirty="0"/>
              <a:t>Recent case says cannot impose personal liability on sponsor even where there are contractual provisions such as requiring payment from resident’s assets and/or to assist in obtaining Medicaid. </a:t>
            </a:r>
            <a:r>
              <a:rPr lang="en-US" sz="3600" i="1" dirty="0"/>
              <a:t>Village at the Greene vs. Smith, </a:t>
            </a:r>
            <a:r>
              <a:rPr lang="en-US" sz="3600" dirty="0"/>
              <a:t>2nd Dist. Montgomery No. 28762, 2020-Ohio-4088, ¶ 24.</a:t>
            </a:r>
          </a:p>
          <a:p>
            <a:endParaRPr lang="en-US" dirty="0"/>
          </a:p>
        </p:txBody>
      </p:sp>
    </p:spTree>
    <p:extLst>
      <p:ext uri="{BB962C8B-B14F-4D97-AF65-F5344CB8AC3E}">
        <p14:creationId xmlns:p14="http://schemas.microsoft.com/office/powerpoint/2010/main" val="9891875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0D8DBF-C022-DCD8-7DC7-2A48BB43BA25}"/>
              </a:ext>
            </a:extLst>
          </p:cNvPr>
          <p:cNvSpPr>
            <a:spLocks noGrp="1"/>
          </p:cNvSpPr>
          <p:nvPr>
            <p:ph idx="1"/>
          </p:nvPr>
        </p:nvSpPr>
        <p:spPr>
          <a:xfrm>
            <a:off x="457200" y="1066800"/>
            <a:ext cx="11506200" cy="4981574"/>
          </a:xfrm>
        </p:spPr>
        <p:txBody>
          <a:bodyPr/>
          <a:lstStyle/>
          <a:p>
            <a:pPr marL="0" indent="0">
              <a:buNone/>
            </a:pPr>
            <a:r>
              <a:rPr lang="en-US" dirty="0"/>
              <a:t>“To be clear, the provision of the agreement providing that ‘the Representative agrees to pay from his/her own resources any unpaid charges due to Facility as a result of the Representative's failure to cooperate in the Medicaid eligibility or redetermination process” is unenforceable. . .Specifically, such contract provision directly contravenes “the provisions of 42 U.S.C. 1396r(c)(5)(A)(ii), 42 C.F.R. 483.15(a)(3), and Ohio Adm. Code 5160-3-02(C)(4) * * *.’ Id.”  </a:t>
            </a:r>
            <a:r>
              <a:rPr lang="en-US" i="1" dirty="0"/>
              <a:t>Natl. Church Residences First Community Village v. Kessler</a:t>
            </a:r>
            <a:r>
              <a:rPr lang="en-US" dirty="0"/>
              <a:t>, 3rd Dist. No. 14-22-22, 2023-Ohio-1437, 213 N.E.3d 829, ¶ 40</a:t>
            </a:r>
          </a:p>
        </p:txBody>
      </p:sp>
    </p:spTree>
    <p:extLst>
      <p:ext uri="{BB962C8B-B14F-4D97-AF65-F5344CB8AC3E}">
        <p14:creationId xmlns:p14="http://schemas.microsoft.com/office/powerpoint/2010/main" val="21508222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4A87C5-3804-0C0E-F5AD-CE6157FED076}"/>
              </a:ext>
            </a:extLst>
          </p:cNvPr>
          <p:cNvSpPr>
            <a:spLocks noGrp="1"/>
          </p:cNvSpPr>
          <p:nvPr>
            <p:ph idx="1"/>
          </p:nvPr>
        </p:nvSpPr>
        <p:spPr>
          <a:xfrm>
            <a:off x="609600" y="1066800"/>
            <a:ext cx="10972800" cy="4953000"/>
          </a:xfrm>
        </p:spPr>
        <p:txBody>
          <a:bodyPr/>
          <a:lstStyle/>
          <a:p>
            <a:pPr marL="0" indent="0">
              <a:buNone/>
            </a:pPr>
            <a:r>
              <a:rPr lang="en-US" dirty="0"/>
              <a:t>Nursing homes argue, however, that they are not suing on a personal guarantee but rather for their “expectation damages”  caused by the breach of contract with the sponsor.  </a:t>
            </a:r>
          </a:p>
          <a:p>
            <a:pPr marL="0" indent="0">
              <a:buNone/>
            </a:pPr>
            <a:endParaRPr lang="en-US" sz="1400" dirty="0"/>
          </a:p>
          <a:p>
            <a:pPr marL="0" indent="0">
              <a:buNone/>
            </a:pPr>
            <a:r>
              <a:rPr lang="en-US" dirty="0"/>
              <a:t>“[B]</a:t>
            </a:r>
            <a:r>
              <a:rPr lang="en-US" dirty="0" err="1"/>
              <a:t>ased</a:t>
            </a:r>
            <a:r>
              <a:rPr lang="en-US" dirty="0"/>
              <a:t> on our conclusions regarding Kessler's privity to the agreement and the *843 propriety of any provision in the agreement purporting to personally obligate Kessler to pay McGlone's debt, National Church's argument is feckless.” </a:t>
            </a:r>
          </a:p>
          <a:p>
            <a:pPr marL="0" indent="0">
              <a:buNone/>
            </a:pPr>
            <a:r>
              <a:rPr lang="en-US" dirty="0"/>
              <a:t>Natl. Church Residences First Community Village v. Kessler, 3rd Dist. No. 14-22-22, 2023-Ohio-1437, 213 N.E.3d 829, ¶ 45</a:t>
            </a:r>
          </a:p>
        </p:txBody>
      </p:sp>
    </p:spTree>
    <p:extLst>
      <p:ext uri="{BB962C8B-B14F-4D97-AF65-F5344CB8AC3E}">
        <p14:creationId xmlns:p14="http://schemas.microsoft.com/office/powerpoint/2010/main" val="206785331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D164AF4-996C-47B8-8ECE-D83D4C83A611}"/>
              </a:ext>
            </a:extLst>
          </p:cNvPr>
          <p:cNvSpPr>
            <a:spLocks noGrp="1"/>
          </p:cNvSpPr>
          <p:nvPr>
            <p:ph idx="1"/>
          </p:nvPr>
        </p:nvSpPr>
        <p:spPr>
          <a:xfrm>
            <a:off x="381000" y="1524000"/>
            <a:ext cx="11404600" cy="3200400"/>
          </a:xfrm>
        </p:spPr>
        <p:txBody>
          <a:bodyPr/>
          <a:lstStyle/>
          <a:p>
            <a:pPr marL="0" indent="0">
              <a:buNone/>
            </a:pPr>
            <a:r>
              <a:rPr lang="en-US" dirty="0"/>
              <a:t>If you replace the admissions agreement with a promissory note, the facility can sue on the promissory note.</a:t>
            </a:r>
          </a:p>
          <a:p>
            <a:pPr marL="0" indent="0">
              <a:buNone/>
            </a:pPr>
            <a:r>
              <a:rPr lang="en-US" dirty="0"/>
              <a:t> </a:t>
            </a:r>
          </a:p>
          <a:p>
            <a:pPr marL="0" indent="0">
              <a:buNone/>
            </a:pPr>
            <a:r>
              <a:rPr lang="en-US" i="1" dirty="0"/>
              <a:t>Laurels of Huber Hts. v. Taylor</a:t>
            </a:r>
            <a:r>
              <a:rPr lang="en-US" dirty="0"/>
              <a:t>, 2nd Dist. Montgomery No. 29223, 2022-Ohio-1425</a:t>
            </a:r>
          </a:p>
        </p:txBody>
      </p:sp>
    </p:spTree>
    <p:extLst>
      <p:ext uri="{BB962C8B-B14F-4D97-AF65-F5344CB8AC3E}">
        <p14:creationId xmlns:p14="http://schemas.microsoft.com/office/powerpoint/2010/main" val="20313438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B22277-A7FC-40DF-594A-4A42ADAC0312}"/>
              </a:ext>
            </a:extLst>
          </p:cNvPr>
          <p:cNvSpPr>
            <a:spLocks noGrp="1"/>
          </p:cNvSpPr>
          <p:nvPr>
            <p:ph idx="1"/>
          </p:nvPr>
        </p:nvSpPr>
        <p:spPr>
          <a:xfrm>
            <a:off x="533400" y="2133600"/>
            <a:ext cx="11252200" cy="4267200"/>
          </a:xfrm>
        </p:spPr>
        <p:txBody>
          <a:bodyPr/>
          <a:lstStyle/>
          <a:p>
            <a:pPr marL="0" indent="0">
              <a:buNone/>
            </a:pPr>
            <a:r>
              <a:rPr lang="en-US" sz="3600" dirty="0"/>
              <a:t>Most recent admission agreement has, by incorporation, a series of exhibits, one of which is a personal guarantee.  </a:t>
            </a:r>
          </a:p>
        </p:txBody>
      </p:sp>
    </p:spTree>
    <p:extLst>
      <p:ext uri="{BB962C8B-B14F-4D97-AF65-F5344CB8AC3E}">
        <p14:creationId xmlns:p14="http://schemas.microsoft.com/office/powerpoint/2010/main" val="132357912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FE78245-A2A5-16CD-39E2-EDA07679B36D}"/>
              </a:ext>
            </a:extLst>
          </p:cNvPr>
          <p:cNvSpPr>
            <a:spLocks noGrp="1"/>
          </p:cNvSpPr>
          <p:nvPr>
            <p:ph idx="1"/>
          </p:nvPr>
        </p:nvSpPr>
        <p:spPr>
          <a:xfrm>
            <a:off x="685800" y="914400"/>
            <a:ext cx="10515600" cy="5486400"/>
          </a:xfrm>
        </p:spPr>
        <p:txBody>
          <a:bodyPr/>
          <a:lstStyle/>
          <a:p>
            <a:pPr marL="0" indent="0">
              <a:buNone/>
            </a:pPr>
            <a:r>
              <a:rPr lang="en-US" sz="2800" dirty="0"/>
              <a:t>“Facility cannot continue to provide services without payment. If the facility is not paid timely and in full by someone, then it will seek to discharge the Patient.</a:t>
            </a:r>
          </a:p>
          <a:p>
            <a:pPr marL="0" indent="0">
              <a:buNone/>
            </a:pPr>
            <a:endParaRPr lang="en-US" sz="1400" dirty="0"/>
          </a:p>
          <a:p>
            <a:pPr marL="0" indent="0">
              <a:buNone/>
            </a:pPr>
            <a:r>
              <a:rPr lang="en-US" sz="2800" dirty="0"/>
              <a:t>{¶8} Many people wish to make sure that care and services to their loved ones are maintained when the Patient does not have the resources to pay for care. Circumstances that may cause non-payment may include, for example when an insurance company no longer provides payment when rehabilitation care has concluded or when Medicaid eligibility has not been maintained or approved. Thus, they agree to make payments on their loved ones’ behalf in those instances</a:t>
            </a:r>
            <a:r>
              <a:rPr lang="en-US" sz="2400" dirty="0"/>
              <a:t>.</a:t>
            </a:r>
          </a:p>
        </p:txBody>
      </p:sp>
    </p:spTree>
    <p:extLst>
      <p:ext uri="{BB962C8B-B14F-4D97-AF65-F5344CB8AC3E}">
        <p14:creationId xmlns:p14="http://schemas.microsoft.com/office/powerpoint/2010/main" val="28627728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066" name="Rectangle 2"/>
          <p:cNvSpPr>
            <a:spLocks noGrp="1" noChangeArrowheads="1"/>
          </p:cNvSpPr>
          <p:nvPr>
            <p:ph type="title" idx="4294967295"/>
          </p:nvPr>
        </p:nvSpPr>
        <p:spPr>
          <a:xfrm>
            <a:off x="76200" y="685800"/>
            <a:ext cx="7315200" cy="1097280"/>
          </a:xfrm>
          <a:prstGeom prst="rect">
            <a:avLst/>
          </a:prstGeom>
        </p:spPr>
        <p:txBody>
          <a:bodyPr anchorCtr="1"/>
          <a:lstStyle/>
          <a:p>
            <a:pPr eaLnBrk="1" hangingPunct="1"/>
            <a:r>
              <a:rPr lang="en-US" sz="5400" dirty="0"/>
              <a:t>Resident Rights-Personal</a:t>
            </a:r>
          </a:p>
        </p:txBody>
      </p:sp>
      <p:sp>
        <p:nvSpPr>
          <p:cNvPr id="88067" name="Rectangle 3"/>
          <p:cNvSpPr>
            <a:spLocks noGrp="1" noChangeArrowheads="1"/>
          </p:cNvSpPr>
          <p:nvPr>
            <p:ph type="body" idx="4294967295"/>
          </p:nvPr>
        </p:nvSpPr>
        <p:spPr>
          <a:xfrm>
            <a:off x="0" y="1922145"/>
            <a:ext cx="11658600" cy="4478655"/>
          </a:xfrm>
          <a:prstGeom prst="rect">
            <a:avLst/>
          </a:prstGeom>
          <a:solidFill>
            <a:schemeClr val="bg1"/>
          </a:solidFill>
        </p:spPr>
        <p:txBody>
          <a:bodyPr/>
          <a:lstStyle/>
          <a:p>
            <a:pPr lvl="1" eaLnBrk="1" hangingPunct="1">
              <a:buSzTx/>
              <a:buFont typeface="Wingdings" pitchFamily="2" charset="2"/>
              <a:buChar char="Ø"/>
            </a:pPr>
            <a:r>
              <a:rPr lang="en-US" sz="3600" dirty="0"/>
              <a:t>Safe &amp; clean living –follow federal and state regulations</a:t>
            </a:r>
          </a:p>
          <a:p>
            <a:pPr lvl="1" eaLnBrk="1" hangingPunct="1">
              <a:buSzTx/>
              <a:buFont typeface="Wingdings" pitchFamily="2" charset="2"/>
              <a:buChar char="Ø"/>
            </a:pPr>
            <a:r>
              <a:rPr lang="en-US" sz="3600" dirty="0"/>
              <a:t>Free from abuse/ treat with respect</a:t>
            </a:r>
          </a:p>
          <a:p>
            <a:pPr lvl="1" eaLnBrk="1" hangingPunct="1">
              <a:buSzTx/>
              <a:buFont typeface="Wingdings" pitchFamily="2" charset="2"/>
              <a:buChar char="Ø"/>
            </a:pPr>
            <a:r>
              <a:rPr lang="en-US" sz="3600" dirty="0"/>
              <a:t>Adequate and appropriate care</a:t>
            </a:r>
          </a:p>
          <a:p>
            <a:pPr lvl="1" eaLnBrk="1" hangingPunct="1">
              <a:buSzTx/>
              <a:buFont typeface="Wingdings" pitchFamily="2" charset="2"/>
              <a:buChar char="Ø"/>
            </a:pPr>
            <a:r>
              <a:rPr lang="en-US" sz="3600" dirty="0"/>
              <a:t>Participate in decisions/</a:t>
            </a:r>
            <a:r>
              <a:rPr lang="en-US" sz="3600" dirty="0">
                <a:solidFill>
                  <a:srgbClr val="000000"/>
                </a:solidFill>
              </a:rPr>
              <a:t>Confidentiality of records</a:t>
            </a:r>
          </a:p>
          <a:p>
            <a:pPr lvl="1" eaLnBrk="1" hangingPunct="1">
              <a:buSzTx/>
              <a:buFont typeface="Wingdings" pitchFamily="2" charset="2"/>
              <a:buChar char="Ø"/>
            </a:pPr>
            <a:r>
              <a:rPr lang="en-US" sz="3600" dirty="0">
                <a:solidFill>
                  <a:srgbClr val="000000"/>
                </a:solidFill>
              </a:rPr>
              <a:t>Privacy during exams/treatment/care</a:t>
            </a:r>
            <a:endParaRPr lang="en-US" sz="3600" dirty="0"/>
          </a:p>
          <a:p>
            <a:pPr lvl="1" eaLnBrk="1" hangingPunct="1">
              <a:buSzTx/>
              <a:buFont typeface="Wingdings" pitchFamily="2" charset="2"/>
              <a:buChar char="Ø"/>
            </a:pPr>
            <a:endParaRPr lang="en-US" dirty="0"/>
          </a:p>
          <a:p>
            <a:pPr lvl="1" eaLnBrk="1" hangingPunct="1">
              <a:buSzTx/>
              <a:buFont typeface="Wingdings" pitchFamily="2" charset="2"/>
              <a:buChar char="Ø"/>
            </a:pP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88066">
                                            <p:txEl>
                                              <p:charRg st="4294967295" end="4294967295"/>
                                            </p:txEl>
                                          </p:spTgt>
                                        </p:tgtEl>
                                        <p:attrNameLst>
                                          <p:attrName>style.visibility</p:attrName>
                                        </p:attrNameLst>
                                      </p:cBhvr>
                                      <p:to>
                                        <p:strVal val="visible"/>
                                      </p:to>
                                    </p:set>
                                    <p:anim calcmode="lin" valueType="num">
                                      <p:cBhvr>
                                        <p:cTn id="7" dur="1000" fill="hold"/>
                                        <p:tgtEl>
                                          <p:spTgt spid="88066">
                                            <p:txEl>
                                              <p:charRg st="4294967295" end="4294967295"/>
                                            </p:txEl>
                                          </p:spTgt>
                                        </p:tgtEl>
                                        <p:attrNameLst>
                                          <p:attrName>ppt_x</p:attrName>
                                        </p:attrNameLst>
                                      </p:cBhvr>
                                      <p:tavLst>
                                        <p:tav tm="0">
                                          <p:val>
                                            <p:strVal val="#ppt_x-.2"/>
                                          </p:val>
                                        </p:tav>
                                        <p:tav tm="100000">
                                          <p:val>
                                            <p:strVal val="#ppt_x"/>
                                          </p:val>
                                        </p:tav>
                                      </p:tavLst>
                                    </p:anim>
                                    <p:anim calcmode="lin" valueType="num">
                                      <p:cBhvr>
                                        <p:cTn id="8" dur="1000" fill="hold"/>
                                        <p:tgtEl>
                                          <p:spTgt spid="88066">
                                            <p:txEl>
                                              <p:charRg st="4294967295" end="4294967295"/>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88066">
                                            <p:txEl>
                                              <p:charRg st="4294967295" end="4294967295"/>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88067">
                                            <p:txEl>
                                              <p:pRg st="0" end="0"/>
                                            </p:txEl>
                                          </p:spTgt>
                                        </p:tgtEl>
                                        <p:attrNameLst>
                                          <p:attrName>style.visibility</p:attrName>
                                        </p:attrNameLst>
                                      </p:cBhvr>
                                      <p:to>
                                        <p:strVal val="visible"/>
                                      </p:to>
                                    </p:set>
                                    <p:animEffect transition="in" filter="fade">
                                      <p:cBhvr>
                                        <p:cTn id="14" dur="500"/>
                                        <p:tgtEl>
                                          <p:spTgt spid="88067">
                                            <p:txEl>
                                              <p:pRg st="0" end="0"/>
                                            </p:txEl>
                                          </p:spTgt>
                                        </p:tgtEl>
                                      </p:cBhvr>
                                    </p:animEffect>
                                    <p:anim calcmode="lin" valueType="num">
                                      <p:cBhvr>
                                        <p:cTn id="15" dur="500" fill="hold"/>
                                        <p:tgtEl>
                                          <p:spTgt spid="88067">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88067">
                                            <p:txEl>
                                              <p:pRg st="0" end="0"/>
                                            </p:txEl>
                                          </p:spTgt>
                                        </p:tgtEl>
                                        <p:attrNameLst>
                                          <p:attrName>ppt_y</p:attrName>
                                        </p:attrNameLst>
                                      </p:cBhvr>
                                      <p:tavLst>
                                        <p:tav tm="0">
                                          <p:val>
                                            <p:strVal val="#ppt_y+.05"/>
                                          </p:val>
                                        </p:tav>
                                        <p:tav tm="100000">
                                          <p:val>
                                            <p:strVal val="#ppt_y"/>
                                          </p:val>
                                        </p:tav>
                                      </p:tavLst>
                                    </p:anim>
                                  </p:childTnLst>
                                </p:cTn>
                              </p:par>
                              <p:par>
                                <p:cTn id="17" presetID="44" presetClass="entr" presetSubtype="0" fill="hold" grpId="0" nodeType="withEffect">
                                  <p:stCondLst>
                                    <p:cond delay="0"/>
                                  </p:stCondLst>
                                  <p:childTnLst>
                                    <p:set>
                                      <p:cBhvr>
                                        <p:cTn id="18" dur="1" fill="hold">
                                          <p:stCondLst>
                                            <p:cond delay="0"/>
                                          </p:stCondLst>
                                        </p:cTn>
                                        <p:tgtEl>
                                          <p:spTgt spid="88067">
                                            <p:txEl>
                                              <p:pRg st="1" end="1"/>
                                            </p:txEl>
                                          </p:spTgt>
                                        </p:tgtEl>
                                        <p:attrNameLst>
                                          <p:attrName>style.visibility</p:attrName>
                                        </p:attrNameLst>
                                      </p:cBhvr>
                                      <p:to>
                                        <p:strVal val="visible"/>
                                      </p:to>
                                    </p:set>
                                    <p:animEffect transition="in" filter="fade">
                                      <p:cBhvr>
                                        <p:cTn id="19" dur="500"/>
                                        <p:tgtEl>
                                          <p:spTgt spid="88067">
                                            <p:txEl>
                                              <p:pRg st="1" end="1"/>
                                            </p:txEl>
                                          </p:spTgt>
                                        </p:tgtEl>
                                      </p:cBhvr>
                                    </p:animEffect>
                                    <p:anim calcmode="lin" valueType="num">
                                      <p:cBhvr>
                                        <p:cTn id="20" dur="500" fill="hold"/>
                                        <p:tgtEl>
                                          <p:spTgt spid="88067">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88067">
                                            <p:txEl>
                                              <p:pRg st="1" end="1"/>
                                            </p:txEl>
                                          </p:spTgt>
                                        </p:tgtEl>
                                        <p:attrNameLst>
                                          <p:attrName>ppt_y</p:attrName>
                                        </p:attrNameLst>
                                      </p:cBhvr>
                                      <p:tavLst>
                                        <p:tav tm="0">
                                          <p:val>
                                            <p:strVal val="#ppt_y+.05"/>
                                          </p:val>
                                        </p:tav>
                                        <p:tav tm="100000">
                                          <p:val>
                                            <p:strVal val="#ppt_y"/>
                                          </p:val>
                                        </p:tav>
                                      </p:tavLst>
                                    </p:anim>
                                  </p:childTnLst>
                                </p:cTn>
                              </p:par>
                              <p:par>
                                <p:cTn id="22" presetID="44" presetClass="entr" presetSubtype="0" fill="hold" grpId="0" nodeType="withEffect">
                                  <p:stCondLst>
                                    <p:cond delay="0"/>
                                  </p:stCondLst>
                                  <p:childTnLst>
                                    <p:set>
                                      <p:cBhvr>
                                        <p:cTn id="23" dur="1" fill="hold">
                                          <p:stCondLst>
                                            <p:cond delay="0"/>
                                          </p:stCondLst>
                                        </p:cTn>
                                        <p:tgtEl>
                                          <p:spTgt spid="88067">
                                            <p:txEl>
                                              <p:pRg st="2" end="2"/>
                                            </p:txEl>
                                          </p:spTgt>
                                        </p:tgtEl>
                                        <p:attrNameLst>
                                          <p:attrName>style.visibility</p:attrName>
                                        </p:attrNameLst>
                                      </p:cBhvr>
                                      <p:to>
                                        <p:strVal val="visible"/>
                                      </p:to>
                                    </p:set>
                                    <p:animEffect transition="in" filter="fade">
                                      <p:cBhvr>
                                        <p:cTn id="24" dur="500"/>
                                        <p:tgtEl>
                                          <p:spTgt spid="88067">
                                            <p:txEl>
                                              <p:pRg st="2" end="2"/>
                                            </p:txEl>
                                          </p:spTgt>
                                        </p:tgtEl>
                                      </p:cBhvr>
                                    </p:animEffect>
                                    <p:anim calcmode="lin" valueType="num">
                                      <p:cBhvr>
                                        <p:cTn id="25" dur="500" fill="hold"/>
                                        <p:tgtEl>
                                          <p:spTgt spid="88067">
                                            <p:txEl>
                                              <p:pRg st="2" end="2"/>
                                            </p:txEl>
                                          </p:spTgt>
                                        </p:tgtEl>
                                        <p:attrNameLst>
                                          <p:attrName>ppt_x</p:attrName>
                                        </p:attrNameLst>
                                      </p:cBhvr>
                                      <p:tavLst>
                                        <p:tav tm="0">
                                          <p:val>
                                            <p:strVal val="#ppt_x"/>
                                          </p:val>
                                        </p:tav>
                                        <p:tav tm="100000">
                                          <p:val>
                                            <p:strVal val="#ppt_x"/>
                                          </p:val>
                                        </p:tav>
                                      </p:tavLst>
                                    </p:anim>
                                    <p:anim calcmode="lin" valueType="num">
                                      <p:cBhvr>
                                        <p:cTn id="26" dur="500" fill="hold"/>
                                        <p:tgtEl>
                                          <p:spTgt spid="88067">
                                            <p:txEl>
                                              <p:pRg st="2" end="2"/>
                                            </p:txEl>
                                          </p:spTgt>
                                        </p:tgtEl>
                                        <p:attrNameLst>
                                          <p:attrName>ppt_y</p:attrName>
                                        </p:attrNameLst>
                                      </p:cBhvr>
                                      <p:tavLst>
                                        <p:tav tm="0">
                                          <p:val>
                                            <p:strVal val="#ppt_y+.05"/>
                                          </p:val>
                                        </p:tav>
                                        <p:tav tm="100000">
                                          <p:val>
                                            <p:strVal val="#ppt_y"/>
                                          </p:val>
                                        </p:tav>
                                      </p:tavLst>
                                    </p:anim>
                                  </p:childTnLst>
                                </p:cTn>
                              </p:par>
                              <p:par>
                                <p:cTn id="27" presetID="44" presetClass="entr" presetSubtype="0" fill="hold" grpId="0" nodeType="withEffect">
                                  <p:stCondLst>
                                    <p:cond delay="0"/>
                                  </p:stCondLst>
                                  <p:childTnLst>
                                    <p:set>
                                      <p:cBhvr>
                                        <p:cTn id="28" dur="1" fill="hold">
                                          <p:stCondLst>
                                            <p:cond delay="0"/>
                                          </p:stCondLst>
                                        </p:cTn>
                                        <p:tgtEl>
                                          <p:spTgt spid="88067">
                                            <p:txEl>
                                              <p:pRg st="3" end="3"/>
                                            </p:txEl>
                                          </p:spTgt>
                                        </p:tgtEl>
                                        <p:attrNameLst>
                                          <p:attrName>style.visibility</p:attrName>
                                        </p:attrNameLst>
                                      </p:cBhvr>
                                      <p:to>
                                        <p:strVal val="visible"/>
                                      </p:to>
                                    </p:set>
                                    <p:animEffect transition="in" filter="fade">
                                      <p:cBhvr>
                                        <p:cTn id="29" dur="500"/>
                                        <p:tgtEl>
                                          <p:spTgt spid="88067">
                                            <p:txEl>
                                              <p:pRg st="3" end="3"/>
                                            </p:txEl>
                                          </p:spTgt>
                                        </p:tgtEl>
                                      </p:cBhvr>
                                    </p:animEffect>
                                    <p:anim calcmode="lin" valueType="num">
                                      <p:cBhvr>
                                        <p:cTn id="30" dur="500" fill="hold"/>
                                        <p:tgtEl>
                                          <p:spTgt spid="88067">
                                            <p:txEl>
                                              <p:pRg st="3" end="3"/>
                                            </p:txEl>
                                          </p:spTgt>
                                        </p:tgtEl>
                                        <p:attrNameLst>
                                          <p:attrName>ppt_x</p:attrName>
                                        </p:attrNameLst>
                                      </p:cBhvr>
                                      <p:tavLst>
                                        <p:tav tm="0">
                                          <p:val>
                                            <p:strVal val="#ppt_x"/>
                                          </p:val>
                                        </p:tav>
                                        <p:tav tm="100000">
                                          <p:val>
                                            <p:strVal val="#ppt_x"/>
                                          </p:val>
                                        </p:tav>
                                      </p:tavLst>
                                    </p:anim>
                                    <p:anim calcmode="lin" valueType="num">
                                      <p:cBhvr>
                                        <p:cTn id="31" dur="500" fill="hold"/>
                                        <p:tgtEl>
                                          <p:spTgt spid="88067">
                                            <p:txEl>
                                              <p:pRg st="3" end="3"/>
                                            </p:txEl>
                                          </p:spTgt>
                                        </p:tgtEl>
                                        <p:attrNameLst>
                                          <p:attrName>ppt_y</p:attrName>
                                        </p:attrNameLst>
                                      </p:cBhvr>
                                      <p:tavLst>
                                        <p:tav tm="0">
                                          <p:val>
                                            <p:strVal val="#ppt_y+.05"/>
                                          </p:val>
                                        </p:tav>
                                        <p:tav tm="100000">
                                          <p:val>
                                            <p:strVal val="#ppt_y"/>
                                          </p:val>
                                        </p:tav>
                                      </p:tavLst>
                                    </p:anim>
                                  </p:childTnLst>
                                </p:cTn>
                              </p:par>
                              <p:par>
                                <p:cTn id="32" presetID="44" presetClass="entr" presetSubtype="0" fill="hold" grpId="0" nodeType="withEffect">
                                  <p:stCondLst>
                                    <p:cond delay="0"/>
                                  </p:stCondLst>
                                  <p:childTnLst>
                                    <p:set>
                                      <p:cBhvr>
                                        <p:cTn id="33" dur="1" fill="hold">
                                          <p:stCondLst>
                                            <p:cond delay="0"/>
                                          </p:stCondLst>
                                        </p:cTn>
                                        <p:tgtEl>
                                          <p:spTgt spid="88067">
                                            <p:txEl>
                                              <p:pRg st="4" end="4"/>
                                            </p:txEl>
                                          </p:spTgt>
                                        </p:tgtEl>
                                        <p:attrNameLst>
                                          <p:attrName>style.visibility</p:attrName>
                                        </p:attrNameLst>
                                      </p:cBhvr>
                                      <p:to>
                                        <p:strVal val="visible"/>
                                      </p:to>
                                    </p:set>
                                    <p:animEffect transition="in" filter="fade">
                                      <p:cBhvr>
                                        <p:cTn id="34" dur="500"/>
                                        <p:tgtEl>
                                          <p:spTgt spid="88067">
                                            <p:txEl>
                                              <p:pRg st="4" end="4"/>
                                            </p:txEl>
                                          </p:spTgt>
                                        </p:tgtEl>
                                      </p:cBhvr>
                                    </p:animEffect>
                                    <p:anim calcmode="lin" valueType="num">
                                      <p:cBhvr>
                                        <p:cTn id="35" dur="500" fill="hold"/>
                                        <p:tgtEl>
                                          <p:spTgt spid="88067">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88067">
                                            <p:txEl>
                                              <p:pRg st="4" end="4"/>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6" grpId="0"/>
      <p:bldP spid="88067"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09B75D-BB8D-6285-4314-2711B6470DF8}"/>
              </a:ext>
            </a:extLst>
          </p:cNvPr>
          <p:cNvSpPr>
            <a:spLocks noGrp="1"/>
          </p:cNvSpPr>
          <p:nvPr>
            <p:ph idx="1"/>
          </p:nvPr>
        </p:nvSpPr>
        <p:spPr>
          <a:xfrm>
            <a:off x="1447800" y="938212"/>
            <a:ext cx="9144000" cy="4981575"/>
          </a:xfrm>
        </p:spPr>
        <p:txBody>
          <a:bodyPr/>
          <a:lstStyle/>
          <a:p>
            <a:pPr marL="0" indent="0">
              <a:lnSpc>
                <a:spcPct val="150000"/>
              </a:lnSpc>
              <a:buNone/>
            </a:pPr>
            <a:r>
              <a:rPr lang="en-US" sz="2400" dirty="0"/>
              <a:t>{¶9} BY SIGNING BELOW, THE PERSONAL GUARANTOR IS AGREEING TO VOLUNTARILY PERSONALLY GUARANTEE PAYMENT TO FACILITY, BE JOINTLY AND SEVERALLY LIABLE FOR ALL SERVICES AND SUPPLIES RECEIVED BY THE PATIENT, AND TO MAKE ALL PAYMENTS WHEN THEY COME DUE. THE PERSONAL GUARANTOR UNDERSTANDS THAT HE OR SHE IS NOT REQUIRED BY LAW OR FACILITY TO PERSONALLY GUARANTEE PAYMENT. THE PERSONAL GUARANTOR AGREES THAT THIS GUARANTEE WILL CONTINUE UNTIL ALL FINANCIAL OBLIGATIONS TO FACILITY HAVE BEEN PAID IN FULL.”</a:t>
            </a:r>
          </a:p>
          <a:p>
            <a:pPr marL="0" indent="0">
              <a:buNone/>
            </a:pPr>
            <a:endParaRPr lang="en-US" dirty="0"/>
          </a:p>
        </p:txBody>
      </p:sp>
    </p:spTree>
    <p:extLst>
      <p:ext uri="{BB962C8B-B14F-4D97-AF65-F5344CB8AC3E}">
        <p14:creationId xmlns:p14="http://schemas.microsoft.com/office/powerpoint/2010/main" val="34081006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6429F5-DBB5-7354-1FB4-4FBEDCFB23FE}"/>
              </a:ext>
            </a:extLst>
          </p:cNvPr>
          <p:cNvSpPr>
            <a:spLocks noGrp="1"/>
          </p:cNvSpPr>
          <p:nvPr>
            <p:ph idx="1"/>
          </p:nvPr>
        </p:nvSpPr>
        <p:spPr/>
        <p:txBody>
          <a:bodyPr/>
          <a:lstStyle/>
          <a:p>
            <a:pPr marL="0" indent="0">
              <a:buNone/>
            </a:pPr>
            <a:r>
              <a:rPr lang="en-US" dirty="0"/>
              <a:t>In that case, the sponsor signed the guarantee and the court found liable. </a:t>
            </a:r>
          </a:p>
          <a:p>
            <a:pPr marL="0" indent="0">
              <a:buNone/>
            </a:pPr>
            <a:endParaRPr lang="en-US" sz="900" dirty="0"/>
          </a:p>
          <a:p>
            <a:pPr marL="0" indent="0">
              <a:buNone/>
            </a:pPr>
            <a:r>
              <a:rPr lang="en-US" dirty="0"/>
              <a:t> </a:t>
            </a:r>
            <a:r>
              <a:rPr lang="en-US" i="1" dirty="0" err="1"/>
              <a:t>Altercare</a:t>
            </a:r>
            <a:r>
              <a:rPr lang="en-US" i="1" dirty="0"/>
              <a:t> Newark S., Inc. v. </a:t>
            </a:r>
            <a:r>
              <a:rPr lang="en-US" i="1" dirty="0" err="1"/>
              <a:t>Glasmeier</a:t>
            </a:r>
            <a:r>
              <a:rPr lang="en-US" dirty="0"/>
              <a:t>, 5th Dist. Licking No. 2021 CA 0018, 2021-Ohio-3456, ¶¶ 7-9</a:t>
            </a:r>
          </a:p>
          <a:p>
            <a:pPr marL="0" indent="0">
              <a:buNone/>
            </a:pPr>
            <a:r>
              <a:rPr lang="en-US" dirty="0"/>
              <a:t>Question:  How is “voluntarily making payments”  the same as signing, as part of a series of documents, a guarantee?</a:t>
            </a:r>
          </a:p>
        </p:txBody>
      </p:sp>
    </p:spTree>
    <p:extLst>
      <p:ext uri="{BB962C8B-B14F-4D97-AF65-F5344CB8AC3E}">
        <p14:creationId xmlns:p14="http://schemas.microsoft.com/office/powerpoint/2010/main" val="6325735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4621925-464A-6B54-7415-05FA349B72C4}"/>
              </a:ext>
            </a:extLst>
          </p:cNvPr>
          <p:cNvSpPr>
            <a:spLocks noGrp="1"/>
          </p:cNvSpPr>
          <p:nvPr>
            <p:ph idx="1"/>
          </p:nvPr>
        </p:nvSpPr>
        <p:spPr>
          <a:xfrm>
            <a:off x="838200" y="914400"/>
            <a:ext cx="10972800" cy="4876800"/>
          </a:xfrm>
        </p:spPr>
        <p:txBody>
          <a:bodyPr/>
          <a:lstStyle/>
          <a:p>
            <a:pPr marL="0" indent="0">
              <a:buNone/>
            </a:pPr>
            <a:r>
              <a:rPr lang="en-US" sz="2800" dirty="0"/>
              <a:t>By signing the Admission Agreement and Exhibit A, which clearly and unambiguously provided that appellant was not required by law or the facility to personally guaranty payment, appellant voluntarily agreed to voluntarily make payments on his mother's behalf. The guarantee expressly states in bold and all caps above the signature line that it was voluntary. There is no evidence that the guarantee was requested or required.</a:t>
            </a:r>
          </a:p>
          <a:p>
            <a:pPr marL="0" indent="0">
              <a:buNone/>
            </a:pPr>
            <a:endParaRPr lang="en-US" sz="1400" dirty="0"/>
          </a:p>
          <a:p>
            <a:pPr marL="0" indent="0">
              <a:buNone/>
            </a:pPr>
            <a:r>
              <a:rPr lang="en-US" sz="2800" i="1" dirty="0" err="1"/>
              <a:t>Altercare</a:t>
            </a:r>
            <a:r>
              <a:rPr lang="en-US" sz="2800" i="1" dirty="0"/>
              <a:t> Newark S., Inc. v. </a:t>
            </a:r>
            <a:r>
              <a:rPr lang="en-US" sz="2800" i="1" dirty="0" err="1"/>
              <a:t>Glasmeier</a:t>
            </a:r>
            <a:r>
              <a:rPr lang="en-US" sz="2800" dirty="0"/>
              <a:t>, 5th Dist. Licking No. 2021 CA 0018, 2021-Ohio-3456, ¶ 35</a:t>
            </a:r>
          </a:p>
        </p:txBody>
      </p:sp>
    </p:spTree>
    <p:extLst>
      <p:ext uri="{BB962C8B-B14F-4D97-AF65-F5344CB8AC3E}">
        <p14:creationId xmlns:p14="http://schemas.microsoft.com/office/powerpoint/2010/main" val="151267123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2978" name="Rectangle 2"/>
          <p:cNvSpPr>
            <a:spLocks noGrp="1" noChangeArrowheads="1"/>
          </p:cNvSpPr>
          <p:nvPr>
            <p:ph type="title" idx="4294967295"/>
          </p:nvPr>
        </p:nvSpPr>
        <p:spPr>
          <a:xfrm>
            <a:off x="609600" y="685800"/>
            <a:ext cx="4216400" cy="962025"/>
          </a:xfrm>
          <a:prstGeom prst="rect">
            <a:avLst/>
          </a:prstGeom>
        </p:spPr>
        <p:txBody>
          <a:bodyPr anchorCtr="1"/>
          <a:lstStyle/>
          <a:p>
            <a:pPr eaLnBrk="1" hangingPunct="1"/>
            <a:r>
              <a:rPr lang="en-US" sz="5400" dirty="0"/>
              <a:t>The Signature</a:t>
            </a:r>
          </a:p>
        </p:txBody>
      </p:sp>
      <p:sp>
        <p:nvSpPr>
          <p:cNvPr id="382979" name="Rectangle 3"/>
          <p:cNvSpPr>
            <a:spLocks noGrp="1" noChangeArrowheads="1"/>
          </p:cNvSpPr>
          <p:nvPr>
            <p:ph type="body" idx="4294967295"/>
          </p:nvPr>
        </p:nvSpPr>
        <p:spPr>
          <a:xfrm>
            <a:off x="838200" y="1600200"/>
            <a:ext cx="11049000" cy="4800600"/>
          </a:xfrm>
          <a:prstGeom prst="rect">
            <a:avLst/>
          </a:prstGeom>
          <a:solidFill>
            <a:schemeClr val="bg1"/>
          </a:solidFill>
        </p:spPr>
        <p:txBody>
          <a:bodyPr/>
          <a:lstStyle/>
          <a:p>
            <a:pPr marL="0" indent="0" eaLnBrk="1" hangingPunct="1">
              <a:buNone/>
            </a:pPr>
            <a:r>
              <a:rPr lang="en-US" sz="3600" dirty="0"/>
              <a:t>If</a:t>
            </a:r>
            <a:r>
              <a:rPr lang="en-US" dirty="0"/>
              <a:t> the signature is unambiguous, then cannot go beyond the contract to what the parties knew at the time of signing.  </a:t>
            </a:r>
            <a:r>
              <a:rPr lang="en-US" i="1" dirty="0"/>
              <a:t>Faith Manor v. </a:t>
            </a:r>
            <a:r>
              <a:rPr lang="en-US" i="1" dirty="0" err="1"/>
              <a:t>Armer</a:t>
            </a:r>
            <a:r>
              <a:rPr lang="en-US" dirty="0"/>
              <a:t>, 1991 WL 259567 (Allen Co.)</a:t>
            </a:r>
          </a:p>
          <a:p>
            <a:pPr lvl="1" eaLnBrk="1" hangingPunct="1"/>
            <a:r>
              <a:rPr lang="en-US" sz="3200" dirty="0"/>
              <a:t>Signing own name, without any designation- personal liability</a:t>
            </a:r>
          </a:p>
        </p:txBody>
      </p:sp>
    </p:spTree>
    <p:extLst>
      <p:ext uri="{BB962C8B-B14F-4D97-AF65-F5344CB8AC3E}">
        <p14:creationId xmlns:p14="http://schemas.microsoft.com/office/powerpoint/2010/main" val="595819426"/>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82978">
                                            <p:txEl>
                                              <p:charRg st="4294967295" end="4294967295"/>
                                            </p:txEl>
                                          </p:spTgt>
                                        </p:tgtEl>
                                        <p:attrNameLst>
                                          <p:attrName>style.visibility</p:attrName>
                                        </p:attrNameLst>
                                      </p:cBhvr>
                                      <p:to>
                                        <p:strVal val="visible"/>
                                      </p:to>
                                    </p:set>
                                    <p:anim calcmode="lin" valueType="num">
                                      <p:cBhvr>
                                        <p:cTn id="7" dur="1000" fill="hold"/>
                                        <p:tgtEl>
                                          <p:spTgt spid="382978">
                                            <p:txEl>
                                              <p:charRg st="4294967295" end="4294967295"/>
                                            </p:txEl>
                                          </p:spTgt>
                                        </p:tgtEl>
                                        <p:attrNameLst>
                                          <p:attrName>ppt_x</p:attrName>
                                        </p:attrNameLst>
                                      </p:cBhvr>
                                      <p:tavLst>
                                        <p:tav tm="0">
                                          <p:val>
                                            <p:strVal val="#ppt_x-.2"/>
                                          </p:val>
                                        </p:tav>
                                        <p:tav tm="100000">
                                          <p:val>
                                            <p:strVal val="#ppt_x"/>
                                          </p:val>
                                        </p:tav>
                                      </p:tavLst>
                                    </p:anim>
                                    <p:anim calcmode="lin" valueType="num">
                                      <p:cBhvr>
                                        <p:cTn id="8" dur="1000" fill="hold"/>
                                        <p:tgtEl>
                                          <p:spTgt spid="382978">
                                            <p:txEl>
                                              <p:charRg st="4294967295" end="4294967295"/>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82978">
                                            <p:txEl>
                                              <p:charRg st="4294967295" end="4294967295"/>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382979">
                                            <p:txEl>
                                              <p:pRg st="0" end="0"/>
                                            </p:txEl>
                                          </p:spTgt>
                                        </p:tgtEl>
                                        <p:attrNameLst>
                                          <p:attrName>style.visibility</p:attrName>
                                        </p:attrNameLst>
                                      </p:cBhvr>
                                      <p:to>
                                        <p:strVal val="visible"/>
                                      </p:to>
                                    </p:set>
                                    <p:animEffect transition="in" filter="fade">
                                      <p:cBhvr>
                                        <p:cTn id="14" dur="500"/>
                                        <p:tgtEl>
                                          <p:spTgt spid="382979">
                                            <p:txEl>
                                              <p:pRg st="0" end="0"/>
                                            </p:txEl>
                                          </p:spTgt>
                                        </p:tgtEl>
                                      </p:cBhvr>
                                    </p:animEffect>
                                    <p:anim calcmode="lin" valueType="num">
                                      <p:cBhvr>
                                        <p:cTn id="15" dur="500" fill="hold"/>
                                        <p:tgtEl>
                                          <p:spTgt spid="382979">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382979">
                                            <p:txEl>
                                              <p:pRg st="0" end="0"/>
                                            </p:txEl>
                                          </p:spTgt>
                                        </p:tgtEl>
                                        <p:attrNameLst>
                                          <p:attrName>ppt_y</p:attrName>
                                        </p:attrNameLst>
                                      </p:cBhvr>
                                      <p:tavLst>
                                        <p:tav tm="0">
                                          <p:val>
                                            <p:strVal val="#ppt_y+.05"/>
                                          </p:val>
                                        </p:tav>
                                        <p:tav tm="100000">
                                          <p:val>
                                            <p:strVal val="#ppt_y"/>
                                          </p:val>
                                        </p:tav>
                                      </p:tavLst>
                                    </p:anim>
                                  </p:childTnLst>
                                </p:cTn>
                              </p:par>
                              <p:par>
                                <p:cTn id="17" presetID="44" presetClass="entr" presetSubtype="0" fill="hold" grpId="0" nodeType="withEffect">
                                  <p:stCondLst>
                                    <p:cond delay="0"/>
                                  </p:stCondLst>
                                  <p:childTnLst>
                                    <p:set>
                                      <p:cBhvr>
                                        <p:cTn id="18" dur="1" fill="hold">
                                          <p:stCondLst>
                                            <p:cond delay="0"/>
                                          </p:stCondLst>
                                        </p:cTn>
                                        <p:tgtEl>
                                          <p:spTgt spid="382979">
                                            <p:txEl>
                                              <p:pRg st="1" end="1"/>
                                            </p:txEl>
                                          </p:spTgt>
                                        </p:tgtEl>
                                        <p:attrNameLst>
                                          <p:attrName>style.visibility</p:attrName>
                                        </p:attrNameLst>
                                      </p:cBhvr>
                                      <p:to>
                                        <p:strVal val="visible"/>
                                      </p:to>
                                    </p:set>
                                    <p:animEffect transition="in" filter="fade">
                                      <p:cBhvr>
                                        <p:cTn id="19" dur="500"/>
                                        <p:tgtEl>
                                          <p:spTgt spid="382979">
                                            <p:txEl>
                                              <p:pRg st="1" end="1"/>
                                            </p:txEl>
                                          </p:spTgt>
                                        </p:tgtEl>
                                      </p:cBhvr>
                                    </p:animEffect>
                                    <p:anim calcmode="lin" valueType="num">
                                      <p:cBhvr>
                                        <p:cTn id="20" dur="500" fill="hold"/>
                                        <p:tgtEl>
                                          <p:spTgt spid="382979">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82979">
                                            <p:txEl>
                                              <p:pRg st="1" end="1"/>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2978" grpId="0"/>
      <p:bldP spid="382979"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9900" y="1295400"/>
            <a:ext cx="11252200" cy="4876800"/>
          </a:xfrm>
        </p:spPr>
        <p:txBody>
          <a:bodyPr/>
          <a:lstStyle/>
          <a:p>
            <a:pPr marL="0" indent="0" eaLnBrk="1" hangingPunct="1">
              <a:buNone/>
            </a:pPr>
            <a:r>
              <a:rPr lang="en-US" sz="3600" dirty="0"/>
              <a:t>If the signature is ambiguous, </a:t>
            </a:r>
            <a:r>
              <a:rPr lang="en-US" sz="3600" dirty="0" err="1"/>
              <a:t>parol</a:t>
            </a:r>
            <a:r>
              <a:rPr lang="en-US" sz="3600" dirty="0"/>
              <a:t> evidence admissible</a:t>
            </a:r>
          </a:p>
          <a:p>
            <a:pPr lvl="1" eaLnBrk="1" hangingPunct="1"/>
            <a:r>
              <a:rPr lang="en-US" sz="3600" dirty="0"/>
              <a:t>Signing resident name by sponsor name, ambiguous. </a:t>
            </a:r>
            <a:r>
              <a:rPr lang="en-US" sz="3600" i="1" dirty="0"/>
              <a:t>Cincinnati Mental Health Inst., Inc. v. </a:t>
            </a:r>
            <a:r>
              <a:rPr lang="en-US" sz="3600" i="1" dirty="0" err="1"/>
              <a:t>Himburg</a:t>
            </a:r>
            <a:r>
              <a:rPr lang="en-US" sz="3600" dirty="0"/>
              <a:t>, 1980 WL 352776 (Hamilton Co.) </a:t>
            </a:r>
          </a:p>
          <a:p>
            <a:pPr marL="457200" lvl="1" indent="0" eaLnBrk="1" hangingPunct="1">
              <a:buNone/>
            </a:pPr>
            <a:r>
              <a:rPr lang="en-US" sz="3600" dirty="0"/>
              <a:t>    “Margaret A. Himburg by Paul K. Himburg” was ambiguous</a:t>
            </a:r>
          </a:p>
        </p:txBody>
      </p:sp>
    </p:spTree>
    <p:extLst>
      <p:ext uri="{BB962C8B-B14F-4D97-AF65-F5344CB8AC3E}">
        <p14:creationId xmlns:p14="http://schemas.microsoft.com/office/powerpoint/2010/main" val="274889005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19226"/>
            <a:ext cx="9906000" cy="4981575"/>
          </a:xfrm>
        </p:spPr>
        <p:txBody>
          <a:bodyPr/>
          <a:lstStyle/>
          <a:p>
            <a:pPr marL="395288" indent="0">
              <a:buNone/>
            </a:pPr>
            <a:r>
              <a:rPr lang="en-US" dirty="0"/>
              <a:t>Personal liability as guarantor requires two signatures, one as FPOA for the resident and another as the resident’s guarantor.  </a:t>
            </a:r>
            <a:r>
              <a:rPr lang="en-US" i="1" dirty="0"/>
              <a:t>Dearth Homes, Inc. v. Cline,</a:t>
            </a:r>
            <a:r>
              <a:rPr lang="en-US" dirty="0"/>
              <a:t> 2003 WL 22781744 (Knox Co.)</a:t>
            </a:r>
          </a:p>
          <a:p>
            <a:pPr marL="395288" indent="0">
              <a:buNone/>
            </a:pPr>
            <a:r>
              <a:rPr lang="en-US" dirty="0"/>
              <a:t>In addition, “without a signature for the resident, there is no contractual obligation of the resident to pay, and without such contractual obligation, there is no obligation to guarantee”</a:t>
            </a:r>
          </a:p>
          <a:p>
            <a:endParaRPr lang="en-US" dirty="0"/>
          </a:p>
        </p:txBody>
      </p:sp>
    </p:spTree>
    <p:extLst>
      <p:ext uri="{BB962C8B-B14F-4D97-AF65-F5344CB8AC3E}">
        <p14:creationId xmlns:p14="http://schemas.microsoft.com/office/powerpoint/2010/main" val="17847072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8F51CF-E0E9-4D80-8568-93471FDF4D95}"/>
              </a:ext>
            </a:extLst>
          </p:cNvPr>
          <p:cNvSpPr>
            <a:spLocks noGrp="1"/>
          </p:cNvSpPr>
          <p:nvPr>
            <p:ph idx="1"/>
          </p:nvPr>
        </p:nvSpPr>
        <p:spPr>
          <a:xfrm>
            <a:off x="1219200" y="1371600"/>
            <a:ext cx="10134600" cy="4343400"/>
          </a:xfrm>
        </p:spPr>
        <p:txBody>
          <a:bodyPr/>
          <a:lstStyle/>
          <a:p>
            <a:pPr marL="0" indent="0">
              <a:buNone/>
            </a:pPr>
            <a:r>
              <a:rPr lang="en-US" dirty="0"/>
              <a:t>“guaranties are unenforceable because the contracts underlying the guaranties—the residency agreements—do not exist, and, therefore, there is no obligation for her to guarantee.”  </a:t>
            </a:r>
            <a:r>
              <a:rPr lang="en-US" i="1" dirty="0" err="1"/>
              <a:t>Altercare</a:t>
            </a:r>
            <a:r>
              <a:rPr lang="en-US" i="1" dirty="0"/>
              <a:t> of Canal Winchester Post-Acute Rehab. Ctr., Inc. v. Turner</a:t>
            </a:r>
            <a:r>
              <a:rPr lang="en-US" dirty="0"/>
              <a:t>, 10th Dist. Franklin No. 18AP-466, 2019-Ohio-1011, ¶ 22</a:t>
            </a:r>
          </a:p>
        </p:txBody>
      </p:sp>
    </p:spTree>
    <p:extLst>
      <p:ext uri="{BB962C8B-B14F-4D97-AF65-F5344CB8AC3E}">
        <p14:creationId xmlns:p14="http://schemas.microsoft.com/office/powerpoint/2010/main" val="142083226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0871927E-1CFB-759A-420E-76EAFCB847B5}"/>
              </a:ext>
            </a:extLst>
          </p:cNvPr>
          <p:cNvSpPr>
            <a:spLocks noGrp="1"/>
          </p:cNvSpPr>
          <p:nvPr>
            <p:ph idx="1"/>
          </p:nvPr>
        </p:nvSpPr>
        <p:spPr>
          <a:xfrm>
            <a:off x="914400" y="990600"/>
            <a:ext cx="10515600" cy="4876800"/>
          </a:xfrm>
        </p:spPr>
        <p:txBody>
          <a:bodyPr>
            <a:normAutofit/>
          </a:bodyPr>
          <a:lstStyle/>
          <a:p>
            <a:pPr marL="0" indent="0">
              <a:lnSpc>
                <a:spcPct val="90000"/>
              </a:lnSpc>
              <a:buNone/>
            </a:pPr>
            <a:r>
              <a:rPr lang="en-US" dirty="0"/>
              <a:t>Mrs. Jones suffered a heart attack and fell, breaking her hip. Mrs. Jones enters ABC nursing facility. Mrs. Jones suffers from dementia. She is married. Mr. Jones is 80 years old, lives in a 2-story home and uses a walker.  Mr. Jones signed the admission agreement as Mrs. Jones’ sponsor. He signed on the sponsor line individually. Mrs. Jones did not sign.  Mr. Jones does not have POA for Mrs. Jones.  Medicaid was denied.  Mrs. Jones now owes the facility its private pay rate of $100,000.  The facility’s attorney sues Mr. Jones for $100,000 for breach of contract.  </a:t>
            </a:r>
          </a:p>
          <a:p>
            <a:pPr marL="0" indent="0">
              <a:lnSpc>
                <a:spcPct val="90000"/>
              </a:lnSpc>
              <a:buNone/>
            </a:pPr>
            <a:endParaRPr lang="en-US" sz="2700" dirty="0"/>
          </a:p>
          <a:p>
            <a:pPr marL="0" indent="0">
              <a:lnSpc>
                <a:spcPct val="90000"/>
              </a:lnSpc>
              <a:buNone/>
            </a:pPr>
            <a:endParaRPr lang="en-US" sz="2700" dirty="0"/>
          </a:p>
        </p:txBody>
      </p:sp>
      <p:sp>
        <p:nvSpPr>
          <p:cNvPr id="3" name="Slide Number Placeholder 2">
            <a:extLst>
              <a:ext uri="{FF2B5EF4-FFF2-40B4-BE49-F238E27FC236}">
                <a16:creationId xmlns:a16="http://schemas.microsoft.com/office/drawing/2014/main" id="{A002F38C-3383-CD39-A0B9-0CF7B1D3A88C}"/>
              </a:ext>
            </a:extLst>
          </p:cNvPr>
          <p:cNvSpPr>
            <a:spLocks noGrp="1"/>
          </p:cNvSpPr>
          <p:nvPr>
            <p:ph type="sldNum" sz="quarter" idx="4"/>
          </p:nvPr>
        </p:nvSpPr>
        <p:spPr/>
        <p:txBody>
          <a:bodyPr/>
          <a:lstStyle/>
          <a:p>
            <a:pPr>
              <a:buNone/>
              <a:defRPr/>
            </a:pPr>
            <a:endParaRPr lang="en-US" dirty="0"/>
          </a:p>
        </p:txBody>
      </p:sp>
    </p:spTree>
    <p:extLst>
      <p:ext uri="{BB962C8B-B14F-4D97-AF65-F5344CB8AC3E}">
        <p14:creationId xmlns:p14="http://schemas.microsoft.com/office/powerpoint/2010/main" val="230773880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69D6FC4-4236-7D8A-BBC4-FF4BA17CF759}"/>
              </a:ext>
            </a:extLst>
          </p:cNvPr>
          <p:cNvSpPr txBox="1"/>
          <p:nvPr/>
        </p:nvSpPr>
        <p:spPr>
          <a:xfrm>
            <a:off x="3053919" y="3209559"/>
            <a:ext cx="6107836" cy="707886"/>
          </a:xfrm>
          <a:prstGeom prst="rect">
            <a:avLst/>
          </a:prstGeom>
          <a:noFill/>
        </p:spPr>
        <p:txBody>
          <a:bodyPr wrap="square">
            <a:spAutoFit/>
          </a:bodyPr>
          <a:lstStyle/>
          <a:p>
            <a:pPr>
              <a:buNone/>
            </a:pPr>
            <a:r>
              <a:rPr lang="en-US" sz="4000" b="1" dirty="0"/>
              <a:t>Poll Question #2</a:t>
            </a:r>
            <a:endParaRPr lang="en-US" sz="4000" dirty="0"/>
          </a:p>
        </p:txBody>
      </p:sp>
    </p:spTree>
    <p:extLst>
      <p:ext uri="{BB962C8B-B14F-4D97-AF65-F5344CB8AC3E}">
        <p14:creationId xmlns:p14="http://schemas.microsoft.com/office/powerpoint/2010/main" val="162045581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1E441-E33E-A43D-E681-83240684BB0A}"/>
              </a:ext>
            </a:extLst>
          </p:cNvPr>
          <p:cNvSpPr>
            <a:spLocks noGrp="1"/>
          </p:cNvSpPr>
          <p:nvPr>
            <p:ph type="title"/>
          </p:nvPr>
        </p:nvSpPr>
        <p:spPr/>
        <p:txBody>
          <a:bodyPr/>
          <a:lstStyle/>
          <a:p>
            <a:r>
              <a:rPr lang="en-US" dirty="0"/>
              <a:t>Breach of Contract</a:t>
            </a:r>
          </a:p>
        </p:txBody>
      </p:sp>
      <p:sp>
        <p:nvSpPr>
          <p:cNvPr id="3" name="Content Placeholder 2">
            <a:extLst>
              <a:ext uri="{FF2B5EF4-FFF2-40B4-BE49-F238E27FC236}">
                <a16:creationId xmlns:a16="http://schemas.microsoft.com/office/drawing/2014/main" id="{C15F13D3-4F93-FB70-0C1B-5E17A31BCB84}"/>
              </a:ext>
            </a:extLst>
          </p:cNvPr>
          <p:cNvSpPr>
            <a:spLocks noGrp="1"/>
          </p:cNvSpPr>
          <p:nvPr>
            <p:ph idx="1"/>
          </p:nvPr>
        </p:nvSpPr>
        <p:spPr>
          <a:xfrm>
            <a:off x="1219200" y="1524000"/>
            <a:ext cx="9906000" cy="4876800"/>
          </a:xfrm>
        </p:spPr>
        <p:txBody>
          <a:bodyPr/>
          <a:lstStyle/>
          <a:p>
            <a:pPr marL="0" indent="0">
              <a:buNone/>
            </a:pPr>
            <a:r>
              <a:rPr lang="en-US" sz="2800" dirty="0">
                <a:solidFill>
                  <a:srgbClr val="000000"/>
                </a:solidFill>
              </a:rPr>
              <a:t>To establish a claim for breach of contract, a plaintiff must prove the existence of a contract, performance by the plaintiff, breach by the defendant, and resulting damages to the plaintiff. </a:t>
            </a:r>
            <a:br>
              <a:rPr lang="en-US" sz="2800" dirty="0">
                <a:solidFill>
                  <a:srgbClr val="000000"/>
                </a:solidFill>
              </a:rPr>
            </a:br>
            <a:br>
              <a:rPr lang="en-US" sz="2800" dirty="0">
                <a:solidFill>
                  <a:srgbClr val="000000"/>
                </a:solidFill>
              </a:rPr>
            </a:br>
            <a:r>
              <a:rPr lang="en-US" sz="2800" i="1" dirty="0">
                <a:solidFill>
                  <a:srgbClr val="000000"/>
                </a:solidFill>
              </a:rPr>
              <a:t>Extendicare Health Services, Inc. v. Dunkerton</a:t>
            </a:r>
            <a:r>
              <a:rPr lang="en-US" sz="2800" dirty="0">
                <a:solidFill>
                  <a:srgbClr val="000000"/>
                </a:solidFill>
              </a:rPr>
              <a:t>, 11th Dist. No. 2015-P-0004, 2017-Ohio-427, 84 N.E.3d 92, ¶ 11</a:t>
            </a:r>
          </a:p>
          <a:p>
            <a:pPr marL="0" indent="0">
              <a:buNone/>
            </a:pPr>
            <a:endParaRPr lang="en-US" sz="1400" dirty="0"/>
          </a:p>
          <a:p>
            <a:pPr marL="0" indent="0">
              <a:buNone/>
            </a:pPr>
            <a:r>
              <a:rPr lang="en-US" dirty="0"/>
              <a:t>Contract formation requires offer, acceptance and consideration</a:t>
            </a:r>
          </a:p>
        </p:txBody>
      </p:sp>
    </p:spTree>
    <p:extLst>
      <p:ext uri="{BB962C8B-B14F-4D97-AF65-F5344CB8AC3E}">
        <p14:creationId xmlns:p14="http://schemas.microsoft.com/office/powerpoint/2010/main" val="33401918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05000" y="1530020"/>
            <a:ext cx="8534400" cy="4819781"/>
          </a:xfrm>
          <a:prstGeom prst="rect">
            <a:avLst/>
          </a:prstGeom>
        </p:spPr>
        <p:txBody>
          <a:bodyPr wrap="square">
            <a:spAutoFit/>
          </a:bodyPr>
          <a:lstStyle/>
          <a:p>
            <a:pPr marL="742950" lvl="1" indent="-285750" algn="l" eaLnBrk="1" hangingPunct="1">
              <a:buClr>
                <a:srgbClr val="CC0000"/>
              </a:buClr>
              <a:buSzTx/>
              <a:buFont typeface="Wingdings" pitchFamily="2" charset="2"/>
              <a:buChar char="Ø"/>
            </a:pPr>
            <a:r>
              <a:rPr lang="en-US" sz="3600" kern="0" dirty="0">
                <a:solidFill>
                  <a:srgbClr val="000000"/>
                </a:solidFill>
                <a:latin typeface="Arial"/>
              </a:rPr>
              <a:t>Exercise civil rights</a:t>
            </a:r>
          </a:p>
          <a:p>
            <a:pPr marL="742950" lvl="1" indent="-285750" algn="l" eaLnBrk="1" hangingPunct="1">
              <a:buClr>
                <a:srgbClr val="CC0000"/>
              </a:buClr>
              <a:buSzTx/>
              <a:buFont typeface="Wingdings" pitchFamily="2" charset="2"/>
              <a:buChar char="Ø"/>
            </a:pPr>
            <a:r>
              <a:rPr lang="en-US" sz="3600" kern="0" dirty="0">
                <a:solidFill>
                  <a:srgbClr val="000000"/>
                </a:solidFill>
                <a:latin typeface="Arial"/>
              </a:rPr>
              <a:t>Private and unrestricted communication</a:t>
            </a:r>
          </a:p>
          <a:p>
            <a:pPr marL="742950" lvl="1" indent="-285750" algn="l" eaLnBrk="1" hangingPunct="1">
              <a:buClr>
                <a:srgbClr val="CC0000"/>
              </a:buClr>
              <a:buSzTx/>
              <a:buFont typeface="Wingdings" pitchFamily="2" charset="2"/>
              <a:buChar char="Ø"/>
            </a:pPr>
            <a:r>
              <a:rPr lang="en-US" sz="3600" kern="0" dirty="0">
                <a:solidFill>
                  <a:srgbClr val="000000"/>
                </a:solidFill>
                <a:latin typeface="Arial"/>
              </a:rPr>
              <a:t> Choose pharmacist</a:t>
            </a:r>
          </a:p>
          <a:p>
            <a:pPr marL="742950" lvl="1" indent="-285750" algn="l" eaLnBrk="1" hangingPunct="1">
              <a:buClr>
                <a:srgbClr val="CC0000"/>
              </a:buClr>
              <a:buSzTx/>
              <a:buFont typeface="Wingdings" pitchFamily="2" charset="2"/>
              <a:buChar char="Ø"/>
            </a:pPr>
            <a:r>
              <a:rPr lang="en-US" sz="3600" kern="0" dirty="0">
                <a:solidFill>
                  <a:srgbClr val="000000"/>
                </a:solidFill>
                <a:latin typeface="Arial"/>
              </a:rPr>
              <a:t>Consume alcohol/tobacco unless violate a written policy of facility or written Doctor’s orders</a:t>
            </a:r>
          </a:p>
          <a:p>
            <a:pPr marL="742950" lvl="1" indent="-285750" algn="l" eaLnBrk="1" hangingPunct="1">
              <a:buClr>
                <a:srgbClr val="CC0000"/>
              </a:buClr>
              <a:buSzTx/>
              <a:buFont typeface="Wingdings" pitchFamily="2" charset="2"/>
              <a:buChar char="Ø"/>
            </a:pPr>
            <a:endParaRPr lang="en-US" kern="0" dirty="0">
              <a:solidFill>
                <a:srgbClr val="000000"/>
              </a:solidFill>
              <a:latin typeface="Arial"/>
            </a:endParaRPr>
          </a:p>
        </p:txBody>
      </p:sp>
    </p:spTree>
    <p:extLst>
      <p:ext uri="{BB962C8B-B14F-4D97-AF65-F5344CB8AC3E}">
        <p14:creationId xmlns:p14="http://schemas.microsoft.com/office/powerpoint/2010/main" val="59611616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B0610E-9A32-D696-2A3C-D152AAE453DF}"/>
              </a:ext>
            </a:extLst>
          </p:cNvPr>
          <p:cNvSpPr>
            <a:spLocks noGrp="1"/>
          </p:cNvSpPr>
          <p:nvPr>
            <p:ph idx="1"/>
          </p:nvPr>
        </p:nvSpPr>
        <p:spPr>
          <a:xfrm>
            <a:off x="838200" y="1524000"/>
            <a:ext cx="10363200" cy="4191000"/>
          </a:xfrm>
        </p:spPr>
        <p:txBody>
          <a:bodyPr/>
          <a:lstStyle/>
          <a:p>
            <a:pPr marL="0" indent="0">
              <a:buNone/>
            </a:pPr>
            <a:r>
              <a:rPr lang="en-US" sz="4000" dirty="0"/>
              <a:t>Family member signs admission agreement, resident does not sign.  </a:t>
            </a:r>
          </a:p>
          <a:p>
            <a:pPr marL="0" indent="0">
              <a:buNone/>
            </a:pPr>
            <a:endParaRPr lang="en-US" sz="1400" dirty="0"/>
          </a:p>
          <a:p>
            <a:pPr marL="0" indent="0">
              <a:buNone/>
            </a:pPr>
            <a:r>
              <a:rPr lang="en-US" sz="4000" dirty="0"/>
              <a:t>Offer to be resident’s sponsor never accepted by resident. </a:t>
            </a:r>
          </a:p>
          <a:p>
            <a:pPr marL="0" indent="0">
              <a:buNone/>
            </a:pPr>
            <a:endParaRPr lang="en-US" dirty="0"/>
          </a:p>
        </p:txBody>
      </p:sp>
    </p:spTree>
    <p:extLst>
      <p:ext uri="{BB962C8B-B14F-4D97-AF65-F5344CB8AC3E}">
        <p14:creationId xmlns:p14="http://schemas.microsoft.com/office/powerpoint/2010/main" val="331346966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24E04-6E98-DC54-49B1-D2C2C65652CA}"/>
              </a:ext>
            </a:extLst>
          </p:cNvPr>
          <p:cNvSpPr>
            <a:spLocks noGrp="1"/>
          </p:cNvSpPr>
          <p:nvPr>
            <p:ph type="title"/>
          </p:nvPr>
        </p:nvSpPr>
        <p:spPr/>
        <p:txBody>
          <a:bodyPr/>
          <a:lstStyle/>
          <a:p>
            <a:r>
              <a:rPr lang="en-US" dirty="0"/>
              <a:t>Consideration</a:t>
            </a:r>
          </a:p>
        </p:txBody>
      </p:sp>
      <p:sp>
        <p:nvSpPr>
          <p:cNvPr id="3" name="Content Placeholder 2">
            <a:extLst>
              <a:ext uri="{FF2B5EF4-FFF2-40B4-BE49-F238E27FC236}">
                <a16:creationId xmlns:a16="http://schemas.microsoft.com/office/drawing/2014/main" id="{0094C6F2-D338-0F79-4CF1-148BA9A7AA6C}"/>
              </a:ext>
            </a:extLst>
          </p:cNvPr>
          <p:cNvSpPr>
            <a:spLocks noGrp="1"/>
          </p:cNvSpPr>
          <p:nvPr>
            <p:ph idx="1"/>
          </p:nvPr>
        </p:nvSpPr>
        <p:spPr>
          <a:xfrm>
            <a:off x="571500" y="1447800"/>
            <a:ext cx="11049000" cy="4572001"/>
          </a:xfrm>
        </p:spPr>
        <p:txBody>
          <a:bodyPr/>
          <a:lstStyle/>
          <a:p>
            <a:pPr marL="0" indent="0">
              <a:spcBef>
                <a:spcPts val="0"/>
              </a:spcBef>
              <a:buNone/>
            </a:pPr>
            <a:r>
              <a:rPr lang="en-US" sz="2800" b="1" dirty="0"/>
              <a:t>Independent consideration for care to family member?  </a:t>
            </a:r>
          </a:p>
          <a:p>
            <a:pPr marL="0" indent="0">
              <a:buNone/>
            </a:pPr>
            <a:r>
              <a:rPr lang="en-US" dirty="0">
                <a:solidFill>
                  <a:srgbClr val="000000"/>
                </a:solidFill>
                <a:ea typeface="Times New Roman" panose="02020603050405020304" pitchFamily="18" charset="0"/>
                <a:cs typeface="Arial" panose="020B0604020202020204" pitchFamily="34" charset="0"/>
              </a:rPr>
              <a:t>A </a:t>
            </a:r>
            <a:r>
              <a:rPr lang="en-US" kern="0" dirty="0">
                <a:solidFill>
                  <a:srgbClr val="000000"/>
                </a:solidFill>
                <a:effectLst/>
                <a:ea typeface="Times New Roman" panose="02020603050405020304" pitchFamily="18" charset="0"/>
                <a:cs typeface="Arial" panose="020B0604020202020204" pitchFamily="34" charset="0"/>
              </a:rPr>
              <a:t>written gratuitous promise, even if it evidences an intent by the promisor to be bound, is not a contract. 2 Corbin, Contracts (Rev.1995) 20, Section 5.3. . . . </a:t>
            </a:r>
            <a:r>
              <a:rPr lang="en-US" dirty="0">
                <a:solidFill>
                  <a:srgbClr val="000000"/>
                </a:solidFill>
                <a:ea typeface="Times New Roman" panose="02020603050405020304" pitchFamily="18" charset="0"/>
                <a:cs typeface="Arial" panose="020B0604020202020204" pitchFamily="34" charset="0"/>
              </a:rPr>
              <a:t>A d</a:t>
            </a:r>
            <a:r>
              <a:rPr lang="en-US" kern="0" dirty="0">
                <a:solidFill>
                  <a:srgbClr val="000000"/>
                </a:solidFill>
                <a:effectLst/>
                <a:ea typeface="Times New Roman" panose="02020603050405020304" pitchFamily="18" charset="0"/>
                <a:cs typeface="Arial" panose="020B0604020202020204" pitchFamily="34" charset="0"/>
              </a:rPr>
              <a:t>esire to help cannot be consideration for a contract; rather, it is merely a motive. See Williston, Contracts, </a:t>
            </a:r>
            <a:r>
              <a:rPr lang="en-US" i="1" dirty="0">
                <a:solidFill>
                  <a:srgbClr val="000000"/>
                </a:solidFill>
                <a:ea typeface="Times New Roman" panose="02020603050405020304" pitchFamily="18" charset="0"/>
                <a:cs typeface="Arial" panose="020B0604020202020204" pitchFamily="34" charset="0"/>
              </a:rPr>
              <a:t>supra</a:t>
            </a:r>
            <a:r>
              <a:rPr lang="en-US" dirty="0">
                <a:solidFill>
                  <a:srgbClr val="000000"/>
                </a:solidFill>
                <a:ea typeface="Times New Roman" panose="02020603050405020304" pitchFamily="18" charset="0"/>
                <a:cs typeface="Arial" panose="020B0604020202020204" pitchFamily="34" charset="0"/>
              </a:rPr>
              <a:t>, 336–338, Section 7:17.” </a:t>
            </a:r>
          </a:p>
          <a:p>
            <a:pPr marL="0" indent="0">
              <a:buNone/>
            </a:pPr>
            <a:r>
              <a:rPr lang="en-US" sz="2400" i="1" dirty="0">
                <a:solidFill>
                  <a:srgbClr val="000000"/>
                </a:solidFill>
                <a:ea typeface="Times New Roman" panose="02020603050405020304" pitchFamily="18" charset="0"/>
              </a:rPr>
              <a:t>Carlisle v. T &amp; R Excavating, Inc.</a:t>
            </a:r>
            <a:r>
              <a:rPr lang="en-US" sz="2400" dirty="0">
                <a:solidFill>
                  <a:srgbClr val="000000"/>
                </a:solidFill>
                <a:ea typeface="Times New Roman" panose="02020603050405020304" pitchFamily="18" charset="0"/>
              </a:rPr>
              <a:t>, 123 Ohio App.3d 277, 283–84, 704 N.E.2d 39, 43 (9th Dist.1997)</a:t>
            </a:r>
            <a:endParaRPr lang="en-US" sz="2400" kern="100" dirty="0">
              <a:ea typeface="Calibri" panose="020F0502020204030204" pitchFamily="34" charset="0"/>
            </a:endParaRPr>
          </a:p>
        </p:txBody>
      </p:sp>
    </p:spTree>
    <p:extLst>
      <p:ext uri="{BB962C8B-B14F-4D97-AF65-F5344CB8AC3E}">
        <p14:creationId xmlns:p14="http://schemas.microsoft.com/office/powerpoint/2010/main" val="120880389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1906" name="Rectangle 2"/>
          <p:cNvSpPr>
            <a:spLocks noGrp="1" noChangeArrowheads="1"/>
          </p:cNvSpPr>
          <p:nvPr>
            <p:ph type="title" idx="4294967295"/>
          </p:nvPr>
        </p:nvSpPr>
        <p:spPr>
          <a:xfrm>
            <a:off x="457200" y="762000"/>
            <a:ext cx="4216400" cy="809625"/>
          </a:xfrm>
          <a:prstGeom prst="rect">
            <a:avLst/>
          </a:prstGeom>
        </p:spPr>
        <p:txBody>
          <a:bodyPr anchorCtr="1"/>
          <a:lstStyle/>
          <a:p>
            <a:pPr eaLnBrk="1" hangingPunct="1"/>
            <a:r>
              <a:rPr lang="en-US" altLang="en-US" sz="5400" dirty="0"/>
              <a:t>The Guardian</a:t>
            </a:r>
            <a:endParaRPr lang="en-US" sz="5400" dirty="0"/>
          </a:p>
        </p:txBody>
      </p:sp>
      <p:sp>
        <p:nvSpPr>
          <p:cNvPr id="251907" name="Rectangle 3"/>
          <p:cNvSpPr>
            <a:spLocks noGrp="1" noChangeArrowheads="1"/>
          </p:cNvSpPr>
          <p:nvPr>
            <p:ph type="body" idx="4294967295"/>
          </p:nvPr>
        </p:nvSpPr>
        <p:spPr>
          <a:xfrm>
            <a:off x="0" y="1752600"/>
            <a:ext cx="12115800" cy="4648200"/>
          </a:xfrm>
          <a:prstGeom prst="rect">
            <a:avLst/>
          </a:prstGeom>
          <a:solidFill>
            <a:schemeClr val="bg1"/>
          </a:solidFill>
        </p:spPr>
        <p:txBody>
          <a:bodyPr/>
          <a:lstStyle/>
          <a:p>
            <a:pPr eaLnBrk="1" hangingPunct="1">
              <a:buFont typeface="Wingdings" pitchFamily="2" charset="2"/>
              <a:buNone/>
            </a:pPr>
            <a:r>
              <a:rPr lang="en-US" dirty="0"/>
              <a:t>	</a:t>
            </a:r>
            <a:r>
              <a:rPr lang="en-US" sz="3600" dirty="0"/>
              <a:t>Must file exceptions to Guardian’s final account in order to bring claim of negligence against Guardian.  </a:t>
            </a:r>
            <a:r>
              <a:rPr lang="en-US" sz="3600" i="1" dirty="0"/>
              <a:t>In re Guardianship of </a:t>
            </a:r>
            <a:r>
              <a:rPr lang="en-US" sz="3600" i="1" dirty="0" err="1"/>
              <a:t>Skrzyniecki</a:t>
            </a:r>
            <a:r>
              <a:rPr lang="en-US" sz="3600" dirty="0"/>
              <a:t>, 118 Ohio App. 3d 67 (Lucas Co. 1997).</a:t>
            </a:r>
          </a:p>
          <a:p>
            <a:pPr eaLnBrk="1" hangingPunct="1">
              <a:buNone/>
            </a:pPr>
            <a:r>
              <a:rPr lang="en-US" sz="3600" dirty="0"/>
              <a:t>	Creditor can seek to set aside the account for good cause. </a:t>
            </a:r>
            <a:r>
              <a:rPr lang="en-US" sz="3600" i="1" dirty="0"/>
              <a:t>Matter of </a:t>
            </a:r>
            <a:r>
              <a:rPr lang="en-US" sz="3600" i="1" dirty="0" err="1"/>
              <a:t>Stropky</a:t>
            </a:r>
            <a:r>
              <a:rPr lang="en-US" sz="3600" dirty="0"/>
              <a:t>, 5th Dist. Stark No. 2018CA00055, 2018-Ohio-5371, ¶ 17.</a:t>
            </a:r>
          </a:p>
        </p:txBody>
      </p:sp>
    </p:spTree>
    <p:extLst>
      <p:ext uri="{BB962C8B-B14F-4D97-AF65-F5344CB8AC3E}">
        <p14:creationId xmlns:p14="http://schemas.microsoft.com/office/powerpoint/2010/main" val="181594108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51906">
                                            <p:txEl>
                                              <p:charRg st="4294967295" end="4294967295"/>
                                            </p:txEl>
                                          </p:spTgt>
                                        </p:tgtEl>
                                        <p:attrNameLst>
                                          <p:attrName>style.visibility</p:attrName>
                                        </p:attrNameLst>
                                      </p:cBhvr>
                                      <p:to>
                                        <p:strVal val="visible"/>
                                      </p:to>
                                    </p:set>
                                    <p:animEffect transition="in" filter="randombar(horizontal)">
                                      <p:cBhvr>
                                        <p:cTn id="7" dur="600">
                                          <p:stCondLst>
                                            <p:cond delay="0"/>
                                          </p:stCondLst>
                                        </p:cTn>
                                        <p:tgtEl>
                                          <p:spTgt spid="251906">
                                            <p:txEl>
                                              <p:charRg st="4294967295" end="4294967295"/>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51907">
                                            <p:txEl>
                                              <p:pRg st="0" end="0"/>
                                            </p:txEl>
                                          </p:spTgt>
                                        </p:tgtEl>
                                        <p:attrNameLst>
                                          <p:attrName>style.visibility</p:attrName>
                                        </p:attrNameLst>
                                      </p:cBhvr>
                                      <p:to>
                                        <p:strVal val="visible"/>
                                      </p:to>
                                    </p:set>
                                    <p:animEffect transition="in" filter="randombar(horizontal)">
                                      <p:cBhvr>
                                        <p:cTn id="12" dur="500"/>
                                        <p:tgtEl>
                                          <p:spTgt spid="25190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251907">
                                            <p:txEl>
                                              <p:pRg st="1" end="1"/>
                                            </p:txEl>
                                          </p:spTgt>
                                        </p:tgtEl>
                                        <p:attrNameLst>
                                          <p:attrName>style.visibility</p:attrName>
                                        </p:attrNameLst>
                                      </p:cBhvr>
                                      <p:to>
                                        <p:strVal val="visible"/>
                                      </p:to>
                                    </p:set>
                                    <p:animEffect transition="in" filter="randombar(horizontal)">
                                      <p:cBhvr>
                                        <p:cTn id="17" dur="500"/>
                                        <p:tgtEl>
                                          <p:spTgt spid="25190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1906" grpId="0"/>
      <p:bldP spid="251907" grpId="0" build="p"/>
    </p:bldLst>
  </p:timing>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3954" name="Rectangle 2"/>
          <p:cNvSpPr>
            <a:spLocks noGrp="1" noChangeArrowheads="1"/>
          </p:cNvSpPr>
          <p:nvPr>
            <p:ph type="title" idx="4294967295"/>
          </p:nvPr>
        </p:nvSpPr>
        <p:spPr>
          <a:xfrm>
            <a:off x="609600" y="644271"/>
            <a:ext cx="3911600" cy="809625"/>
          </a:xfrm>
          <a:prstGeom prst="rect">
            <a:avLst/>
          </a:prstGeom>
        </p:spPr>
        <p:txBody>
          <a:bodyPr anchorCtr="1"/>
          <a:lstStyle/>
          <a:p>
            <a:pPr eaLnBrk="1" hangingPunct="1"/>
            <a:r>
              <a:rPr lang="en-US" altLang="en-US" sz="5400" dirty="0"/>
              <a:t>The Attorney</a:t>
            </a:r>
            <a:endParaRPr lang="en-US" sz="5400" dirty="0"/>
          </a:p>
        </p:txBody>
      </p:sp>
      <p:sp>
        <p:nvSpPr>
          <p:cNvPr id="253955" name="Rectangle 3"/>
          <p:cNvSpPr>
            <a:spLocks noGrp="1" noChangeArrowheads="1"/>
          </p:cNvSpPr>
          <p:nvPr>
            <p:ph type="body" idx="4294967295"/>
          </p:nvPr>
        </p:nvSpPr>
        <p:spPr>
          <a:xfrm>
            <a:off x="228600" y="1524000"/>
            <a:ext cx="11049000" cy="4953000"/>
          </a:xfrm>
          <a:prstGeom prst="rect">
            <a:avLst/>
          </a:prstGeom>
          <a:solidFill>
            <a:schemeClr val="bg1"/>
          </a:solidFill>
        </p:spPr>
        <p:txBody>
          <a:bodyPr/>
          <a:lstStyle/>
          <a:p>
            <a:pPr eaLnBrk="1" hangingPunct="1">
              <a:buFont typeface="Wingdings" pitchFamily="2" charset="2"/>
              <a:buNone/>
            </a:pPr>
            <a:r>
              <a:rPr lang="en-US" dirty="0"/>
              <a:t>	</a:t>
            </a:r>
            <a:r>
              <a:rPr lang="en-US" sz="3600" dirty="0"/>
              <a:t>Attorney signed including “Attorney”  after signature and obliterating “Guarantor”-</a:t>
            </a:r>
          </a:p>
          <a:p>
            <a:pPr eaLnBrk="1" hangingPunct="1">
              <a:buFont typeface="Wingdings" pitchFamily="2" charset="2"/>
              <a:buNone/>
            </a:pPr>
            <a:r>
              <a:rPr lang="en-US" sz="3600" dirty="0"/>
              <a:t>	No personal liability.</a:t>
            </a:r>
          </a:p>
          <a:p>
            <a:pPr eaLnBrk="1" hangingPunct="1">
              <a:buNone/>
            </a:pPr>
            <a:r>
              <a:rPr lang="en-US" sz="3600" dirty="0"/>
              <a:t>   </a:t>
            </a:r>
            <a:r>
              <a:rPr lang="en-US" sz="3600" i="1" dirty="0"/>
              <a:t>Manor Care Healthcare Corp. v. Cook</a:t>
            </a:r>
            <a:r>
              <a:rPr lang="en-US" sz="3600" dirty="0"/>
              <a:t>, 1993 WL 4759 (Cuyahoga Co.)</a:t>
            </a:r>
          </a:p>
        </p:txBody>
      </p:sp>
    </p:spTree>
    <p:extLst>
      <p:ext uri="{BB962C8B-B14F-4D97-AF65-F5344CB8AC3E}">
        <p14:creationId xmlns:p14="http://schemas.microsoft.com/office/powerpoint/2010/main" val="381487076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53954">
                                            <p:txEl>
                                              <p:charRg st="4294967295" end="4294967295"/>
                                            </p:txEl>
                                          </p:spTgt>
                                        </p:tgtEl>
                                        <p:attrNameLst>
                                          <p:attrName>style.visibility</p:attrName>
                                        </p:attrNameLst>
                                      </p:cBhvr>
                                      <p:to>
                                        <p:strVal val="visible"/>
                                      </p:to>
                                    </p:set>
                                    <p:animEffect transition="in" filter="randombar(horizontal)">
                                      <p:cBhvr>
                                        <p:cTn id="7" dur="600">
                                          <p:stCondLst>
                                            <p:cond delay="0"/>
                                          </p:stCondLst>
                                        </p:cTn>
                                        <p:tgtEl>
                                          <p:spTgt spid="253954">
                                            <p:txEl>
                                              <p:charRg st="4294967295" end="4294967295"/>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53955">
                                            <p:txEl>
                                              <p:pRg st="0" end="0"/>
                                            </p:txEl>
                                          </p:spTgt>
                                        </p:tgtEl>
                                        <p:attrNameLst>
                                          <p:attrName>style.visibility</p:attrName>
                                        </p:attrNameLst>
                                      </p:cBhvr>
                                      <p:to>
                                        <p:strVal val="visible"/>
                                      </p:to>
                                    </p:set>
                                    <p:animEffect transition="in" filter="randombar(horizontal)">
                                      <p:cBhvr>
                                        <p:cTn id="12" dur="500"/>
                                        <p:tgtEl>
                                          <p:spTgt spid="25395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253955">
                                            <p:txEl>
                                              <p:pRg st="1" end="1"/>
                                            </p:txEl>
                                          </p:spTgt>
                                        </p:tgtEl>
                                        <p:attrNameLst>
                                          <p:attrName>style.visibility</p:attrName>
                                        </p:attrNameLst>
                                      </p:cBhvr>
                                      <p:to>
                                        <p:strVal val="visible"/>
                                      </p:to>
                                    </p:set>
                                    <p:animEffect transition="in" filter="randombar(horizontal)">
                                      <p:cBhvr>
                                        <p:cTn id="17" dur="500"/>
                                        <p:tgtEl>
                                          <p:spTgt spid="25395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253955">
                                            <p:txEl>
                                              <p:pRg st="2" end="2"/>
                                            </p:txEl>
                                          </p:spTgt>
                                        </p:tgtEl>
                                        <p:attrNameLst>
                                          <p:attrName>style.visibility</p:attrName>
                                        </p:attrNameLst>
                                      </p:cBhvr>
                                      <p:to>
                                        <p:strVal val="visible"/>
                                      </p:to>
                                    </p:set>
                                    <p:animEffect transition="in" filter="randombar(horizontal)">
                                      <p:cBhvr>
                                        <p:cTn id="22" dur="500"/>
                                        <p:tgtEl>
                                          <p:spTgt spid="25395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3954" grpId="0"/>
      <p:bldP spid="253955" grpId="0" build="p"/>
    </p:bld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62" name="Rectangle 2"/>
          <p:cNvSpPr>
            <a:spLocks noGrp="1" noChangeArrowheads="1"/>
          </p:cNvSpPr>
          <p:nvPr>
            <p:ph type="title" idx="4294967295"/>
          </p:nvPr>
        </p:nvSpPr>
        <p:spPr>
          <a:xfrm>
            <a:off x="2032000" y="685800"/>
            <a:ext cx="7340600" cy="1295400"/>
          </a:xfrm>
          <a:prstGeom prst="rect">
            <a:avLst/>
          </a:prstGeom>
        </p:spPr>
        <p:txBody>
          <a:bodyPr anchorCtr="1"/>
          <a:lstStyle/>
          <a:p>
            <a:pPr eaLnBrk="1" hangingPunct="1"/>
            <a:r>
              <a:rPr lang="en-US" altLang="en-US" sz="4000" dirty="0"/>
              <a:t>Financial Power of Attorney</a:t>
            </a:r>
            <a:br>
              <a:rPr lang="en-US" altLang="en-US" sz="4000" dirty="0"/>
            </a:br>
            <a:r>
              <a:rPr lang="en-US" altLang="en-US" sz="4000" dirty="0"/>
              <a:t>R.C.  1337.092 </a:t>
            </a:r>
            <a:br>
              <a:rPr lang="en-US" altLang="en-US" sz="4000" dirty="0"/>
            </a:br>
            <a:r>
              <a:rPr lang="en-US" altLang="en-US" sz="4000" dirty="0"/>
              <a:t> </a:t>
            </a:r>
            <a:endParaRPr lang="en-US" sz="4000" dirty="0"/>
          </a:p>
        </p:txBody>
      </p:sp>
      <p:sp>
        <p:nvSpPr>
          <p:cNvPr id="245763" name="Rectangle 3"/>
          <p:cNvSpPr>
            <a:spLocks noGrp="1" noChangeArrowheads="1"/>
          </p:cNvSpPr>
          <p:nvPr>
            <p:ph type="body" idx="4294967295"/>
          </p:nvPr>
        </p:nvSpPr>
        <p:spPr>
          <a:xfrm>
            <a:off x="685800" y="2209800"/>
            <a:ext cx="10820400" cy="3962400"/>
          </a:xfrm>
          <a:prstGeom prst="rect">
            <a:avLst/>
          </a:prstGeom>
          <a:solidFill>
            <a:schemeClr val="bg1"/>
          </a:solidFill>
        </p:spPr>
        <p:txBody>
          <a:bodyPr/>
          <a:lstStyle/>
          <a:p>
            <a:pPr marL="571500" lvl="1" indent="-336550" eaLnBrk="1" hangingPunct="1">
              <a:buFont typeface="Courier New" panose="02070309020205020404" pitchFamily="49" charset="0"/>
              <a:buChar char="o"/>
            </a:pPr>
            <a:r>
              <a:rPr lang="en-US" sz="3600" dirty="0"/>
              <a:t>Enters contract in representative capacity</a:t>
            </a:r>
          </a:p>
          <a:p>
            <a:pPr marL="571500" lvl="1" indent="-336550" eaLnBrk="1" hangingPunct="1">
              <a:buFont typeface="Courier New" panose="02070309020205020404" pitchFamily="49" charset="0"/>
              <a:buChar char="o"/>
            </a:pPr>
            <a:r>
              <a:rPr lang="en-US" sz="3600" dirty="0"/>
              <a:t>Within the AIF’s authority</a:t>
            </a:r>
          </a:p>
          <a:p>
            <a:pPr marL="571500" lvl="1" indent="-336550" eaLnBrk="1" hangingPunct="1">
              <a:buFont typeface="Courier New" panose="02070309020205020404" pitchFamily="49" charset="0"/>
              <a:buChar char="o"/>
            </a:pPr>
            <a:r>
              <a:rPr lang="en-US" sz="3600" dirty="0"/>
              <a:t>Discloses representative capacity </a:t>
            </a:r>
            <a:r>
              <a:rPr lang="en-US" sz="3600" i="1" dirty="0"/>
              <a:t>in the contract</a:t>
            </a:r>
          </a:p>
          <a:p>
            <a:pPr marL="571500" lvl="1" indent="-336550" eaLnBrk="1" hangingPunct="1">
              <a:buFont typeface="Courier New" panose="02070309020205020404" pitchFamily="49" charset="0"/>
              <a:buChar char="o"/>
            </a:pPr>
            <a:r>
              <a:rPr lang="en-US" sz="3600" dirty="0"/>
              <a:t>No personal liability </a:t>
            </a:r>
          </a:p>
          <a:p>
            <a:pPr marL="571500" lvl="1" indent="-336550" eaLnBrk="1" hangingPunct="1">
              <a:buFont typeface="Courier New" panose="02070309020205020404" pitchFamily="49" charset="0"/>
              <a:buChar char="o"/>
            </a:pPr>
            <a:r>
              <a:rPr lang="en-US" sz="3600" dirty="0"/>
              <a:t>Words or initials, AIF POA or indicating representative capacity following signature, sufficient disclosure</a:t>
            </a:r>
          </a:p>
        </p:txBody>
      </p:sp>
    </p:spTree>
    <p:extLst>
      <p:ext uri="{BB962C8B-B14F-4D97-AF65-F5344CB8AC3E}">
        <p14:creationId xmlns:p14="http://schemas.microsoft.com/office/powerpoint/2010/main" val="146315110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45762">
                                            <p:txEl>
                                              <p:charRg st="4294967295" end="4294967295"/>
                                            </p:txEl>
                                          </p:spTgt>
                                        </p:tgtEl>
                                        <p:attrNameLst>
                                          <p:attrName>style.visibility</p:attrName>
                                        </p:attrNameLst>
                                      </p:cBhvr>
                                      <p:to>
                                        <p:strVal val="visible"/>
                                      </p:to>
                                    </p:set>
                                    <p:animEffect transition="in" filter="randombar(horizontal)">
                                      <p:cBhvr>
                                        <p:cTn id="7" dur="600">
                                          <p:stCondLst>
                                            <p:cond delay="0"/>
                                          </p:stCondLst>
                                        </p:cTn>
                                        <p:tgtEl>
                                          <p:spTgt spid="245762">
                                            <p:txEl>
                                              <p:charRg st="4294967295" end="4294967295"/>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45763">
                                            <p:txEl>
                                              <p:pRg st="0" end="0"/>
                                            </p:txEl>
                                          </p:spTgt>
                                        </p:tgtEl>
                                        <p:attrNameLst>
                                          <p:attrName>style.visibility</p:attrName>
                                        </p:attrNameLst>
                                      </p:cBhvr>
                                      <p:to>
                                        <p:strVal val="visible"/>
                                      </p:to>
                                    </p:set>
                                    <p:animEffect transition="in" filter="randombar(horizontal)">
                                      <p:cBhvr>
                                        <p:cTn id="12" dur="500"/>
                                        <p:tgtEl>
                                          <p:spTgt spid="245763">
                                            <p:txEl>
                                              <p:pRg st="0" end="0"/>
                                            </p:txEl>
                                          </p:spTgt>
                                        </p:tgtEl>
                                      </p:cBhvr>
                                    </p:animEffect>
                                  </p:childTnLst>
                                </p:cTn>
                              </p:par>
                              <p:par>
                                <p:cTn id="13" presetID="14" presetClass="entr" presetSubtype="10" fill="hold" grpId="0" nodeType="withEffect">
                                  <p:stCondLst>
                                    <p:cond delay="0"/>
                                  </p:stCondLst>
                                  <p:childTnLst>
                                    <p:set>
                                      <p:cBhvr>
                                        <p:cTn id="14" dur="1" fill="hold">
                                          <p:stCondLst>
                                            <p:cond delay="0"/>
                                          </p:stCondLst>
                                        </p:cTn>
                                        <p:tgtEl>
                                          <p:spTgt spid="245763">
                                            <p:txEl>
                                              <p:pRg st="1" end="1"/>
                                            </p:txEl>
                                          </p:spTgt>
                                        </p:tgtEl>
                                        <p:attrNameLst>
                                          <p:attrName>style.visibility</p:attrName>
                                        </p:attrNameLst>
                                      </p:cBhvr>
                                      <p:to>
                                        <p:strVal val="visible"/>
                                      </p:to>
                                    </p:set>
                                    <p:animEffect transition="in" filter="randombar(horizontal)">
                                      <p:cBhvr>
                                        <p:cTn id="15" dur="500"/>
                                        <p:tgtEl>
                                          <p:spTgt spid="245763">
                                            <p:txEl>
                                              <p:pRg st="1" end="1"/>
                                            </p:txEl>
                                          </p:spTgt>
                                        </p:tgtEl>
                                      </p:cBhvr>
                                    </p:animEffect>
                                  </p:childTnLst>
                                </p:cTn>
                              </p:par>
                              <p:par>
                                <p:cTn id="16" presetID="14" presetClass="entr" presetSubtype="10" fill="hold" grpId="0" nodeType="withEffect">
                                  <p:stCondLst>
                                    <p:cond delay="0"/>
                                  </p:stCondLst>
                                  <p:childTnLst>
                                    <p:set>
                                      <p:cBhvr>
                                        <p:cTn id="17" dur="1" fill="hold">
                                          <p:stCondLst>
                                            <p:cond delay="0"/>
                                          </p:stCondLst>
                                        </p:cTn>
                                        <p:tgtEl>
                                          <p:spTgt spid="245763">
                                            <p:txEl>
                                              <p:pRg st="2" end="2"/>
                                            </p:txEl>
                                          </p:spTgt>
                                        </p:tgtEl>
                                        <p:attrNameLst>
                                          <p:attrName>style.visibility</p:attrName>
                                        </p:attrNameLst>
                                      </p:cBhvr>
                                      <p:to>
                                        <p:strVal val="visible"/>
                                      </p:to>
                                    </p:set>
                                    <p:animEffect transition="in" filter="randombar(horizontal)">
                                      <p:cBhvr>
                                        <p:cTn id="18" dur="500"/>
                                        <p:tgtEl>
                                          <p:spTgt spid="245763">
                                            <p:txEl>
                                              <p:pRg st="2" end="2"/>
                                            </p:txEl>
                                          </p:spTgt>
                                        </p:tgtEl>
                                      </p:cBhvr>
                                    </p:animEffect>
                                  </p:childTnLst>
                                </p:cTn>
                              </p:par>
                              <p:par>
                                <p:cTn id="19" presetID="14" presetClass="entr" presetSubtype="10" fill="hold" grpId="0" nodeType="withEffect">
                                  <p:stCondLst>
                                    <p:cond delay="0"/>
                                  </p:stCondLst>
                                  <p:childTnLst>
                                    <p:set>
                                      <p:cBhvr>
                                        <p:cTn id="20" dur="1" fill="hold">
                                          <p:stCondLst>
                                            <p:cond delay="0"/>
                                          </p:stCondLst>
                                        </p:cTn>
                                        <p:tgtEl>
                                          <p:spTgt spid="245763">
                                            <p:txEl>
                                              <p:pRg st="3" end="3"/>
                                            </p:txEl>
                                          </p:spTgt>
                                        </p:tgtEl>
                                        <p:attrNameLst>
                                          <p:attrName>style.visibility</p:attrName>
                                        </p:attrNameLst>
                                      </p:cBhvr>
                                      <p:to>
                                        <p:strVal val="visible"/>
                                      </p:to>
                                    </p:set>
                                    <p:animEffect transition="in" filter="randombar(horizontal)">
                                      <p:cBhvr>
                                        <p:cTn id="21" dur="500"/>
                                        <p:tgtEl>
                                          <p:spTgt spid="245763">
                                            <p:txEl>
                                              <p:pRg st="3" end="3"/>
                                            </p:txEl>
                                          </p:spTgt>
                                        </p:tgtEl>
                                      </p:cBhvr>
                                    </p:animEffect>
                                  </p:childTnLst>
                                </p:cTn>
                              </p:par>
                              <p:par>
                                <p:cTn id="22" presetID="14" presetClass="entr" presetSubtype="10" fill="hold" grpId="0" nodeType="withEffect">
                                  <p:stCondLst>
                                    <p:cond delay="0"/>
                                  </p:stCondLst>
                                  <p:childTnLst>
                                    <p:set>
                                      <p:cBhvr>
                                        <p:cTn id="23" dur="1" fill="hold">
                                          <p:stCondLst>
                                            <p:cond delay="0"/>
                                          </p:stCondLst>
                                        </p:cTn>
                                        <p:tgtEl>
                                          <p:spTgt spid="245763">
                                            <p:txEl>
                                              <p:pRg st="4" end="4"/>
                                            </p:txEl>
                                          </p:spTgt>
                                        </p:tgtEl>
                                        <p:attrNameLst>
                                          <p:attrName>style.visibility</p:attrName>
                                        </p:attrNameLst>
                                      </p:cBhvr>
                                      <p:to>
                                        <p:strVal val="visible"/>
                                      </p:to>
                                    </p:set>
                                    <p:animEffect transition="in" filter="randombar(horizontal)">
                                      <p:cBhvr>
                                        <p:cTn id="24" dur="500"/>
                                        <p:tgtEl>
                                          <p:spTgt spid="24576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62" grpId="0"/>
      <p:bldP spid="245763" grpId="0" build="p"/>
    </p:bldLst>
  </p:timing>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3" name="Rectangle 2"/>
          <p:cNvSpPr>
            <a:spLocks noGrp="1" noChangeArrowheads="1"/>
          </p:cNvSpPr>
          <p:nvPr>
            <p:ph type="title" idx="4294967295"/>
          </p:nvPr>
        </p:nvSpPr>
        <p:spPr>
          <a:xfrm>
            <a:off x="609600" y="914400"/>
            <a:ext cx="5740400" cy="885825"/>
          </a:xfrm>
          <a:prstGeom prst="rect">
            <a:avLst/>
          </a:prstGeom>
        </p:spPr>
        <p:txBody>
          <a:bodyPr anchorCtr="1"/>
          <a:lstStyle/>
          <a:p>
            <a:pPr eaLnBrk="1" hangingPunct="1"/>
            <a:r>
              <a:rPr lang="en-US" altLang="en-US" sz="4800" dirty="0"/>
              <a:t>POA Personal Liability </a:t>
            </a:r>
            <a:endParaRPr lang="en-US" sz="4800" dirty="0"/>
          </a:p>
        </p:txBody>
      </p:sp>
      <p:sp>
        <p:nvSpPr>
          <p:cNvPr id="247811" name="Rectangle 3"/>
          <p:cNvSpPr>
            <a:spLocks noGrp="1" noChangeArrowheads="1"/>
          </p:cNvSpPr>
          <p:nvPr>
            <p:ph type="body" idx="4294967295"/>
          </p:nvPr>
        </p:nvSpPr>
        <p:spPr>
          <a:xfrm>
            <a:off x="609600" y="2057400"/>
            <a:ext cx="10210800" cy="4343400"/>
          </a:xfrm>
          <a:prstGeom prst="rect">
            <a:avLst/>
          </a:prstGeom>
          <a:solidFill>
            <a:schemeClr val="bg1"/>
          </a:solidFill>
        </p:spPr>
        <p:txBody>
          <a:bodyPr/>
          <a:lstStyle/>
          <a:p>
            <a:pPr marL="917575" indent="-571500" eaLnBrk="1" hangingPunct="1">
              <a:buFont typeface="Wingdings" panose="05000000000000000000" pitchFamily="2" charset="2"/>
              <a:buChar char="§"/>
            </a:pPr>
            <a:r>
              <a:rPr lang="en-US" sz="3600" dirty="0"/>
              <a:t>By agreement</a:t>
            </a:r>
          </a:p>
          <a:p>
            <a:pPr marL="917575" indent="-571500" eaLnBrk="1" hangingPunct="1">
              <a:buFont typeface="Wingdings" panose="05000000000000000000" pitchFamily="2" charset="2"/>
              <a:buChar char="§"/>
            </a:pPr>
            <a:r>
              <a:rPr lang="en-US" sz="3600" dirty="0"/>
              <a:t>Duty to support</a:t>
            </a:r>
          </a:p>
          <a:p>
            <a:pPr marL="917575" indent="-571500" eaLnBrk="1" hangingPunct="1">
              <a:buFont typeface="Wingdings" panose="05000000000000000000" pitchFamily="2" charset="2"/>
              <a:buChar char="§"/>
            </a:pPr>
            <a:r>
              <a:rPr lang="en-US" sz="3600" dirty="0"/>
              <a:t>Negligence of </a:t>
            </a:r>
            <a:r>
              <a:rPr lang="en-US" sz="3600" dirty="0" err="1"/>
              <a:t>poa</a:t>
            </a:r>
            <a:r>
              <a:rPr lang="en-US" sz="3600" dirty="0"/>
              <a:t> causes debt</a:t>
            </a:r>
          </a:p>
          <a:p>
            <a:pPr marL="917575" indent="-571500" eaLnBrk="1" hangingPunct="1">
              <a:buFont typeface="Wingdings" panose="05000000000000000000" pitchFamily="2" charset="2"/>
              <a:buChar char="§"/>
            </a:pPr>
            <a:r>
              <a:rPr lang="en-US" sz="3600" dirty="0"/>
              <a:t>Beyond given authority</a:t>
            </a:r>
          </a:p>
          <a:p>
            <a:pPr eaLnBrk="1" hangingPunct="1"/>
            <a:endParaRPr lang="en-US" dirty="0"/>
          </a:p>
        </p:txBody>
      </p:sp>
    </p:spTree>
    <p:extLst>
      <p:ext uri="{BB962C8B-B14F-4D97-AF65-F5344CB8AC3E}">
        <p14:creationId xmlns:p14="http://schemas.microsoft.com/office/powerpoint/2010/main" val="365019015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47811">
                                            <p:txEl>
                                              <p:pRg st="0" end="0"/>
                                            </p:txEl>
                                          </p:spTgt>
                                        </p:tgtEl>
                                        <p:attrNameLst>
                                          <p:attrName>style.visibility</p:attrName>
                                        </p:attrNameLst>
                                      </p:cBhvr>
                                      <p:to>
                                        <p:strVal val="visible"/>
                                      </p:to>
                                    </p:set>
                                    <p:animEffect transition="in" filter="fade">
                                      <p:cBhvr>
                                        <p:cTn id="7" dur="1000"/>
                                        <p:tgtEl>
                                          <p:spTgt spid="247811">
                                            <p:txEl>
                                              <p:pRg st="0" end="0"/>
                                            </p:txEl>
                                          </p:spTgt>
                                        </p:tgtEl>
                                      </p:cBhvr>
                                    </p:animEffect>
                                    <p:anim calcmode="lin" valueType="num">
                                      <p:cBhvr>
                                        <p:cTn id="8" dur="1000" fill="hold"/>
                                        <p:tgtEl>
                                          <p:spTgt spid="2478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478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47811">
                                            <p:txEl>
                                              <p:pRg st="1" end="1"/>
                                            </p:txEl>
                                          </p:spTgt>
                                        </p:tgtEl>
                                        <p:attrNameLst>
                                          <p:attrName>style.visibility</p:attrName>
                                        </p:attrNameLst>
                                      </p:cBhvr>
                                      <p:to>
                                        <p:strVal val="visible"/>
                                      </p:to>
                                    </p:set>
                                    <p:animEffect transition="in" filter="fade">
                                      <p:cBhvr>
                                        <p:cTn id="14" dur="1000"/>
                                        <p:tgtEl>
                                          <p:spTgt spid="247811">
                                            <p:txEl>
                                              <p:pRg st="1" end="1"/>
                                            </p:txEl>
                                          </p:spTgt>
                                        </p:tgtEl>
                                      </p:cBhvr>
                                    </p:animEffect>
                                    <p:anim calcmode="lin" valueType="num">
                                      <p:cBhvr>
                                        <p:cTn id="15" dur="1000" fill="hold"/>
                                        <p:tgtEl>
                                          <p:spTgt spid="24781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478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47811">
                                            <p:txEl>
                                              <p:pRg st="2" end="2"/>
                                            </p:txEl>
                                          </p:spTgt>
                                        </p:tgtEl>
                                        <p:attrNameLst>
                                          <p:attrName>style.visibility</p:attrName>
                                        </p:attrNameLst>
                                      </p:cBhvr>
                                      <p:to>
                                        <p:strVal val="visible"/>
                                      </p:to>
                                    </p:set>
                                    <p:animEffect transition="in" filter="fade">
                                      <p:cBhvr>
                                        <p:cTn id="21" dur="1000"/>
                                        <p:tgtEl>
                                          <p:spTgt spid="247811">
                                            <p:txEl>
                                              <p:pRg st="2" end="2"/>
                                            </p:txEl>
                                          </p:spTgt>
                                        </p:tgtEl>
                                      </p:cBhvr>
                                    </p:animEffect>
                                    <p:anim calcmode="lin" valueType="num">
                                      <p:cBhvr>
                                        <p:cTn id="22" dur="1000" fill="hold"/>
                                        <p:tgtEl>
                                          <p:spTgt spid="24781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478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47811">
                                            <p:txEl>
                                              <p:pRg st="3" end="3"/>
                                            </p:txEl>
                                          </p:spTgt>
                                        </p:tgtEl>
                                        <p:attrNameLst>
                                          <p:attrName>style.visibility</p:attrName>
                                        </p:attrNameLst>
                                      </p:cBhvr>
                                      <p:to>
                                        <p:strVal val="visible"/>
                                      </p:to>
                                    </p:set>
                                    <p:animEffect transition="in" filter="fade">
                                      <p:cBhvr>
                                        <p:cTn id="28" dur="1000"/>
                                        <p:tgtEl>
                                          <p:spTgt spid="247811">
                                            <p:txEl>
                                              <p:pRg st="3" end="3"/>
                                            </p:txEl>
                                          </p:spTgt>
                                        </p:tgtEl>
                                      </p:cBhvr>
                                    </p:animEffect>
                                    <p:anim calcmode="lin" valueType="num">
                                      <p:cBhvr>
                                        <p:cTn id="29" dur="1000" fill="hold"/>
                                        <p:tgtEl>
                                          <p:spTgt spid="24781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47811">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7811" grpId="0" build="p"/>
    </p:bld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9858" name="Rectangle 2"/>
          <p:cNvSpPr>
            <a:spLocks noGrp="1" noChangeArrowheads="1"/>
          </p:cNvSpPr>
          <p:nvPr>
            <p:ph type="title" idx="4294967295"/>
          </p:nvPr>
        </p:nvSpPr>
        <p:spPr>
          <a:xfrm>
            <a:off x="685800" y="838200"/>
            <a:ext cx="4673600" cy="733425"/>
          </a:xfrm>
          <a:prstGeom prst="rect">
            <a:avLst/>
          </a:prstGeom>
        </p:spPr>
        <p:txBody>
          <a:bodyPr anchorCtr="1"/>
          <a:lstStyle/>
          <a:p>
            <a:pPr eaLnBrk="1" hangingPunct="1"/>
            <a:r>
              <a:rPr lang="en-US" altLang="en-US" sz="5400" dirty="0"/>
              <a:t>AIF as Fiduciary</a:t>
            </a:r>
            <a:endParaRPr lang="en-US" sz="5400" dirty="0"/>
          </a:p>
        </p:txBody>
      </p:sp>
      <p:sp>
        <p:nvSpPr>
          <p:cNvPr id="249859" name="Rectangle 3"/>
          <p:cNvSpPr>
            <a:spLocks noGrp="1" noChangeArrowheads="1"/>
          </p:cNvSpPr>
          <p:nvPr>
            <p:ph type="body" idx="4294967295"/>
          </p:nvPr>
        </p:nvSpPr>
        <p:spPr>
          <a:xfrm>
            <a:off x="228600" y="1905000"/>
            <a:ext cx="11734800" cy="2667000"/>
          </a:xfrm>
          <a:prstGeom prst="rect">
            <a:avLst/>
          </a:prstGeom>
          <a:solidFill>
            <a:schemeClr val="bg1"/>
          </a:solidFill>
        </p:spPr>
        <p:txBody>
          <a:bodyPr/>
          <a:lstStyle/>
          <a:p>
            <a:pPr marL="395288" indent="0" eaLnBrk="1" hangingPunct="1">
              <a:buNone/>
            </a:pPr>
            <a:r>
              <a:rPr lang="en-US" sz="3600" dirty="0"/>
              <a:t>AIF has a fiduciary duty to the principal.  </a:t>
            </a:r>
            <a:r>
              <a:rPr lang="en-US" sz="3600" i="1" dirty="0"/>
              <a:t>Brooks v. Bell, </a:t>
            </a:r>
            <a:r>
              <a:rPr lang="en-US" sz="3600" dirty="0"/>
              <a:t>1998 WL 165024; see also, </a:t>
            </a:r>
            <a:r>
              <a:rPr lang="en-US" sz="3600" i="1" dirty="0"/>
              <a:t>In re Scott, </a:t>
            </a:r>
            <a:r>
              <a:rPr lang="en-US" sz="3600" dirty="0"/>
              <a:t>111 Ohio App.3d 273, 276 (Lucas Co. 1996); </a:t>
            </a:r>
            <a:r>
              <a:rPr lang="en-US" sz="3600" i="1" dirty="0" err="1"/>
              <a:t>MacEwen</a:t>
            </a:r>
            <a:r>
              <a:rPr lang="en-US" sz="3600" i="1" dirty="0"/>
              <a:t> v. Jordan</a:t>
            </a:r>
            <a:r>
              <a:rPr lang="en-US" sz="3600" dirty="0"/>
              <a:t>, 2003 WL 1571741</a:t>
            </a:r>
          </a:p>
          <a:p>
            <a:pPr marL="0" indent="0" eaLnBrk="1" hangingPunct="1">
              <a:buNone/>
            </a:pPr>
            <a:endParaRPr lang="en-US" dirty="0"/>
          </a:p>
          <a:p>
            <a:pPr marL="0" indent="0" eaLnBrk="1" hangingPunct="1">
              <a:buNone/>
            </a:pPr>
            <a:endParaRPr lang="en-US" dirty="0"/>
          </a:p>
        </p:txBody>
      </p:sp>
    </p:spTree>
    <p:extLst>
      <p:ext uri="{BB962C8B-B14F-4D97-AF65-F5344CB8AC3E}">
        <p14:creationId xmlns:p14="http://schemas.microsoft.com/office/powerpoint/2010/main" val="2733362371"/>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49858">
                                            <p:txEl>
                                              <p:charRg st="4294967295" end="4294967295"/>
                                            </p:txEl>
                                          </p:spTgt>
                                        </p:tgtEl>
                                        <p:attrNameLst>
                                          <p:attrName>style.visibility</p:attrName>
                                        </p:attrNameLst>
                                      </p:cBhvr>
                                      <p:to>
                                        <p:strVal val="visible"/>
                                      </p:to>
                                    </p:set>
                                    <p:anim calcmode="lin" valueType="num">
                                      <p:cBhvr>
                                        <p:cTn id="7" dur="1000" fill="hold"/>
                                        <p:tgtEl>
                                          <p:spTgt spid="249858">
                                            <p:txEl>
                                              <p:charRg st="4294967295" end="4294967295"/>
                                            </p:txEl>
                                          </p:spTgt>
                                        </p:tgtEl>
                                        <p:attrNameLst>
                                          <p:attrName>ppt_x</p:attrName>
                                        </p:attrNameLst>
                                      </p:cBhvr>
                                      <p:tavLst>
                                        <p:tav tm="0">
                                          <p:val>
                                            <p:strVal val="#ppt_x-.2"/>
                                          </p:val>
                                        </p:tav>
                                        <p:tav tm="100000">
                                          <p:val>
                                            <p:strVal val="#ppt_x"/>
                                          </p:val>
                                        </p:tav>
                                      </p:tavLst>
                                    </p:anim>
                                    <p:anim calcmode="lin" valueType="num">
                                      <p:cBhvr>
                                        <p:cTn id="8" dur="1000" fill="hold"/>
                                        <p:tgtEl>
                                          <p:spTgt spid="249858">
                                            <p:txEl>
                                              <p:charRg st="4294967295" end="4294967295"/>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249858">
                                            <p:txEl>
                                              <p:charRg st="4294967295" end="4294967295"/>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249859">
                                            <p:txEl>
                                              <p:pRg st="0" end="0"/>
                                            </p:txEl>
                                          </p:spTgt>
                                        </p:tgtEl>
                                        <p:attrNameLst>
                                          <p:attrName>style.visibility</p:attrName>
                                        </p:attrNameLst>
                                      </p:cBhvr>
                                      <p:to>
                                        <p:strVal val="visible"/>
                                      </p:to>
                                    </p:set>
                                    <p:animEffect transition="in" filter="fade">
                                      <p:cBhvr>
                                        <p:cTn id="14" dur="500"/>
                                        <p:tgtEl>
                                          <p:spTgt spid="249859">
                                            <p:txEl>
                                              <p:pRg st="0" end="0"/>
                                            </p:txEl>
                                          </p:spTgt>
                                        </p:tgtEl>
                                      </p:cBhvr>
                                    </p:animEffect>
                                    <p:anim calcmode="lin" valueType="num">
                                      <p:cBhvr>
                                        <p:cTn id="15" dur="500" fill="hold"/>
                                        <p:tgtEl>
                                          <p:spTgt spid="249859">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249859">
                                            <p:txEl>
                                              <p:pRg st="0" end="0"/>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9858" grpId="0"/>
      <p:bldP spid="249859"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9000" y="685800"/>
            <a:ext cx="7874000" cy="1219200"/>
          </a:xfrm>
        </p:spPr>
        <p:txBody>
          <a:bodyPr/>
          <a:lstStyle/>
          <a:p>
            <a:r>
              <a:rPr lang="en-US" sz="4000" dirty="0"/>
              <a:t>Does a Third Party have Standing to Claim a Fiduciary Breach</a:t>
            </a:r>
          </a:p>
        </p:txBody>
      </p:sp>
      <p:sp>
        <p:nvSpPr>
          <p:cNvPr id="3" name="Content Placeholder 2"/>
          <p:cNvSpPr>
            <a:spLocks noGrp="1"/>
          </p:cNvSpPr>
          <p:nvPr>
            <p:ph idx="1"/>
          </p:nvPr>
        </p:nvSpPr>
        <p:spPr>
          <a:xfrm>
            <a:off x="228600" y="2209800"/>
            <a:ext cx="11557000" cy="2209800"/>
          </a:xfrm>
        </p:spPr>
        <p:txBody>
          <a:bodyPr/>
          <a:lstStyle/>
          <a:p>
            <a:pPr marL="284163" indent="0">
              <a:buNone/>
            </a:pPr>
            <a:r>
              <a:rPr lang="en-US" sz="3600" dirty="0"/>
              <a:t>Does </a:t>
            </a:r>
            <a:r>
              <a:rPr lang="en-US" sz="3600" b="1" dirty="0"/>
              <a:t>not</a:t>
            </a:r>
            <a:r>
              <a:rPr lang="en-US" sz="3600" dirty="0"/>
              <a:t> extend to the creditor, including the nursing facility. </a:t>
            </a:r>
            <a:r>
              <a:rPr lang="en-US" sz="3600" i="1" dirty="0"/>
              <a:t>Aristocrat Lakewood Nursing Home v. Mayne</a:t>
            </a:r>
            <a:r>
              <a:rPr lang="en-US" sz="3600" dirty="0"/>
              <a:t>, 133 Ohio App. 3d 651 (Cuyahoga County, 1999).</a:t>
            </a:r>
            <a:br>
              <a:rPr lang="en-US" sz="3600" dirty="0"/>
            </a:br>
            <a:endParaRPr lang="en-US" sz="3600" dirty="0"/>
          </a:p>
          <a:p>
            <a:endParaRPr lang="en-US" dirty="0"/>
          </a:p>
        </p:txBody>
      </p:sp>
    </p:spTree>
    <p:extLst>
      <p:ext uri="{BB962C8B-B14F-4D97-AF65-F5344CB8AC3E}">
        <p14:creationId xmlns:p14="http://schemas.microsoft.com/office/powerpoint/2010/main" val="363511664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100" y="685800"/>
            <a:ext cx="6540500" cy="685800"/>
          </a:xfrm>
        </p:spPr>
        <p:txBody>
          <a:bodyPr/>
          <a:lstStyle/>
          <a:p>
            <a:r>
              <a:rPr lang="en-US" dirty="0"/>
              <a:t>Family Member/Spouse</a:t>
            </a:r>
          </a:p>
        </p:txBody>
      </p:sp>
      <p:sp>
        <p:nvSpPr>
          <p:cNvPr id="3" name="Content Placeholder 2"/>
          <p:cNvSpPr>
            <a:spLocks noGrp="1"/>
          </p:cNvSpPr>
          <p:nvPr>
            <p:ph idx="1"/>
          </p:nvPr>
        </p:nvSpPr>
        <p:spPr>
          <a:xfrm>
            <a:off x="609600" y="1524000"/>
            <a:ext cx="10896600" cy="4876800"/>
          </a:xfrm>
        </p:spPr>
        <p:txBody>
          <a:bodyPr/>
          <a:lstStyle/>
          <a:p>
            <a:pPr marL="284163" indent="-49213">
              <a:buNone/>
            </a:pPr>
            <a:r>
              <a:rPr lang="en-US" sz="3600" dirty="0"/>
              <a:t>In general, a family member is not liable for the debts of another. </a:t>
            </a:r>
          </a:p>
          <a:p>
            <a:pPr marL="284163" indent="-49213">
              <a:buNone/>
            </a:pPr>
            <a:r>
              <a:rPr lang="en-US" sz="3600" dirty="0"/>
              <a:t>	</a:t>
            </a:r>
            <a:r>
              <a:rPr lang="en-US" sz="3600" b="1" i="1" dirty="0"/>
              <a:t>Exception is the spouse</a:t>
            </a:r>
            <a:r>
              <a:rPr lang="en-US" sz="3600" i="1" dirty="0"/>
              <a:t>:</a:t>
            </a:r>
          </a:p>
          <a:p>
            <a:pPr marL="284163" indent="-49213">
              <a:buNone/>
            </a:pPr>
            <a:r>
              <a:rPr lang="en-US" sz="3600" dirty="0"/>
              <a:t>Ohio has a provision requiring spouses to provide necessaries for one another up to the ability to pay. R.C. 3103.03</a:t>
            </a:r>
            <a:br>
              <a:rPr lang="en-US" sz="3600" dirty="0"/>
            </a:br>
            <a:r>
              <a:rPr lang="en-US" sz="3600" dirty="0"/>
              <a:t>This includes medical necessaries. </a:t>
            </a:r>
            <a:r>
              <a:rPr lang="en-US" sz="3600" i="1" dirty="0"/>
              <a:t>OSU Hosp. v. Kinkaid</a:t>
            </a:r>
            <a:r>
              <a:rPr lang="en-US" sz="3600" dirty="0"/>
              <a:t>, 48 Ohio St.3d 78 (1990)</a:t>
            </a:r>
          </a:p>
          <a:p>
            <a:pPr marL="284163" indent="-49213">
              <a:buNone/>
            </a:pPr>
            <a:r>
              <a:rPr lang="en-US" sz="3600" dirty="0"/>
              <a:t> </a:t>
            </a:r>
          </a:p>
        </p:txBody>
      </p:sp>
    </p:spTree>
    <p:extLst>
      <p:ext uri="{BB962C8B-B14F-4D97-AF65-F5344CB8AC3E}">
        <p14:creationId xmlns:p14="http://schemas.microsoft.com/office/powerpoint/2010/main" val="281472060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676400"/>
            <a:ext cx="10744200" cy="4724400"/>
          </a:xfrm>
        </p:spPr>
        <p:txBody>
          <a:bodyPr/>
          <a:lstStyle/>
          <a:p>
            <a:pPr marL="284163" indent="0">
              <a:buNone/>
            </a:pPr>
            <a:r>
              <a:rPr lang="en-US" sz="4000" dirty="0"/>
              <a:t>It also includes nursing home debt.</a:t>
            </a:r>
          </a:p>
          <a:p>
            <a:pPr marL="284163" indent="0">
              <a:spcBef>
                <a:spcPts val="0"/>
              </a:spcBef>
              <a:buNone/>
            </a:pPr>
            <a:r>
              <a:rPr lang="en-US" sz="3600" i="1" dirty="0" err="1"/>
              <a:t>Metrohealth</a:t>
            </a:r>
            <a:r>
              <a:rPr lang="en-US" sz="3600" i="1" dirty="0"/>
              <a:t> Ctr. for Skilled Nursing Care v. Parnell</a:t>
            </a:r>
            <a:r>
              <a:rPr lang="en-US" sz="3600" dirty="0"/>
              <a:t>, 2012 WL 4849017 (Cuyahoga Co.); </a:t>
            </a:r>
            <a:r>
              <a:rPr lang="en-US" sz="3600" i="1" dirty="0"/>
              <a:t>Orchard Villa v. </a:t>
            </a:r>
            <a:r>
              <a:rPr lang="en-US" sz="3600" i="1" dirty="0" err="1"/>
              <a:t>Suchomma</a:t>
            </a:r>
            <a:r>
              <a:rPr lang="en-US" sz="3600" dirty="0"/>
              <a:t>, 2013-Ohio-3186, 2013 WL 3818029 (Lucas Co.); </a:t>
            </a:r>
            <a:r>
              <a:rPr lang="en-US" sz="3600" i="1" dirty="0"/>
              <a:t>Union Hospital v. Beach </a:t>
            </a:r>
            <a:r>
              <a:rPr lang="en-US" sz="3600" dirty="0"/>
              <a:t>2016 WL 5615716 (Tuscarawas Co.)</a:t>
            </a:r>
            <a:endParaRPr lang="en-US" sz="4000" dirty="0"/>
          </a:p>
          <a:p>
            <a:endParaRPr lang="en-US" dirty="0"/>
          </a:p>
        </p:txBody>
      </p:sp>
    </p:spTree>
    <p:extLst>
      <p:ext uri="{BB962C8B-B14F-4D97-AF65-F5344CB8AC3E}">
        <p14:creationId xmlns:p14="http://schemas.microsoft.com/office/powerpoint/2010/main" val="33797735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838200"/>
            <a:ext cx="6705600" cy="685800"/>
          </a:xfrm>
        </p:spPr>
        <p:txBody>
          <a:bodyPr/>
          <a:lstStyle/>
          <a:p>
            <a:r>
              <a:rPr lang="en-US" dirty="0"/>
              <a:t>RESIDENT’S RIGHTS-Personal</a:t>
            </a:r>
          </a:p>
        </p:txBody>
      </p:sp>
      <p:sp>
        <p:nvSpPr>
          <p:cNvPr id="3" name="Content Placeholder 2"/>
          <p:cNvSpPr>
            <a:spLocks noGrp="1"/>
          </p:cNvSpPr>
          <p:nvPr>
            <p:ph idx="1"/>
          </p:nvPr>
        </p:nvSpPr>
        <p:spPr>
          <a:xfrm>
            <a:off x="1524000" y="1752600"/>
            <a:ext cx="8839200" cy="4648200"/>
          </a:xfrm>
        </p:spPr>
        <p:txBody>
          <a:bodyPr/>
          <a:lstStyle/>
          <a:p>
            <a:pPr lvl="1">
              <a:buFont typeface="Wingdings" pitchFamily="2" charset="2"/>
              <a:buChar char="Ø"/>
            </a:pPr>
            <a:r>
              <a:rPr lang="en-US" sz="3600" dirty="0"/>
              <a:t>Get up/go to bed so long as won’t disturb others or posted meal schedule</a:t>
            </a:r>
          </a:p>
          <a:p>
            <a:pPr lvl="1">
              <a:buFont typeface="Wingdings" pitchFamily="2" charset="2"/>
              <a:buChar char="Ø"/>
            </a:pPr>
            <a:r>
              <a:rPr lang="en-US" sz="3600" dirty="0"/>
              <a:t>Participate in religious/cultural/social activities</a:t>
            </a:r>
          </a:p>
          <a:p>
            <a:pPr lvl="1">
              <a:buFont typeface="Wingdings" pitchFamily="2" charset="2"/>
              <a:buChar char="Ø"/>
            </a:pPr>
            <a:r>
              <a:rPr lang="en-US" sz="3600" dirty="0"/>
              <a:t>Voice grievances</a:t>
            </a:r>
          </a:p>
          <a:p>
            <a:pPr lvl="1">
              <a:buFont typeface="Wingdings" pitchFamily="2" charset="2"/>
              <a:buChar char="Ø"/>
            </a:pPr>
            <a:r>
              <a:rPr lang="en-US" sz="3600" dirty="0"/>
              <a:t>Report health changes to sponsor within 12 hours</a:t>
            </a:r>
          </a:p>
          <a:p>
            <a:pPr lvl="1"/>
            <a:endParaRPr lang="en-US" dirty="0"/>
          </a:p>
          <a:p>
            <a:pPr lvl="1"/>
            <a:endParaRPr lang="en-US" dirty="0"/>
          </a:p>
        </p:txBody>
      </p:sp>
    </p:spTree>
    <p:extLst>
      <p:ext uri="{BB962C8B-B14F-4D97-AF65-F5344CB8AC3E}">
        <p14:creationId xmlns:p14="http://schemas.microsoft.com/office/powerpoint/2010/main" val="5495017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200" y="533400"/>
            <a:ext cx="8178800" cy="685800"/>
          </a:xfrm>
        </p:spPr>
        <p:txBody>
          <a:bodyPr/>
          <a:lstStyle/>
          <a:p>
            <a:r>
              <a:rPr lang="en-US" dirty="0"/>
              <a:t>Spouse Liable for Nursing Home Debt</a:t>
            </a:r>
          </a:p>
        </p:txBody>
      </p:sp>
      <p:sp>
        <p:nvSpPr>
          <p:cNvPr id="3" name="Content Placeholder 2"/>
          <p:cNvSpPr>
            <a:spLocks noGrp="1"/>
          </p:cNvSpPr>
          <p:nvPr>
            <p:ph idx="1"/>
          </p:nvPr>
        </p:nvSpPr>
        <p:spPr>
          <a:xfrm>
            <a:off x="0" y="1447800"/>
            <a:ext cx="11811000" cy="4953000"/>
          </a:xfrm>
        </p:spPr>
        <p:txBody>
          <a:bodyPr>
            <a:normAutofit fontScale="85000" lnSpcReduction="20000"/>
          </a:bodyPr>
          <a:lstStyle/>
          <a:p>
            <a:pPr marL="284163" indent="0">
              <a:buNone/>
            </a:pPr>
            <a:r>
              <a:rPr lang="en-US" dirty="0"/>
              <a:t>So, even where the spouse has not signed the agreement, she could be sued for nursing home debt. </a:t>
            </a:r>
          </a:p>
          <a:p>
            <a:pPr marL="284163" indent="0">
              <a:buNone/>
            </a:pPr>
            <a:endParaRPr lang="en-US" dirty="0"/>
          </a:p>
          <a:p>
            <a:pPr marL="0" indent="0">
              <a:spcBef>
                <a:spcPts val="0"/>
              </a:spcBef>
              <a:buNone/>
            </a:pPr>
            <a:r>
              <a:rPr lang="en-US" dirty="0"/>
              <a:t>       Defenses:</a:t>
            </a:r>
          </a:p>
          <a:p>
            <a:pPr indent="803275">
              <a:buFont typeface="Wingdings" panose="05000000000000000000" pitchFamily="2" charset="2"/>
              <a:buChar char="v"/>
            </a:pPr>
            <a:r>
              <a:rPr lang="en-US" dirty="0"/>
              <a:t> Must pursue the resident first before seeking collection from 	  </a:t>
            </a:r>
          </a:p>
          <a:p>
            <a:pPr indent="0">
              <a:buNone/>
            </a:pPr>
            <a:r>
              <a:rPr lang="en-US" dirty="0"/>
              <a:t>	      the spouse. </a:t>
            </a:r>
          </a:p>
          <a:p>
            <a:pPr indent="803275">
              <a:buFont typeface="Wingdings" panose="05000000000000000000" pitchFamily="2" charset="2"/>
              <a:buChar char="v"/>
            </a:pPr>
            <a:r>
              <a:rPr lang="en-US" dirty="0"/>
              <a:t>Probate statute of limitations is 6 months.</a:t>
            </a:r>
            <a:r>
              <a:rPr lang="en-US" u="sng" dirty="0"/>
              <a:t> </a:t>
            </a:r>
            <a:r>
              <a:rPr lang="en-US" dirty="0"/>
              <a:t>	  R.C. 2117.06. No claim </a:t>
            </a:r>
          </a:p>
          <a:p>
            <a:pPr indent="0">
              <a:buNone/>
            </a:pPr>
            <a:r>
              <a:rPr lang="en-US" dirty="0"/>
              <a:t>           brought against resident or resident’s estate, claim against spouse is </a:t>
            </a:r>
          </a:p>
          <a:p>
            <a:pPr indent="0">
              <a:buNone/>
            </a:pPr>
            <a:r>
              <a:rPr lang="en-US" dirty="0"/>
              <a:t>	      also barred. </a:t>
            </a:r>
          </a:p>
          <a:p>
            <a:pPr indent="0">
              <a:buNone/>
            </a:pPr>
            <a:endParaRPr lang="en-US" dirty="0"/>
          </a:p>
          <a:p>
            <a:pPr indent="0">
              <a:buNone/>
            </a:pPr>
            <a:r>
              <a:rPr lang="en-US" i="1" dirty="0"/>
              <a:t>Embassy Healthcare v. Bell</a:t>
            </a:r>
            <a:r>
              <a:rPr lang="en-US" dirty="0"/>
              <a:t>, 155 Ohio St.3d 430, 2018-Ohio-4912, 122 N.E.3d 117</a:t>
            </a:r>
          </a:p>
          <a:p>
            <a:pPr indent="166688">
              <a:buFont typeface="Wingdings" panose="05000000000000000000" pitchFamily="2" charset="2"/>
              <a:buChar char="v"/>
            </a:pPr>
            <a:endParaRPr lang="en-US" dirty="0"/>
          </a:p>
        </p:txBody>
      </p:sp>
    </p:spTree>
    <p:extLst>
      <p:ext uri="{BB962C8B-B14F-4D97-AF65-F5344CB8AC3E}">
        <p14:creationId xmlns:p14="http://schemas.microsoft.com/office/powerpoint/2010/main" val="176026139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Fraudulent Transfers</a:t>
            </a:r>
            <a:br>
              <a:rPr lang="en-US" dirty="0"/>
            </a:br>
            <a:r>
              <a:rPr lang="en-US" dirty="0"/>
              <a:t>R.C. 1336.04</a:t>
            </a:r>
          </a:p>
        </p:txBody>
      </p:sp>
      <p:sp>
        <p:nvSpPr>
          <p:cNvPr id="3" name="Content Placeholder 2"/>
          <p:cNvSpPr>
            <a:spLocks noGrp="1"/>
          </p:cNvSpPr>
          <p:nvPr>
            <p:ph idx="1"/>
          </p:nvPr>
        </p:nvSpPr>
        <p:spPr>
          <a:xfrm>
            <a:off x="1295400" y="2057400"/>
            <a:ext cx="10515600" cy="4495800"/>
          </a:xfrm>
        </p:spPr>
        <p:txBody>
          <a:bodyPr/>
          <a:lstStyle/>
          <a:p>
            <a:pPr eaLnBrk="1" hangingPunct="1">
              <a:buNone/>
            </a:pPr>
            <a:r>
              <a:rPr lang="en-US" sz="3600" dirty="0"/>
              <a:t>(A) A transfer made or an obligation incurred is fraudulent, whether the claim of the creditor arose </a:t>
            </a:r>
            <a:r>
              <a:rPr lang="en-US" sz="3600" b="1" dirty="0"/>
              <a:t>before or within 4 years after</a:t>
            </a:r>
            <a:r>
              <a:rPr lang="en-US" sz="3600" dirty="0"/>
              <a:t>, if the debtor made the transfer or incurred the obligation either:</a:t>
            </a:r>
            <a:br>
              <a:rPr lang="en-US" sz="3600" dirty="0"/>
            </a:br>
            <a:r>
              <a:rPr lang="en-US" sz="3600" dirty="0"/>
              <a:t>	</a:t>
            </a:r>
            <a:endParaRPr lang="en-US" sz="1400" dirty="0"/>
          </a:p>
          <a:p>
            <a:pPr marL="852488" indent="-506413" eaLnBrk="1" hangingPunct="1">
              <a:buNone/>
            </a:pPr>
            <a:r>
              <a:rPr lang="en-US" sz="3600" dirty="0"/>
              <a:t>		(1) </a:t>
            </a:r>
            <a:r>
              <a:rPr lang="en-US" sz="3600" b="1" dirty="0"/>
              <a:t>With actual intent</a:t>
            </a:r>
            <a:r>
              <a:rPr lang="en-US" sz="3600" dirty="0"/>
              <a:t> to hinder, delay, or defraud </a:t>
            </a:r>
          </a:p>
          <a:p>
            <a:endParaRPr lang="en-US" dirty="0"/>
          </a:p>
        </p:txBody>
      </p:sp>
    </p:spTree>
    <p:extLst>
      <p:ext uri="{BB962C8B-B14F-4D97-AF65-F5344CB8AC3E}">
        <p14:creationId xmlns:p14="http://schemas.microsoft.com/office/powerpoint/2010/main" val="19252992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1" name="Rectangle 2"/>
          <p:cNvSpPr>
            <a:spLocks noGrp="1" noChangeArrowheads="1"/>
          </p:cNvSpPr>
          <p:nvPr>
            <p:ph type="title"/>
          </p:nvPr>
        </p:nvSpPr>
        <p:spPr>
          <a:xfrm>
            <a:off x="76200" y="1143000"/>
            <a:ext cx="11785600" cy="685800"/>
          </a:xfrm>
        </p:spPr>
        <p:txBody>
          <a:bodyPr/>
          <a:lstStyle/>
          <a:p>
            <a:r>
              <a:rPr lang="en-US" dirty="0"/>
              <a:t>Without Actual Intent</a:t>
            </a:r>
          </a:p>
        </p:txBody>
      </p:sp>
      <p:sp>
        <p:nvSpPr>
          <p:cNvPr id="402435" name="Rectangle 3"/>
          <p:cNvSpPr>
            <a:spLocks noGrp="1" noChangeArrowheads="1"/>
          </p:cNvSpPr>
          <p:nvPr>
            <p:ph idx="1"/>
          </p:nvPr>
        </p:nvSpPr>
        <p:spPr>
          <a:xfrm>
            <a:off x="355600" y="2057400"/>
            <a:ext cx="11074400" cy="4191000"/>
          </a:xfrm>
          <a:solidFill>
            <a:schemeClr val="bg1"/>
          </a:solidFill>
        </p:spPr>
        <p:txBody>
          <a:bodyPr/>
          <a:lstStyle/>
          <a:p>
            <a:pPr>
              <a:lnSpc>
                <a:spcPct val="80000"/>
              </a:lnSpc>
            </a:pPr>
            <a:endParaRPr lang="en-US" sz="2000" dirty="0"/>
          </a:p>
          <a:p>
            <a:pPr marL="849313" indent="3175">
              <a:spcAft>
                <a:spcPts val="600"/>
              </a:spcAft>
              <a:buNone/>
            </a:pPr>
            <a:r>
              <a:rPr lang="en-US" sz="3600" dirty="0"/>
              <a:t>(2) </a:t>
            </a:r>
            <a:r>
              <a:rPr lang="en-US" sz="3600" b="1" dirty="0"/>
              <a:t>Without receiving a reasonably equivalent value</a:t>
            </a:r>
            <a:r>
              <a:rPr lang="en-US" sz="3600" dirty="0"/>
              <a:t> in exchange for the transfer or obligation, </a:t>
            </a:r>
            <a:r>
              <a:rPr lang="en-US" sz="3600" b="1" dirty="0"/>
              <a:t>and</a:t>
            </a:r>
            <a:r>
              <a:rPr lang="en-US" sz="3600" dirty="0"/>
              <a:t> if either of the following applies:</a:t>
            </a:r>
            <a:br>
              <a:rPr lang="en-US" sz="3600" dirty="0"/>
            </a:br>
            <a:br>
              <a:rPr lang="en-US" sz="2800" dirty="0"/>
            </a:br>
            <a:endParaRPr lang="en-US" sz="2800" dirty="0"/>
          </a:p>
        </p:txBody>
      </p:sp>
    </p:spTree>
    <p:extLst>
      <p:ext uri="{BB962C8B-B14F-4D97-AF65-F5344CB8AC3E}">
        <p14:creationId xmlns:p14="http://schemas.microsoft.com/office/powerpoint/2010/main" val="23796279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02435">
                                            <p:txEl>
                                              <p:pRg st="1" end="1"/>
                                            </p:txEl>
                                          </p:spTgt>
                                        </p:tgtEl>
                                        <p:attrNameLst>
                                          <p:attrName>style.visibility</p:attrName>
                                        </p:attrNameLst>
                                      </p:cBhvr>
                                      <p:to>
                                        <p:strVal val="visible"/>
                                      </p:to>
                                    </p:set>
                                    <p:animEffect transition="in" filter="fade">
                                      <p:cBhvr>
                                        <p:cTn id="7" dur="1000"/>
                                        <p:tgtEl>
                                          <p:spTgt spid="402435">
                                            <p:txEl>
                                              <p:pRg st="1" end="1"/>
                                            </p:txEl>
                                          </p:spTgt>
                                        </p:tgtEl>
                                      </p:cBhvr>
                                    </p:animEffect>
                                    <p:anim calcmode="lin" valueType="num">
                                      <p:cBhvr>
                                        <p:cTn id="8" dur="1000" fill="hold"/>
                                        <p:tgtEl>
                                          <p:spTgt spid="40243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0243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2435"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371600"/>
            <a:ext cx="10972800" cy="5029200"/>
          </a:xfrm>
        </p:spPr>
        <p:txBody>
          <a:bodyPr/>
          <a:lstStyle/>
          <a:p>
            <a:pPr marL="514350" indent="-514350">
              <a:buAutoNum type="alphaLcParenBoth"/>
            </a:pPr>
            <a:r>
              <a:rPr lang="en-US" sz="3600" dirty="0"/>
              <a:t>The debtor was engaged or was about to engage in a business or a transaction for which the remaining assets of the debtor were </a:t>
            </a:r>
            <a:r>
              <a:rPr lang="en-US" sz="3600" b="1" dirty="0"/>
              <a:t>unreasonably small</a:t>
            </a:r>
            <a:r>
              <a:rPr lang="en-US" sz="3600" dirty="0"/>
              <a:t> in relation to the business or transaction;</a:t>
            </a:r>
          </a:p>
          <a:p>
            <a:pPr marL="514350" indent="-514350">
              <a:buAutoNum type="alphaLcParenBoth"/>
            </a:pPr>
            <a:r>
              <a:rPr lang="en-US" sz="3600" dirty="0"/>
              <a:t>The debtor intended to incur, or believed or </a:t>
            </a:r>
            <a:r>
              <a:rPr lang="en-US" sz="3600" i="1" dirty="0"/>
              <a:t>reasonably should have believed</a:t>
            </a:r>
            <a:r>
              <a:rPr lang="en-US" sz="3600" dirty="0"/>
              <a:t> </a:t>
            </a:r>
            <a:r>
              <a:rPr lang="en-US" sz="3600" i="1" dirty="0"/>
              <a:t>that he would incur,</a:t>
            </a:r>
            <a:r>
              <a:rPr lang="en-US" sz="3600" dirty="0"/>
              <a:t> debts beyond his ability to pay as they became due.</a:t>
            </a:r>
          </a:p>
        </p:txBody>
      </p:sp>
    </p:spTree>
    <p:extLst>
      <p:ext uri="{BB962C8B-B14F-4D97-AF65-F5344CB8AC3E}">
        <p14:creationId xmlns:p14="http://schemas.microsoft.com/office/powerpoint/2010/main" val="248911906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0098" name="Rectangle 2"/>
          <p:cNvSpPr>
            <a:spLocks noGrp="1" noChangeArrowheads="1"/>
          </p:cNvSpPr>
          <p:nvPr>
            <p:ph type="title" idx="4294967295"/>
          </p:nvPr>
        </p:nvSpPr>
        <p:spPr>
          <a:xfrm>
            <a:off x="762000" y="643128"/>
            <a:ext cx="5511800" cy="809625"/>
          </a:xfrm>
          <a:prstGeom prst="rect">
            <a:avLst/>
          </a:prstGeom>
        </p:spPr>
        <p:txBody>
          <a:bodyPr anchorCtr="1"/>
          <a:lstStyle/>
          <a:p>
            <a:pPr eaLnBrk="1" hangingPunct="1"/>
            <a:r>
              <a:rPr lang="en-US" altLang="en-US" sz="4800" dirty="0"/>
              <a:t>Actual Intent- Factors</a:t>
            </a:r>
            <a:endParaRPr lang="en-US" sz="4800" dirty="0"/>
          </a:p>
        </p:txBody>
      </p:sp>
      <p:sp>
        <p:nvSpPr>
          <p:cNvPr id="260099" name="Rectangle 3"/>
          <p:cNvSpPr>
            <a:spLocks noGrp="1" noChangeArrowheads="1"/>
          </p:cNvSpPr>
          <p:nvPr>
            <p:ph type="body" idx="4294967295"/>
          </p:nvPr>
        </p:nvSpPr>
        <p:spPr>
          <a:xfrm>
            <a:off x="228600" y="1419225"/>
            <a:ext cx="10820400" cy="4953000"/>
          </a:xfrm>
          <a:prstGeom prst="rect">
            <a:avLst/>
          </a:prstGeom>
          <a:solidFill>
            <a:schemeClr val="bg1"/>
          </a:solidFill>
        </p:spPr>
        <p:txBody>
          <a:bodyPr/>
          <a:lstStyle/>
          <a:p>
            <a:pPr marL="465138" lvl="1" indent="-7938" eaLnBrk="1" hangingPunct="1">
              <a:lnSpc>
                <a:spcPct val="80000"/>
              </a:lnSpc>
              <a:spcBef>
                <a:spcPts val="0"/>
              </a:spcBef>
              <a:buNone/>
            </a:pPr>
            <a:r>
              <a:rPr lang="en-US" sz="3600" dirty="0"/>
              <a:t>(1) </a:t>
            </a:r>
            <a:r>
              <a:rPr lang="en-US" sz="3600" i="1" dirty="0"/>
              <a:t>transfer to an insider</a:t>
            </a:r>
            <a:r>
              <a:rPr lang="en-US" sz="3600" dirty="0"/>
              <a:t>;</a:t>
            </a:r>
            <a:br>
              <a:rPr lang="en-US" sz="3600" dirty="0"/>
            </a:br>
            <a:br>
              <a:rPr lang="en-US" sz="3600" dirty="0"/>
            </a:br>
            <a:r>
              <a:rPr lang="en-US" sz="3600" dirty="0"/>
              <a:t>(2) debtor retained possession or control after the transfer;</a:t>
            </a:r>
            <a:br>
              <a:rPr lang="en-US" sz="3600" dirty="0"/>
            </a:br>
            <a:br>
              <a:rPr lang="en-US" sz="3600" dirty="0"/>
            </a:br>
            <a:r>
              <a:rPr lang="en-US" sz="3600" dirty="0"/>
              <a:t>(4) Whether before the transfer, the debtor had been sued or threatened with suit;</a:t>
            </a:r>
            <a:br>
              <a:rPr lang="en-US" sz="3600" dirty="0"/>
            </a:br>
            <a:br>
              <a:rPr lang="en-US" sz="3600" dirty="0"/>
            </a:br>
            <a:r>
              <a:rPr lang="en-US" sz="3600" dirty="0"/>
              <a:t>(5) Whether transfer was of </a:t>
            </a:r>
            <a:r>
              <a:rPr lang="en-US" sz="3600" i="1" dirty="0"/>
              <a:t>substantially all of the debtor’s assets</a:t>
            </a:r>
            <a:br>
              <a:rPr lang="en-US" sz="3600" dirty="0"/>
            </a:br>
            <a:br>
              <a:rPr lang="en-US" sz="3600" dirty="0"/>
            </a:br>
            <a:br>
              <a:rPr lang="en-US" sz="2000" dirty="0"/>
            </a:br>
            <a:br>
              <a:rPr lang="en-US" sz="2000" dirty="0"/>
            </a:br>
            <a:endParaRPr lang="en-US" sz="2000" dirty="0"/>
          </a:p>
        </p:txBody>
      </p:sp>
    </p:spTree>
    <p:extLst>
      <p:ext uri="{BB962C8B-B14F-4D97-AF65-F5344CB8AC3E}">
        <p14:creationId xmlns:p14="http://schemas.microsoft.com/office/powerpoint/2010/main" val="40411213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60098">
                                            <p:txEl>
                                              <p:charRg st="4294967295" end="4294967295"/>
                                            </p:txEl>
                                          </p:spTgt>
                                        </p:tgtEl>
                                        <p:attrNameLst>
                                          <p:attrName>style.visibility</p:attrName>
                                        </p:attrNameLst>
                                      </p:cBhvr>
                                      <p:to>
                                        <p:strVal val="visible"/>
                                      </p:to>
                                    </p:set>
                                    <p:animEffect transition="in" filter="randombar(horizontal)">
                                      <p:cBhvr>
                                        <p:cTn id="7" dur="600">
                                          <p:stCondLst>
                                            <p:cond delay="0"/>
                                          </p:stCondLst>
                                        </p:cTn>
                                        <p:tgtEl>
                                          <p:spTgt spid="260098">
                                            <p:txEl>
                                              <p:charRg st="4294967295" end="4294967295"/>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60099">
                                            <p:txEl>
                                              <p:pRg st="0" end="0"/>
                                            </p:txEl>
                                          </p:spTgt>
                                        </p:tgtEl>
                                        <p:attrNameLst>
                                          <p:attrName>style.visibility</p:attrName>
                                        </p:attrNameLst>
                                      </p:cBhvr>
                                      <p:to>
                                        <p:strVal val="visible"/>
                                      </p:to>
                                    </p:set>
                                    <p:animEffect transition="in" filter="randombar(horizontal)">
                                      <p:cBhvr>
                                        <p:cTn id="12" dur="500"/>
                                        <p:tgtEl>
                                          <p:spTgt spid="26009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0098" grpId="0"/>
      <p:bldP spid="260099"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200" y="685800"/>
            <a:ext cx="11785600" cy="685800"/>
          </a:xfrm>
        </p:spPr>
        <p:txBody>
          <a:bodyPr/>
          <a:lstStyle/>
          <a:p>
            <a:r>
              <a:rPr lang="en-US" dirty="0"/>
              <a:t>Actual Intent More Factors</a:t>
            </a:r>
          </a:p>
        </p:txBody>
      </p:sp>
      <p:sp>
        <p:nvSpPr>
          <p:cNvPr id="3" name="Content Placeholder 2"/>
          <p:cNvSpPr>
            <a:spLocks noGrp="1"/>
          </p:cNvSpPr>
          <p:nvPr>
            <p:ph idx="1"/>
          </p:nvPr>
        </p:nvSpPr>
        <p:spPr>
          <a:xfrm>
            <a:off x="838200" y="1676400"/>
            <a:ext cx="10744200" cy="3886200"/>
          </a:xfrm>
        </p:spPr>
        <p:txBody>
          <a:bodyPr/>
          <a:lstStyle/>
          <a:p>
            <a:pPr marL="346075" indent="0">
              <a:spcBef>
                <a:spcPts val="0"/>
              </a:spcBef>
              <a:buNone/>
            </a:pPr>
            <a:r>
              <a:rPr lang="en-US" sz="3600" dirty="0"/>
              <a:t>(8) </a:t>
            </a:r>
            <a:r>
              <a:rPr lang="en-US" sz="3600" i="1" dirty="0"/>
              <a:t>Whether the consideration received was reasonably equivalent to the value of the asset transferred</a:t>
            </a:r>
            <a:r>
              <a:rPr lang="en-US" sz="3600" dirty="0"/>
              <a:t>;</a:t>
            </a:r>
          </a:p>
          <a:p>
            <a:pPr marL="346075" indent="0">
              <a:buNone/>
            </a:pPr>
            <a:r>
              <a:rPr lang="en-US" sz="3600" dirty="0"/>
              <a:t>(9) Whether the debtor </a:t>
            </a:r>
            <a:r>
              <a:rPr lang="en-US" sz="3600" i="1" dirty="0"/>
              <a:t>became insolvent shortly after</a:t>
            </a:r>
            <a:r>
              <a:rPr lang="en-US" sz="3600" dirty="0"/>
              <a:t> the transfer</a:t>
            </a:r>
          </a:p>
          <a:p>
            <a:pPr marL="346075" indent="0">
              <a:buNone/>
            </a:pPr>
            <a:r>
              <a:rPr lang="en-US" sz="3600" dirty="0"/>
              <a:t>(10) </a:t>
            </a:r>
            <a:r>
              <a:rPr lang="en-US" sz="3600" i="1" dirty="0"/>
              <a:t>Whether the transfer occurred shortly before or shortly after a substantial debt was incurred</a:t>
            </a:r>
            <a:r>
              <a:rPr lang="en-US" sz="3600" dirty="0"/>
              <a:t>;</a:t>
            </a:r>
          </a:p>
        </p:txBody>
      </p:sp>
    </p:spTree>
    <p:extLst>
      <p:ext uri="{BB962C8B-B14F-4D97-AF65-F5344CB8AC3E}">
        <p14:creationId xmlns:p14="http://schemas.microsoft.com/office/powerpoint/2010/main" val="385186380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2146" name="Rectangle 2"/>
          <p:cNvSpPr>
            <a:spLocks noGrp="1" noChangeArrowheads="1"/>
          </p:cNvSpPr>
          <p:nvPr>
            <p:ph type="title" idx="4294967295"/>
          </p:nvPr>
        </p:nvSpPr>
        <p:spPr>
          <a:xfrm>
            <a:off x="381000" y="857631"/>
            <a:ext cx="6883400" cy="733425"/>
          </a:xfrm>
          <a:prstGeom prst="rect">
            <a:avLst/>
          </a:prstGeom>
        </p:spPr>
        <p:txBody>
          <a:bodyPr anchorCtr="1"/>
          <a:lstStyle/>
          <a:p>
            <a:pPr eaLnBrk="1" hangingPunct="1"/>
            <a:r>
              <a:rPr lang="en-US" altLang="en-US" sz="4800" dirty="0"/>
              <a:t>Claims Before the Transfer</a:t>
            </a:r>
            <a:endParaRPr lang="en-US" sz="4800" dirty="0"/>
          </a:p>
        </p:txBody>
      </p:sp>
      <p:sp>
        <p:nvSpPr>
          <p:cNvPr id="262147" name="Rectangle 3"/>
          <p:cNvSpPr>
            <a:spLocks noGrp="1" noChangeArrowheads="1"/>
          </p:cNvSpPr>
          <p:nvPr>
            <p:ph type="body" idx="4294967295"/>
          </p:nvPr>
        </p:nvSpPr>
        <p:spPr>
          <a:xfrm>
            <a:off x="228600" y="1752600"/>
            <a:ext cx="10972800" cy="3505200"/>
          </a:xfrm>
          <a:prstGeom prst="rect">
            <a:avLst/>
          </a:prstGeom>
          <a:solidFill>
            <a:schemeClr val="bg1"/>
          </a:solidFill>
        </p:spPr>
        <p:txBody>
          <a:bodyPr/>
          <a:lstStyle/>
          <a:p>
            <a:pPr marL="284163" indent="0">
              <a:buNone/>
            </a:pPr>
            <a:r>
              <a:rPr lang="en-US" dirty="0"/>
              <a:t>If the debtor made the transfer or incurred the obligation without receiving a reasonably equivalent value in exchange for the transfer or obligation and the debtor was insolvent at that time or the debtor became insolvent as a result of the transfer or obligation</a:t>
            </a:r>
          </a:p>
          <a:p>
            <a:pPr marL="284163" indent="0">
              <a:buNone/>
            </a:pPr>
            <a:r>
              <a:rPr lang="de-DE" dirty="0"/>
              <a:t> R.C. 1336.05</a:t>
            </a:r>
            <a:endParaRPr lang="en-US" sz="3200" dirty="0"/>
          </a:p>
        </p:txBody>
      </p:sp>
    </p:spTree>
    <p:extLst>
      <p:ext uri="{BB962C8B-B14F-4D97-AF65-F5344CB8AC3E}">
        <p14:creationId xmlns:p14="http://schemas.microsoft.com/office/powerpoint/2010/main" val="289840305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62146">
                                            <p:txEl>
                                              <p:charRg st="4294967295" end="4294967295"/>
                                            </p:txEl>
                                          </p:spTgt>
                                        </p:tgtEl>
                                        <p:attrNameLst>
                                          <p:attrName>style.visibility</p:attrName>
                                        </p:attrNameLst>
                                      </p:cBhvr>
                                      <p:to>
                                        <p:strVal val="visible"/>
                                      </p:to>
                                    </p:set>
                                    <p:anim calcmode="lin" valueType="num">
                                      <p:cBhvr>
                                        <p:cTn id="7" dur="500" fill="hold"/>
                                        <p:tgtEl>
                                          <p:spTgt spid="262146">
                                            <p:txEl>
                                              <p:charRg st="4294967295" end="4294967295"/>
                                            </p:txEl>
                                          </p:spTgt>
                                        </p:tgtEl>
                                        <p:attrNameLst>
                                          <p:attrName>ppt_w</p:attrName>
                                        </p:attrNameLst>
                                      </p:cBhvr>
                                      <p:tavLst>
                                        <p:tav tm="0">
                                          <p:val>
                                            <p:fltVal val="0"/>
                                          </p:val>
                                        </p:tav>
                                        <p:tav tm="100000">
                                          <p:val>
                                            <p:strVal val="#ppt_w"/>
                                          </p:val>
                                        </p:tav>
                                      </p:tavLst>
                                    </p:anim>
                                    <p:anim calcmode="lin" valueType="num">
                                      <p:cBhvr>
                                        <p:cTn id="8" dur="500" fill="hold"/>
                                        <p:tgtEl>
                                          <p:spTgt spid="262146">
                                            <p:txEl>
                                              <p:charRg st="4294967295" end="4294967295"/>
                                            </p:txEl>
                                          </p:spTgt>
                                        </p:tgtEl>
                                        <p:attrNameLst>
                                          <p:attrName>ppt_h</p:attrName>
                                        </p:attrNameLst>
                                      </p:cBhvr>
                                      <p:tavLst>
                                        <p:tav tm="0">
                                          <p:val>
                                            <p:fltVal val="0"/>
                                          </p:val>
                                        </p:tav>
                                        <p:tav tm="100000">
                                          <p:val>
                                            <p:strVal val="#ppt_h"/>
                                          </p:val>
                                        </p:tav>
                                      </p:tavLst>
                                    </p:anim>
                                    <p:animEffect transition="in" filter="fade">
                                      <p:cBhvr>
                                        <p:cTn id="9" dur="500"/>
                                        <p:tgtEl>
                                          <p:spTgt spid="262146">
                                            <p:txEl>
                                              <p:charRg st="4294967295" end="429496729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2146" grpId="0"/>
    </p:bldLst>
  </p:timing>
</p:sld>
</file>

<file path=ppt/slides/slide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4194" name="Rectangle 2"/>
          <p:cNvSpPr>
            <a:spLocks noGrp="1" noChangeArrowheads="1"/>
          </p:cNvSpPr>
          <p:nvPr>
            <p:ph type="title" idx="4294967295"/>
          </p:nvPr>
        </p:nvSpPr>
        <p:spPr>
          <a:xfrm>
            <a:off x="2057400" y="609600"/>
            <a:ext cx="8229600" cy="1219200"/>
          </a:xfrm>
          <a:prstGeom prst="rect">
            <a:avLst/>
          </a:prstGeom>
        </p:spPr>
        <p:txBody>
          <a:bodyPr anchorCtr="1"/>
          <a:lstStyle/>
          <a:p>
            <a:pPr eaLnBrk="1" hangingPunct="1"/>
            <a:r>
              <a:rPr lang="en-US" sz="3600" b="1" dirty="0" err="1"/>
              <a:t>Lifesphere</a:t>
            </a:r>
            <a:r>
              <a:rPr lang="en-US" sz="3600" b="1" dirty="0"/>
              <a:t> v. </a:t>
            </a:r>
            <a:r>
              <a:rPr lang="en-US" sz="3600" b="1" dirty="0" err="1"/>
              <a:t>Sahnd</a:t>
            </a:r>
            <a:r>
              <a:rPr lang="en-US" sz="3600" b="1" dirty="0"/>
              <a:t>, 179 Ohio App. 3d 685 (Hamilton Co.,  2008)</a:t>
            </a:r>
            <a:br>
              <a:rPr lang="en-US" sz="3600" b="1" dirty="0"/>
            </a:br>
            <a:endParaRPr lang="en-US" sz="3600" dirty="0"/>
          </a:p>
        </p:txBody>
      </p:sp>
      <p:sp>
        <p:nvSpPr>
          <p:cNvPr id="264195" name="Rectangle 3"/>
          <p:cNvSpPr>
            <a:spLocks noGrp="1" noChangeArrowheads="1"/>
          </p:cNvSpPr>
          <p:nvPr>
            <p:ph type="body" idx="4294967295"/>
          </p:nvPr>
        </p:nvSpPr>
        <p:spPr>
          <a:xfrm>
            <a:off x="1219200" y="1981200"/>
            <a:ext cx="10134600" cy="4267200"/>
          </a:xfrm>
          <a:prstGeom prst="rect">
            <a:avLst/>
          </a:prstGeom>
          <a:solidFill>
            <a:schemeClr val="bg1"/>
          </a:solidFill>
        </p:spPr>
        <p:txBody>
          <a:bodyPr/>
          <a:lstStyle/>
          <a:p>
            <a:pPr>
              <a:spcBef>
                <a:spcPts val="500"/>
              </a:spcBef>
              <a:spcAft>
                <a:spcPts val="500"/>
              </a:spcAft>
              <a:buNone/>
            </a:pPr>
            <a:r>
              <a:rPr lang="en-US" dirty="0"/>
              <a:t>	The creditor must show either that the debtor </a:t>
            </a:r>
            <a:r>
              <a:rPr lang="en-US" b="1" dirty="0"/>
              <a:t>actually  intended </a:t>
            </a:r>
            <a:r>
              <a:rPr lang="en-US" dirty="0"/>
              <a:t>to defraud, or that the transfer was made without receiving a reasonably equivalent value in exchange for the transfer, </a:t>
            </a:r>
            <a:r>
              <a:rPr lang="en-US" i="1" dirty="0"/>
              <a:t>and</a:t>
            </a:r>
            <a:r>
              <a:rPr lang="en-US" dirty="0"/>
              <a:t> that the debtor intended to incur, or believed or </a:t>
            </a:r>
            <a:r>
              <a:rPr lang="en-US" b="1" dirty="0"/>
              <a:t>reasonably should have believed </a:t>
            </a:r>
            <a:r>
              <a:rPr lang="en-US" dirty="0"/>
              <a:t>that she would incur, debts beyond her ability to pay as they became due.</a:t>
            </a:r>
          </a:p>
        </p:txBody>
      </p:sp>
    </p:spTree>
    <p:extLst>
      <p:ext uri="{BB962C8B-B14F-4D97-AF65-F5344CB8AC3E}">
        <p14:creationId xmlns:p14="http://schemas.microsoft.com/office/powerpoint/2010/main" val="427403879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64194">
                                            <p:txEl>
                                              <p:charRg st="4294967295" end="4294967295"/>
                                            </p:txEl>
                                          </p:spTgt>
                                        </p:tgtEl>
                                        <p:attrNameLst>
                                          <p:attrName>style.visibility</p:attrName>
                                        </p:attrNameLst>
                                      </p:cBhvr>
                                      <p:to>
                                        <p:strVal val="visible"/>
                                      </p:to>
                                    </p:set>
                                    <p:animEffect transition="in" filter="randombar(horizontal)">
                                      <p:cBhvr>
                                        <p:cTn id="7" dur="600">
                                          <p:stCondLst>
                                            <p:cond delay="0"/>
                                          </p:stCondLst>
                                        </p:cTn>
                                        <p:tgtEl>
                                          <p:spTgt spid="264194">
                                            <p:txEl>
                                              <p:charRg st="4294967295" end="4294967295"/>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64195">
                                            <p:txEl>
                                              <p:pRg st="0" end="0"/>
                                            </p:txEl>
                                          </p:spTgt>
                                        </p:tgtEl>
                                        <p:attrNameLst>
                                          <p:attrName>style.visibility</p:attrName>
                                        </p:attrNameLst>
                                      </p:cBhvr>
                                      <p:to>
                                        <p:strVal val="visible"/>
                                      </p:to>
                                    </p:set>
                                    <p:animEffect transition="in" filter="randombar(horizontal)">
                                      <p:cBhvr>
                                        <p:cTn id="12" dur="500"/>
                                        <p:tgtEl>
                                          <p:spTgt spid="26419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4194" grpId="0"/>
      <p:bldP spid="264195" grpId="0" build="p"/>
    </p:bldLst>
  </p:timing>
</p:sld>
</file>

<file path=ppt/slides/slide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0338" name="Rectangle 2"/>
          <p:cNvSpPr>
            <a:spLocks noGrp="1" noChangeArrowheads="1"/>
          </p:cNvSpPr>
          <p:nvPr>
            <p:ph type="title" idx="4294967295"/>
          </p:nvPr>
        </p:nvSpPr>
        <p:spPr>
          <a:xfrm>
            <a:off x="457200" y="914400"/>
            <a:ext cx="5130800" cy="885825"/>
          </a:xfrm>
          <a:prstGeom prst="rect">
            <a:avLst/>
          </a:prstGeom>
        </p:spPr>
        <p:txBody>
          <a:bodyPr anchorCtr="1"/>
          <a:lstStyle/>
          <a:p>
            <a:pPr eaLnBrk="1" hangingPunct="1"/>
            <a:r>
              <a:rPr lang="en-US" altLang="en-US" sz="5400" dirty="0"/>
              <a:t>What about Age?</a:t>
            </a:r>
            <a:endParaRPr lang="en-US" sz="5400" dirty="0"/>
          </a:p>
        </p:txBody>
      </p:sp>
      <p:sp>
        <p:nvSpPr>
          <p:cNvPr id="270339" name="Rectangle 3"/>
          <p:cNvSpPr>
            <a:spLocks noGrp="1" noChangeArrowheads="1"/>
          </p:cNvSpPr>
          <p:nvPr>
            <p:ph type="body" idx="4294967295"/>
          </p:nvPr>
        </p:nvSpPr>
        <p:spPr>
          <a:xfrm>
            <a:off x="114300" y="2019300"/>
            <a:ext cx="10947400" cy="2819400"/>
          </a:xfrm>
          <a:prstGeom prst="rect">
            <a:avLst/>
          </a:prstGeom>
          <a:solidFill>
            <a:schemeClr val="bg1"/>
          </a:solidFill>
        </p:spPr>
        <p:txBody>
          <a:bodyPr/>
          <a:lstStyle/>
          <a:p>
            <a:pPr eaLnBrk="1" hangingPunct="1">
              <a:buFont typeface="Wingdings" pitchFamily="2" charset="2"/>
              <a:buNone/>
            </a:pPr>
            <a:r>
              <a:rPr lang="en-US" sz="3600" b="1" dirty="0"/>
              <a:t>     Anyone, of any age, who transfers their major asset without consideration</a:t>
            </a:r>
            <a:r>
              <a:rPr lang="en-US" sz="3600" dirty="0"/>
              <a:t>, leaving little or no assets, </a:t>
            </a:r>
            <a:r>
              <a:rPr lang="en-US" sz="3600" b="1" dirty="0"/>
              <a:t>is liable to creditors who shortly thereafter extend credit</a:t>
            </a:r>
            <a:r>
              <a:rPr lang="en-US" sz="3600" dirty="0"/>
              <a:t> without knowledge of the transfer. </a:t>
            </a:r>
            <a:endParaRPr lang="en-US" sz="2800" dirty="0"/>
          </a:p>
        </p:txBody>
      </p:sp>
    </p:spTree>
    <p:extLst>
      <p:ext uri="{BB962C8B-B14F-4D97-AF65-F5344CB8AC3E}">
        <p14:creationId xmlns:p14="http://schemas.microsoft.com/office/powerpoint/2010/main" val="282100493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70338">
                                            <p:txEl>
                                              <p:charRg st="4294967295" end="4294967295"/>
                                            </p:txEl>
                                          </p:spTgt>
                                        </p:tgtEl>
                                        <p:attrNameLst>
                                          <p:attrName>style.visibility</p:attrName>
                                        </p:attrNameLst>
                                      </p:cBhvr>
                                      <p:to>
                                        <p:strVal val="visible"/>
                                      </p:to>
                                    </p:set>
                                    <p:animEffect transition="in" filter="randombar(horizontal)">
                                      <p:cBhvr>
                                        <p:cTn id="7" dur="600">
                                          <p:stCondLst>
                                            <p:cond delay="0"/>
                                          </p:stCondLst>
                                        </p:cTn>
                                        <p:tgtEl>
                                          <p:spTgt spid="270338">
                                            <p:txEl>
                                              <p:charRg st="4294967295" end="4294967295"/>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70339">
                                            <p:txEl>
                                              <p:pRg st="0" end="0"/>
                                            </p:txEl>
                                          </p:spTgt>
                                        </p:tgtEl>
                                        <p:attrNameLst>
                                          <p:attrName>style.visibility</p:attrName>
                                        </p:attrNameLst>
                                      </p:cBhvr>
                                      <p:to>
                                        <p:strVal val="visible"/>
                                      </p:to>
                                    </p:set>
                                    <p:animEffect transition="in" filter="randombar(horizontal)">
                                      <p:cBhvr>
                                        <p:cTn id="12" dur="500"/>
                                        <p:tgtEl>
                                          <p:spTgt spid="27033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0338" grpId="0"/>
      <p:bldP spid="270339" grpId="0" build="p"/>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990600"/>
            <a:ext cx="11785600" cy="685800"/>
          </a:xfrm>
        </p:spPr>
        <p:txBody>
          <a:bodyPr/>
          <a:lstStyle/>
          <a:p>
            <a:r>
              <a:rPr lang="en-US" dirty="0"/>
              <a:t>Age Alone a Factor?</a:t>
            </a:r>
          </a:p>
        </p:txBody>
      </p:sp>
      <p:sp>
        <p:nvSpPr>
          <p:cNvPr id="3" name="Content Placeholder 2"/>
          <p:cNvSpPr>
            <a:spLocks noGrp="1"/>
          </p:cNvSpPr>
          <p:nvPr>
            <p:ph idx="1"/>
          </p:nvPr>
        </p:nvSpPr>
        <p:spPr/>
        <p:txBody>
          <a:bodyPr/>
          <a:lstStyle/>
          <a:p>
            <a:pPr marL="0" indent="0">
              <a:buNone/>
            </a:pPr>
            <a:endParaRPr lang="en-US" dirty="0"/>
          </a:p>
          <a:p>
            <a:pPr marL="284163" indent="0">
              <a:buNone/>
            </a:pPr>
            <a:r>
              <a:rPr lang="en-US" sz="3600" dirty="0"/>
              <a:t>Being over 80, she reasonably should have believed that she would incur debts beyond her ability to pay. A person of her age should have reasonably believed that she could enter a nursing home in the near future or require some other form of major medical treatment</a:t>
            </a:r>
          </a:p>
        </p:txBody>
      </p:sp>
    </p:spTree>
    <p:extLst>
      <p:ext uri="{BB962C8B-B14F-4D97-AF65-F5344CB8AC3E}">
        <p14:creationId xmlns:p14="http://schemas.microsoft.com/office/powerpoint/2010/main" val="3915651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62" name="Rectangle 2"/>
          <p:cNvSpPr>
            <a:spLocks noGrp="1" noChangeArrowheads="1"/>
          </p:cNvSpPr>
          <p:nvPr>
            <p:ph type="title" idx="4294967295"/>
          </p:nvPr>
        </p:nvSpPr>
        <p:spPr>
          <a:xfrm>
            <a:off x="304800" y="609600"/>
            <a:ext cx="7086600" cy="733425"/>
          </a:xfrm>
          <a:prstGeom prst="rect">
            <a:avLst/>
          </a:prstGeom>
        </p:spPr>
        <p:txBody>
          <a:bodyPr anchorCtr="1"/>
          <a:lstStyle/>
          <a:p>
            <a:pPr algn="l" eaLnBrk="1" hangingPunct="1"/>
            <a:r>
              <a:rPr lang="en-US" sz="4800" dirty="0"/>
              <a:t>RESIDENT RIGHTS-Financial</a:t>
            </a:r>
          </a:p>
        </p:txBody>
      </p:sp>
      <p:sp>
        <p:nvSpPr>
          <p:cNvPr id="92163" name="Rectangle 3"/>
          <p:cNvSpPr>
            <a:spLocks noGrp="1" noChangeArrowheads="1"/>
          </p:cNvSpPr>
          <p:nvPr>
            <p:ph type="body" idx="4294967295"/>
          </p:nvPr>
        </p:nvSpPr>
        <p:spPr>
          <a:xfrm>
            <a:off x="0" y="1419225"/>
            <a:ext cx="11430000" cy="5057775"/>
          </a:xfrm>
          <a:prstGeom prst="rect">
            <a:avLst/>
          </a:prstGeom>
          <a:solidFill>
            <a:schemeClr val="bg1"/>
          </a:solidFill>
        </p:spPr>
        <p:txBody>
          <a:bodyPr/>
          <a:lstStyle/>
          <a:p>
            <a:pPr lvl="1" eaLnBrk="1" hangingPunct="1">
              <a:buSzTx/>
              <a:buFont typeface="Wingdings" pitchFamily="2" charset="2"/>
              <a:buChar char="Ø"/>
            </a:pPr>
            <a:r>
              <a:rPr lang="en-US" sz="3600" dirty="0"/>
              <a:t>Full disclosure of basic rate and any additional charges</a:t>
            </a:r>
          </a:p>
          <a:p>
            <a:pPr lvl="2" eaLnBrk="1" hangingPunct="1">
              <a:buSzTx/>
              <a:buFont typeface="Wingdings" pitchFamily="2" charset="2"/>
              <a:buChar char="Ø"/>
            </a:pPr>
            <a:r>
              <a:rPr lang="en-US" sz="3600" dirty="0"/>
              <a:t>30 day notice required for changes</a:t>
            </a:r>
          </a:p>
          <a:p>
            <a:pPr lvl="1" eaLnBrk="1" hangingPunct="1">
              <a:lnSpc>
                <a:spcPct val="90000"/>
              </a:lnSpc>
              <a:buClr>
                <a:srgbClr val="09677B"/>
              </a:buClr>
              <a:buSzTx/>
              <a:buFont typeface="Wingdings" pitchFamily="2" charset="2"/>
              <a:buChar char="Ø"/>
            </a:pPr>
            <a:r>
              <a:rPr lang="en-US" sz="3600" dirty="0"/>
              <a:t>The right to receive an itemized bill</a:t>
            </a:r>
          </a:p>
          <a:p>
            <a:pPr lvl="1" eaLnBrk="1" hangingPunct="1">
              <a:lnSpc>
                <a:spcPct val="90000"/>
              </a:lnSpc>
              <a:buClr>
                <a:srgbClr val="09677B"/>
              </a:buClr>
              <a:buSzTx/>
              <a:buFont typeface="Wingdings" pitchFamily="2" charset="2"/>
              <a:buChar char="Ø"/>
            </a:pPr>
            <a:r>
              <a:rPr lang="en-US" sz="3600" dirty="0"/>
              <a:t>The right to be free from financial exploitation</a:t>
            </a:r>
          </a:p>
          <a:p>
            <a:pPr lvl="1" eaLnBrk="1" hangingPunct="1">
              <a:lnSpc>
                <a:spcPct val="90000"/>
              </a:lnSpc>
              <a:buClr>
                <a:srgbClr val="09677B"/>
              </a:buClr>
              <a:buSzTx/>
              <a:buFont typeface="Wingdings" pitchFamily="2" charset="2"/>
              <a:buChar char="Ø"/>
            </a:pPr>
            <a:r>
              <a:rPr lang="en-US" sz="3600" dirty="0"/>
              <a:t>Quarterly accounting statements of resident’s financial transactions including:</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0" presetClass="entr" presetSubtype="0" fill="hold" grpId="0" nodeType="withEffect">
                                  <p:stCondLst>
                                    <p:cond delay="0"/>
                                  </p:stCondLst>
                                  <p:childTnLst>
                                    <p:set>
                                      <p:cBhvr>
                                        <p:cTn id="6" dur="1" fill="hold">
                                          <p:stCondLst>
                                            <p:cond delay="0"/>
                                          </p:stCondLst>
                                        </p:cTn>
                                        <p:tgtEl>
                                          <p:spTgt spid="92162">
                                            <p:txEl>
                                              <p:charRg st="4294967295" end="4294967295"/>
                                            </p:txEl>
                                          </p:spTgt>
                                        </p:tgtEl>
                                        <p:attrNameLst>
                                          <p:attrName>style.visibility</p:attrName>
                                        </p:attrNameLst>
                                      </p:cBhvr>
                                      <p:to>
                                        <p:strVal val="visible"/>
                                      </p:to>
                                    </p:set>
                                    <p:animEffect transition="in" filter="fade">
                                      <p:cBhvr>
                                        <p:cTn id="7" dur="800" decel="100000"/>
                                        <p:tgtEl>
                                          <p:spTgt spid="92162">
                                            <p:txEl>
                                              <p:charRg st="4294967295" end="4294967295"/>
                                            </p:txEl>
                                          </p:spTgt>
                                        </p:tgtEl>
                                      </p:cBhvr>
                                    </p:animEffect>
                                    <p:anim calcmode="lin" valueType="num">
                                      <p:cBhvr>
                                        <p:cTn id="8" dur="800" decel="100000" fill="hold"/>
                                        <p:tgtEl>
                                          <p:spTgt spid="92162">
                                            <p:txEl>
                                              <p:charRg st="4294967295" end="4294967295"/>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92162">
                                            <p:txEl>
                                              <p:charRg st="4294967295" end="4294967295"/>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92162">
                                            <p:txEl>
                                              <p:charRg st="4294967295" end="4294967295"/>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2162">
                                            <p:txEl>
                                              <p:charRg st="4294967295" end="4294967295"/>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2162">
                                            <p:txEl>
                                              <p:charRg st="4294967295" end="4294967295"/>
                                            </p:txEl>
                                          </p:spTgt>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92163">
                                            <p:txEl>
                                              <p:pRg st="0" end="0"/>
                                            </p:txEl>
                                          </p:spTgt>
                                        </p:tgtEl>
                                        <p:attrNameLst>
                                          <p:attrName>style.visibility</p:attrName>
                                        </p:attrNameLst>
                                      </p:cBhvr>
                                      <p:to>
                                        <p:strVal val="visible"/>
                                      </p:to>
                                    </p:set>
                                    <p:animEffect transition="in" filter="fade">
                                      <p:cBhvr>
                                        <p:cTn id="17" dur="1000"/>
                                        <p:tgtEl>
                                          <p:spTgt spid="92163">
                                            <p:txEl>
                                              <p:pRg st="0" end="0"/>
                                            </p:txEl>
                                          </p:spTgt>
                                        </p:tgtEl>
                                      </p:cBhvr>
                                    </p:animEffect>
                                    <p:anim calcmode="lin" valueType="num">
                                      <p:cBhvr>
                                        <p:cTn id="18" dur="1000" fill="hold"/>
                                        <p:tgtEl>
                                          <p:spTgt spid="92163">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92163">
                                            <p:txEl>
                                              <p:pRg st="0" end="0"/>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92163">
                                            <p:txEl>
                                              <p:pRg st="1" end="1"/>
                                            </p:txEl>
                                          </p:spTgt>
                                        </p:tgtEl>
                                        <p:attrNameLst>
                                          <p:attrName>style.visibility</p:attrName>
                                        </p:attrNameLst>
                                      </p:cBhvr>
                                      <p:to>
                                        <p:strVal val="visible"/>
                                      </p:to>
                                    </p:set>
                                    <p:animEffect transition="in" filter="fade">
                                      <p:cBhvr>
                                        <p:cTn id="22" dur="1000"/>
                                        <p:tgtEl>
                                          <p:spTgt spid="92163">
                                            <p:txEl>
                                              <p:pRg st="1" end="1"/>
                                            </p:txEl>
                                          </p:spTgt>
                                        </p:tgtEl>
                                      </p:cBhvr>
                                    </p:animEffect>
                                    <p:anim calcmode="lin" valueType="num">
                                      <p:cBhvr>
                                        <p:cTn id="23" dur="1000" fill="hold"/>
                                        <p:tgtEl>
                                          <p:spTgt spid="92163">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92163">
                                            <p:txEl>
                                              <p:pRg st="1" end="1"/>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92163">
                                            <p:txEl>
                                              <p:pRg st="2" end="2"/>
                                            </p:txEl>
                                          </p:spTgt>
                                        </p:tgtEl>
                                        <p:attrNameLst>
                                          <p:attrName>style.visibility</p:attrName>
                                        </p:attrNameLst>
                                      </p:cBhvr>
                                      <p:to>
                                        <p:strVal val="visible"/>
                                      </p:to>
                                    </p:set>
                                    <p:animEffect transition="in" filter="fade">
                                      <p:cBhvr>
                                        <p:cTn id="27" dur="1000"/>
                                        <p:tgtEl>
                                          <p:spTgt spid="92163">
                                            <p:txEl>
                                              <p:pRg st="2" end="2"/>
                                            </p:txEl>
                                          </p:spTgt>
                                        </p:tgtEl>
                                      </p:cBhvr>
                                    </p:animEffect>
                                    <p:anim calcmode="lin" valueType="num">
                                      <p:cBhvr>
                                        <p:cTn id="28" dur="1000" fill="hold"/>
                                        <p:tgtEl>
                                          <p:spTgt spid="9216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92163">
                                            <p:txEl>
                                              <p:pRg st="2" end="2"/>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92163">
                                            <p:txEl>
                                              <p:pRg st="3" end="3"/>
                                            </p:txEl>
                                          </p:spTgt>
                                        </p:tgtEl>
                                        <p:attrNameLst>
                                          <p:attrName>style.visibility</p:attrName>
                                        </p:attrNameLst>
                                      </p:cBhvr>
                                      <p:to>
                                        <p:strVal val="visible"/>
                                      </p:to>
                                    </p:set>
                                    <p:animEffect transition="in" filter="fade">
                                      <p:cBhvr>
                                        <p:cTn id="32" dur="1000"/>
                                        <p:tgtEl>
                                          <p:spTgt spid="92163">
                                            <p:txEl>
                                              <p:pRg st="3" end="3"/>
                                            </p:txEl>
                                          </p:spTgt>
                                        </p:tgtEl>
                                      </p:cBhvr>
                                    </p:animEffect>
                                    <p:anim calcmode="lin" valueType="num">
                                      <p:cBhvr>
                                        <p:cTn id="33" dur="1000" fill="hold"/>
                                        <p:tgtEl>
                                          <p:spTgt spid="92163">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92163">
                                            <p:txEl>
                                              <p:pRg st="3" end="3"/>
                                            </p:txEl>
                                          </p:spTgt>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92163">
                                            <p:txEl>
                                              <p:pRg st="4" end="4"/>
                                            </p:txEl>
                                          </p:spTgt>
                                        </p:tgtEl>
                                        <p:attrNameLst>
                                          <p:attrName>style.visibility</p:attrName>
                                        </p:attrNameLst>
                                      </p:cBhvr>
                                      <p:to>
                                        <p:strVal val="visible"/>
                                      </p:to>
                                    </p:set>
                                    <p:animEffect transition="in" filter="fade">
                                      <p:cBhvr>
                                        <p:cTn id="37" dur="1000"/>
                                        <p:tgtEl>
                                          <p:spTgt spid="92163">
                                            <p:txEl>
                                              <p:pRg st="4" end="4"/>
                                            </p:txEl>
                                          </p:spTgt>
                                        </p:tgtEl>
                                      </p:cBhvr>
                                    </p:animEffect>
                                    <p:anim calcmode="lin" valueType="num">
                                      <p:cBhvr>
                                        <p:cTn id="38" dur="1000" fill="hold"/>
                                        <p:tgtEl>
                                          <p:spTgt spid="92163">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9216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2" grpId="0"/>
      <p:bldP spid="92163" grpId="0" build="p"/>
    </p:bldLst>
  </p:timing>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2386" name="Rectangle 2"/>
          <p:cNvSpPr>
            <a:spLocks noGrp="1" noChangeArrowheads="1"/>
          </p:cNvSpPr>
          <p:nvPr>
            <p:ph type="title" idx="4294967295"/>
          </p:nvPr>
        </p:nvSpPr>
        <p:spPr>
          <a:xfrm>
            <a:off x="381000" y="609600"/>
            <a:ext cx="6654800" cy="809625"/>
          </a:xfrm>
          <a:prstGeom prst="rect">
            <a:avLst/>
          </a:prstGeom>
        </p:spPr>
        <p:txBody>
          <a:bodyPr anchorCtr="1"/>
          <a:lstStyle/>
          <a:p>
            <a:pPr eaLnBrk="1" hangingPunct="1"/>
            <a:r>
              <a:rPr lang="en-US" sz="5400" dirty="0"/>
              <a:t>What if done by Agent</a:t>
            </a:r>
          </a:p>
        </p:txBody>
      </p:sp>
      <p:sp>
        <p:nvSpPr>
          <p:cNvPr id="272387" name="Rectangle 3"/>
          <p:cNvSpPr>
            <a:spLocks noGrp="1" noChangeArrowheads="1"/>
          </p:cNvSpPr>
          <p:nvPr>
            <p:ph type="body" idx="4294967295"/>
          </p:nvPr>
        </p:nvSpPr>
        <p:spPr>
          <a:xfrm>
            <a:off x="0" y="1524000"/>
            <a:ext cx="11582400" cy="4114800"/>
          </a:xfrm>
          <a:prstGeom prst="rect">
            <a:avLst/>
          </a:prstGeom>
          <a:solidFill>
            <a:schemeClr val="bg1"/>
          </a:solidFill>
        </p:spPr>
        <p:txBody>
          <a:bodyPr/>
          <a:lstStyle/>
          <a:p>
            <a:pPr eaLnBrk="1" hangingPunct="1">
              <a:buFont typeface="Wingdings" pitchFamily="2" charset="2"/>
              <a:buNone/>
            </a:pPr>
            <a:r>
              <a:rPr lang="en-US" dirty="0"/>
              <a:t>	An attorney-in-fact may also qualify as a “debtor” under the Ohio UFTA.  Finally, the Ohio Supreme Court has also recognized that punitive damages and attorney fees may be awarded when appropriate in fraudulent conveyance cases.</a:t>
            </a:r>
          </a:p>
          <a:p>
            <a:pPr eaLnBrk="1" hangingPunct="1">
              <a:buFont typeface="Wingdings" pitchFamily="2" charset="2"/>
              <a:buNone/>
            </a:pPr>
            <a:endParaRPr lang="en-US" dirty="0"/>
          </a:p>
          <a:p>
            <a:pPr eaLnBrk="1" hangingPunct="1">
              <a:buNone/>
            </a:pPr>
            <a:r>
              <a:rPr lang="en-US" sz="2800" dirty="0"/>
              <a:t>  </a:t>
            </a:r>
            <a:r>
              <a:rPr lang="en-US" sz="2800" i="1" dirty="0"/>
              <a:t>Aristocrat Lakewood Nursing Home v. </a:t>
            </a:r>
            <a:r>
              <a:rPr lang="en-US" sz="2800" i="1" dirty="0" err="1"/>
              <a:t>Mayne</a:t>
            </a:r>
            <a:r>
              <a:rPr lang="en-US" sz="2800" dirty="0"/>
              <a:t>, 133 Ohio App. 3d 651(Cuyahoga Co., 1999); But see </a:t>
            </a:r>
            <a:r>
              <a:rPr lang="en-US" sz="2800" i="1" dirty="0" err="1"/>
              <a:t>Vancrest</a:t>
            </a:r>
            <a:r>
              <a:rPr lang="en-US" sz="2800" i="1" dirty="0"/>
              <a:t> Mgt. Corp. v. </a:t>
            </a:r>
            <a:r>
              <a:rPr lang="en-US" sz="2800" i="1" dirty="0" err="1"/>
              <a:t>Mullenhour</a:t>
            </a:r>
            <a:r>
              <a:rPr lang="en-US" sz="2800" dirty="0"/>
              <a:t>, 3rd Dist. No. 1-18-59, 2019-Ohio-2958, 140 N.E.3d 1051, ¶ 35</a:t>
            </a:r>
          </a:p>
        </p:txBody>
      </p:sp>
    </p:spTree>
    <p:extLst>
      <p:ext uri="{BB962C8B-B14F-4D97-AF65-F5344CB8AC3E}">
        <p14:creationId xmlns:p14="http://schemas.microsoft.com/office/powerpoint/2010/main" val="1505972381"/>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72386">
                                            <p:txEl>
                                              <p:charRg st="4294967295" end="4294967295"/>
                                            </p:txEl>
                                          </p:spTgt>
                                        </p:tgtEl>
                                        <p:attrNameLst>
                                          <p:attrName>style.visibility</p:attrName>
                                        </p:attrNameLst>
                                      </p:cBhvr>
                                      <p:to>
                                        <p:strVal val="visible"/>
                                      </p:to>
                                    </p:set>
                                    <p:anim calcmode="lin" valueType="num">
                                      <p:cBhvr>
                                        <p:cTn id="7" dur="1000" fill="hold"/>
                                        <p:tgtEl>
                                          <p:spTgt spid="272386">
                                            <p:txEl>
                                              <p:charRg st="4294967295" end="4294967295"/>
                                            </p:txEl>
                                          </p:spTgt>
                                        </p:tgtEl>
                                        <p:attrNameLst>
                                          <p:attrName>ppt_x</p:attrName>
                                        </p:attrNameLst>
                                      </p:cBhvr>
                                      <p:tavLst>
                                        <p:tav tm="0">
                                          <p:val>
                                            <p:strVal val="#ppt_x-.2"/>
                                          </p:val>
                                        </p:tav>
                                        <p:tav tm="100000">
                                          <p:val>
                                            <p:strVal val="#ppt_x"/>
                                          </p:val>
                                        </p:tav>
                                      </p:tavLst>
                                    </p:anim>
                                    <p:anim calcmode="lin" valueType="num">
                                      <p:cBhvr>
                                        <p:cTn id="8" dur="1000" fill="hold"/>
                                        <p:tgtEl>
                                          <p:spTgt spid="272386">
                                            <p:txEl>
                                              <p:charRg st="4294967295" end="4294967295"/>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272386">
                                            <p:txEl>
                                              <p:charRg st="4294967295" end="4294967295"/>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272387">
                                            <p:txEl>
                                              <p:pRg st="0" end="0"/>
                                            </p:txEl>
                                          </p:spTgt>
                                        </p:tgtEl>
                                        <p:attrNameLst>
                                          <p:attrName>style.visibility</p:attrName>
                                        </p:attrNameLst>
                                      </p:cBhvr>
                                      <p:to>
                                        <p:strVal val="visible"/>
                                      </p:to>
                                    </p:set>
                                    <p:animEffect transition="in" filter="fade">
                                      <p:cBhvr>
                                        <p:cTn id="14" dur="500"/>
                                        <p:tgtEl>
                                          <p:spTgt spid="272387">
                                            <p:txEl>
                                              <p:pRg st="0" end="0"/>
                                            </p:txEl>
                                          </p:spTgt>
                                        </p:tgtEl>
                                      </p:cBhvr>
                                    </p:animEffect>
                                    <p:anim calcmode="lin" valueType="num">
                                      <p:cBhvr>
                                        <p:cTn id="15" dur="500" fill="hold"/>
                                        <p:tgtEl>
                                          <p:spTgt spid="272387">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272387">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272387">
                                            <p:txEl>
                                              <p:pRg st="2" end="2"/>
                                            </p:txEl>
                                          </p:spTgt>
                                        </p:tgtEl>
                                        <p:attrNameLst>
                                          <p:attrName>style.visibility</p:attrName>
                                        </p:attrNameLst>
                                      </p:cBhvr>
                                      <p:to>
                                        <p:strVal val="visible"/>
                                      </p:to>
                                    </p:set>
                                    <p:animEffect transition="in" filter="fade">
                                      <p:cBhvr>
                                        <p:cTn id="21" dur="500"/>
                                        <p:tgtEl>
                                          <p:spTgt spid="272387">
                                            <p:txEl>
                                              <p:pRg st="2" end="2"/>
                                            </p:txEl>
                                          </p:spTgt>
                                        </p:tgtEl>
                                      </p:cBhvr>
                                    </p:animEffect>
                                    <p:anim calcmode="lin" valueType="num">
                                      <p:cBhvr>
                                        <p:cTn id="22" dur="500" fill="hold"/>
                                        <p:tgtEl>
                                          <p:spTgt spid="272387">
                                            <p:txEl>
                                              <p:pRg st="2" end="2"/>
                                            </p:txEl>
                                          </p:spTgt>
                                        </p:tgtEl>
                                        <p:attrNameLst>
                                          <p:attrName>ppt_x</p:attrName>
                                        </p:attrNameLst>
                                      </p:cBhvr>
                                      <p:tavLst>
                                        <p:tav tm="0">
                                          <p:val>
                                            <p:strVal val="#ppt_x"/>
                                          </p:val>
                                        </p:tav>
                                        <p:tav tm="100000">
                                          <p:val>
                                            <p:strVal val="#ppt_x"/>
                                          </p:val>
                                        </p:tav>
                                      </p:tavLst>
                                    </p:anim>
                                    <p:anim calcmode="lin" valueType="num">
                                      <p:cBhvr>
                                        <p:cTn id="23" dur="500" fill="hold"/>
                                        <p:tgtEl>
                                          <p:spTgt spid="272387">
                                            <p:txEl>
                                              <p:pRg st="2" end="2"/>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2386" grpId="0"/>
      <p:bldP spid="272387" grpId="0" build="p"/>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685800"/>
            <a:ext cx="11785600" cy="685800"/>
          </a:xfrm>
        </p:spPr>
        <p:txBody>
          <a:bodyPr/>
          <a:lstStyle/>
          <a:p>
            <a:r>
              <a:rPr lang="en-US" dirty="0"/>
              <a:t>Unjust Enrichment</a:t>
            </a:r>
          </a:p>
        </p:txBody>
      </p:sp>
      <p:sp>
        <p:nvSpPr>
          <p:cNvPr id="3" name="Content Placeholder 2"/>
          <p:cNvSpPr>
            <a:spLocks noGrp="1"/>
          </p:cNvSpPr>
          <p:nvPr>
            <p:ph idx="1"/>
          </p:nvPr>
        </p:nvSpPr>
        <p:spPr>
          <a:xfrm>
            <a:off x="762000" y="1524000"/>
            <a:ext cx="11023600" cy="4876800"/>
          </a:xfrm>
        </p:spPr>
        <p:txBody>
          <a:bodyPr/>
          <a:lstStyle/>
          <a:p>
            <a:pPr marL="0" indent="0">
              <a:buNone/>
            </a:pPr>
            <a:r>
              <a:rPr lang="en-US" dirty="0"/>
              <a:t>“Ohio law does not permit recovery for unjust enrichment where an express contract covers the same subject. See </a:t>
            </a:r>
            <a:r>
              <a:rPr lang="en-US" i="1" dirty="0"/>
              <a:t>Estate of Joseph Boehm v. Boehm Products, Inc</a:t>
            </a:r>
            <a:r>
              <a:rPr lang="en-US" dirty="0"/>
              <a:t>. (Apr 17, 1986), Cuyahoga App. No. 50493, unreported; </a:t>
            </a:r>
            <a:r>
              <a:rPr lang="en-US" i="1" dirty="0"/>
              <a:t>Williams v. Goodyear Aircraft Corp</a:t>
            </a:r>
            <a:r>
              <a:rPr lang="en-US" dirty="0"/>
              <a:t>. (1948), 84 Ohio App. 113</a:t>
            </a:r>
            <a:r>
              <a:rPr lang="en-US" i="1" dirty="0"/>
              <a:t>.”  Manor Care Healthcare Corp. v. Cook,</a:t>
            </a:r>
            <a:r>
              <a:rPr lang="en-US" dirty="0"/>
              <a:t> 8th Dist. Cuyahoga No. 64003, 1993 WL 4759</a:t>
            </a:r>
          </a:p>
        </p:txBody>
      </p:sp>
    </p:spTree>
    <p:extLst>
      <p:ext uri="{BB962C8B-B14F-4D97-AF65-F5344CB8AC3E}">
        <p14:creationId xmlns:p14="http://schemas.microsoft.com/office/powerpoint/2010/main" val="144805833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1E77B7-E5BD-40FA-A098-47FDBDA2CEF1}"/>
              </a:ext>
            </a:extLst>
          </p:cNvPr>
          <p:cNvSpPr>
            <a:spLocks noGrp="1"/>
          </p:cNvSpPr>
          <p:nvPr>
            <p:ph type="title"/>
          </p:nvPr>
        </p:nvSpPr>
        <p:spPr/>
        <p:txBody>
          <a:bodyPr/>
          <a:lstStyle/>
          <a:p>
            <a:r>
              <a:rPr lang="en-US" dirty="0"/>
              <a:t>Promissory Estoppel</a:t>
            </a:r>
          </a:p>
        </p:txBody>
      </p:sp>
      <p:sp>
        <p:nvSpPr>
          <p:cNvPr id="3" name="Content Placeholder 2">
            <a:extLst>
              <a:ext uri="{FF2B5EF4-FFF2-40B4-BE49-F238E27FC236}">
                <a16:creationId xmlns:a16="http://schemas.microsoft.com/office/drawing/2014/main" id="{9B9AE563-84E8-4166-A09D-93047B1A8790}"/>
              </a:ext>
            </a:extLst>
          </p:cNvPr>
          <p:cNvSpPr>
            <a:spLocks noGrp="1"/>
          </p:cNvSpPr>
          <p:nvPr>
            <p:ph idx="1"/>
          </p:nvPr>
        </p:nvSpPr>
        <p:spPr>
          <a:xfrm>
            <a:off x="609600" y="1419226"/>
            <a:ext cx="11125200" cy="4981575"/>
          </a:xfrm>
        </p:spPr>
        <p:txBody>
          <a:bodyPr/>
          <a:lstStyle/>
          <a:p>
            <a:pPr marL="0" indent="0">
              <a:buNone/>
            </a:pPr>
            <a:r>
              <a:rPr lang="en-US" dirty="0"/>
              <a:t>The Statute of Frauds, R.C. 1335.05, bars enforcement of an oral promise to answer for another’s debt:</a:t>
            </a:r>
          </a:p>
          <a:p>
            <a:pPr marL="0" indent="0">
              <a:buNone/>
            </a:pPr>
            <a:r>
              <a:rPr lang="en-US" dirty="0"/>
              <a:t>“No action shall be brought whereby to charge the defendant, upon a special promise, to answer for the debt, default, or miscarriage of another person * * * unless the agreement upon which such action is brought, or some memorandum or note thereof, is in writing and signed by the party to be charged therewith”  </a:t>
            </a:r>
            <a:r>
              <a:rPr lang="en-US" i="1" dirty="0"/>
              <a:t>Trans-Gear, Inc. v. Lichtenberger</a:t>
            </a:r>
            <a:r>
              <a:rPr lang="en-US" dirty="0"/>
              <a:t>, 128 Ohio App.3d 504, 509, 715 N.E.2d 608, 610 (11th Dist.1998)</a:t>
            </a:r>
          </a:p>
        </p:txBody>
      </p:sp>
    </p:spTree>
    <p:extLst>
      <p:ext uri="{BB962C8B-B14F-4D97-AF65-F5344CB8AC3E}">
        <p14:creationId xmlns:p14="http://schemas.microsoft.com/office/powerpoint/2010/main" val="125094412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98D66-1715-40D4-9592-E3B91F90C56F}"/>
              </a:ext>
            </a:extLst>
          </p:cNvPr>
          <p:cNvSpPr>
            <a:spLocks noGrp="1"/>
          </p:cNvSpPr>
          <p:nvPr>
            <p:ph type="title"/>
          </p:nvPr>
        </p:nvSpPr>
        <p:spPr/>
        <p:txBody>
          <a:bodyPr/>
          <a:lstStyle/>
          <a:p>
            <a:r>
              <a:rPr lang="en-US" dirty="0"/>
              <a:t>Civil Conspiracy</a:t>
            </a:r>
          </a:p>
        </p:txBody>
      </p:sp>
      <p:sp>
        <p:nvSpPr>
          <p:cNvPr id="3" name="Content Placeholder 2">
            <a:extLst>
              <a:ext uri="{FF2B5EF4-FFF2-40B4-BE49-F238E27FC236}">
                <a16:creationId xmlns:a16="http://schemas.microsoft.com/office/drawing/2014/main" id="{407F5532-ED9F-409A-84CA-492100BA1F80}"/>
              </a:ext>
            </a:extLst>
          </p:cNvPr>
          <p:cNvSpPr>
            <a:spLocks noGrp="1"/>
          </p:cNvSpPr>
          <p:nvPr>
            <p:ph idx="1"/>
          </p:nvPr>
        </p:nvSpPr>
        <p:spPr>
          <a:xfrm>
            <a:off x="304800" y="1419226"/>
            <a:ext cx="11582400" cy="4905374"/>
          </a:xfrm>
        </p:spPr>
        <p:txBody>
          <a:bodyPr/>
          <a:lstStyle/>
          <a:p>
            <a:r>
              <a:rPr lang="en-US" sz="2600" dirty="0"/>
              <a:t>Civil conspiracy is “a malicious combination of two or more persons to injure another in person or property, in a way not competent for one alone, resulting in actual damages.” . . . an underlying unlawful act is required before a civil conspiracy claim can be successful. </a:t>
            </a:r>
          </a:p>
          <a:p>
            <a:r>
              <a:rPr lang="en-US" sz="2600" dirty="0"/>
              <a:t>If one person could lawfully commit an act, then that act committed by two or more persons cannot support a conspiracy claim, no matter how malicious the “conspirators,” or how great the resulting “injury.” There must be an underlying unlawful act which is actionable in the absence of a conspiracy.  Further, an otherwise lawful act is not made unlawful merely because two or more persons have joined together to commit it in hopes of causing injury to the plaintiff, even if they succeed. </a:t>
            </a:r>
            <a:r>
              <a:rPr lang="en-US" sz="2600" i="1" dirty="0" err="1"/>
              <a:t>Gosden</a:t>
            </a:r>
            <a:r>
              <a:rPr lang="en-US" sz="2600" i="1" dirty="0"/>
              <a:t> v. Louis</a:t>
            </a:r>
            <a:r>
              <a:rPr lang="en-US" sz="2600" dirty="0"/>
              <a:t>, 116 Ohio App.3d 195, 219-220 (9th Dist.1996). </a:t>
            </a:r>
          </a:p>
        </p:txBody>
      </p:sp>
    </p:spTree>
    <p:extLst>
      <p:ext uri="{BB962C8B-B14F-4D97-AF65-F5344CB8AC3E}">
        <p14:creationId xmlns:p14="http://schemas.microsoft.com/office/powerpoint/2010/main" val="171413824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125072-FF4F-11C9-E41C-9F1852DCF002}"/>
              </a:ext>
            </a:extLst>
          </p:cNvPr>
          <p:cNvSpPr>
            <a:spLocks noGrp="1"/>
          </p:cNvSpPr>
          <p:nvPr>
            <p:ph type="title"/>
          </p:nvPr>
        </p:nvSpPr>
        <p:spPr>
          <a:xfrm>
            <a:off x="203200" y="685800"/>
            <a:ext cx="11785600" cy="685800"/>
          </a:xfrm>
        </p:spPr>
        <p:txBody>
          <a:bodyPr/>
          <a:lstStyle/>
          <a:p>
            <a:r>
              <a:rPr lang="en-US" dirty="0"/>
              <a:t>Fraudulent transfer = Unlawful Act?</a:t>
            </a:r>
          </a:p>
        </p:txBody>
      </p:sp>
      <p:sp>
        <p:nvSpPr>
          <p:cNvPr id="3" name="Content Placeholder 2">
            <a:extLst>
              <a:ext uri="{FF2B5EF4-FFF2-40B4-BE49-F238E27FC236}">
                <a16:creationId xmlns:a16="http://schemas.microsoft.com/office/drawing/2014/main" id="{9268CDE8-DE9F-26D5-2E79-5EBA3E02622F}"/>
              </a:ext>
            </a:extLst>
          </p:cNvPr>
          <p:cNvSpPr>
            <a:spLocks noGrp="1"/>
          </p:cNvSpPr>
          <p:nvPr>
            <p:ph idx="1"/>
          </p:nvPr>
        </p:nvSpPr>
        <p:spPr>
          <a:xfrm>
            <a:off x="609600" y="1524000"/>
            <a:ext cx="11176000" cy="4876800"/>
          </a:xfrm>
        </p:spPr>
        <p:txBody>
          <a:bodyPr/>
          <a:lstStyle/>
          <a:p>
            <a:pPr marL="0" indent="0">
              <a:buNone/>
            </a:pPr>
            <a:r>
              <a:rPr lang="en-US" dirty="0"/>
              <a:t>Case law states that if there is no fraudulent transfer, there cannot be civil conspiracy.  </a:t>
            </a:r>
          </a:p>
          <a:p>
            <a:pPr marL="0" indent="0">
              <a:buNone/>
            </a:pPr>
            <a:r>
              <a:rPr lang="en-US" i="1" dirty="0">
                <a:solidFill>
                  <a:srgbClr val="000000"/>
                </a:solidFill>
                <a:effectLst/>
              </a:rPr>
              <a:t>Premier Therapy, LLC v. Childs</a:t>
            </a:r>
            <a:r>
              <a:rPr lang="en-US" dirty="0">
                <a:solidFill>
                  <a:srgbClr val="000000"/>
                </a:solidFill>
                <a:effectLst/>
              </a:rPr>
              <a:t>, 7th Dist. No. 14 CO 0048, 2016-Ohio-7934, 75 N.E.3d 692, ¶ 153.  </a:t>
            </a:r>
          </a:p>
          <a:p>
            <a:pPr marL="0" indent="0">
              <a:buNone/>
            </a:pPr>
            <a:r>
              <a:rPr lang="en-US" dirty="0"/>
              <a:t>However, is the reverse true?  Fraudulent transfer based on constructive fraud does not require intent.  So is it still the same as the tort of fraud or is it a statutory remedy?</a:t>
            </a:r>
          </a:p>
        </p:txBody>
      </p:sp>
    </p:spTree>
    <p:extLst>
      <p:ext uri="{BB962C8B-B14F-4D97-AF65-F5344CB8AC3E}">
        <p14:creationId xmlns:p14="http://schemas.microsoft.com/office/powerpoint/2010/main" val="312630150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EDD75-CC7F-D2A4-30EA-263C7F388B42}"/>
              </a:ext>
            </a:extLst>
          </p:cNvPr>
          <p:cNvSpPr>
            <a:spLocks noGrp="1"/>
          </p:cNvSpPr>
          <p:nvPr>
            <p:ph type="title"/>
          </p:nvPr>
        </p:nvSpPr>
        <p:spPr>
          <a:xfrm>
            <a:off x="203200" y="762000"/>
            <a:ext cx="11785600" cy="685800"/>
          </a:xfrm>
        </p:spPr>
        <p:txBody>
          <a:bodyPr/>
          <a:lstStyle/>
          <a:p>
            <a:r>
              <a:rPr lang="en-US" dirty="0"/>
              <a:t>Defenses to Damages claims</a:t>
            </a:r>
          </a:p>
        </p:txBody>
      </p:sp>
      <p:sp>
        <p:nvSpPr>
          <p:cNvPr id="3" name="Content Placeholder 2">
            <a:extLst>
              <a:ext uri="{FF2B5EF4-FFF2-40B4-BE49-F238E27FC236}">
                <a16:creationId xmlns:a16="http://schemas.microsoft.com/office/drawing/2014/main" id="{BDE160C3-9908-355E-7874-32A6D8EB0F11}"/>
              </a:ext>
            </a:extLst>
          </p:cNvPr>
          <p:cNvSpPr>
            <a:spLocks noGrp="1"/>
          </p:cNvSpPr>
          <p:nvPr>
            <p:ph idx="1"/>
          </p:nvPr>
        </p:nvSpPr>
        <p:spPr>
          <a:xfrm>
            <a:off x="685800" y="1981200"/>
            <a:ext cx="11099800" cy="4419600"/>
          </a:xfrm>
        </p:spPr>
        <p:txBody>
          <a:bodyPr/>
          <a:lstStyle/>
          <a:p>
            <a:pPr marL="0" indent="0">
              <a:buNone/>
            </a:pPr>
            <a:r>
              <a:rPr lang="en-US" dirty="0"/>
              <a:t>Private Pay rate vs. Medicaid reimbursement rate:</a:t>
            </a:r>
          </a:p>
          <a:p>
            <a:pPr marL="0" indent="0">
              <a:buNone/>
            </a:pPr>
            <a:r>
              <a:rPr lang="en-US" dirty="0"/>
              <a:t>Where the claim is unjust enrichment or quantum meruit, the issue is reasonable value of services.  </a:t>
            </a:r>
          </a:p>
        </p:txBody>
      </p:sp>
    </p:spTree>
    <p:extLst>
      <p:ext uri="{BB962C8B-B14F-4D97-AF65-F5344CB8AC3E}">
        <p14:creationId xmlns:p14="http://schemas.microsoft.com/office/powerpoint/2010/main" val="238442741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FDAE2B-A923-7CE5-3D9F-F7BEB28EE1D5}"/>
              </a:ext>
            </a:extLst>
          </p:cNvPr>
          <p:cNvSpPr>
            <a:spLocks noGrp="1"/>
          </p:cNvSpPr>
          <p:nvPr>
            <p:ph idx="1"/>
          </p:nvPr>
        </p:nvSpPr>
        <p:spPr>
          <a:xfrm>
            <a:off x="355600" y="938213"/>
            <a:ext cx="11480800" cy="4981574"/>
          </a:xfrm>
        </p:spPr>
        <p:txBody>
          <a:bodyPr/>
          <a:lstStyle/>
          <a:p>
            <a:pPr marL="0" indent="0">
              <a:buNone/>
            </a:pPr>
            <a:r>
              <a:rPr lang="en-US" dirty="0"/>
              <a:t>Due to the realities of today's insurance and reimbursement system, in any given case, that determination is not necessarily the amount of the original bill or the amount paid. Instead, the reasonable value of medical services is a matter for the jury to determine from all relevant evidence. Both the original medical bill rendered and the amount accepted as full payment are admissible to prove the reasonableness and necessity of charges rendered for medical and hospital care.</a:t>
            </a:r>
          </a:p>
          <a:p>
            <a:pPr marL="0" indent="0">
              <a:buNone/>
            </a:pPr>
            <a:r>
              <a:rPr lang="en-US" i="1" dirty="0"/>
              <a:t>Robinson v. Bates</a:t>
            </a:r>
            <a:r>
              <a:rPr lang="en-US" dirty="0"/>
              <a:t>, 112 Ohio St.3d 17, 2006-Ohio-6362, 857 N.E.2d 1195, ¶ 17</a:t>
            </a:r>
          </a:p>
        </p:txBody>
      </p:sp>
    </p:spTree>
    <p:extLst>
      <p:ext uri="{BB962C8B-B14F-4D97-AF65-F5344CB8AC3E}">
        <p14:creationId xmlns:p14="http://schemas.microsoft.com/office/powerpoint/2010/main" val="136805706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59651-A9E1-EFA3-CD01-16150CEEFF86}"/>
              </a:ext>
            </a:extLst>
          </p:cNvPr>
          <p:cNvSpPr>
            <a:spLocks noGrp="1"/>
          </p:cNvSpPr>
          <p:nvPr>
            <p:ph type="title"/>
          </p:nvPr>
        </p:nvSpPr>
        <p:spPr/>
        <p:txBody>
          <a:bodyPr/>
          <a:lstStyle/>
          <a:p>
            <a:r>
              <a:rPr lang="en-US" dirty="0"/>
              <a:t> Credit for Payments Made</a:t>
            </a:r>
          </a:p>
        </p:txBody>
      </p:sp>
      <p:sp>
        <p:nvSpPr>
          <p:cNvPr id="3" name="Content Placeholder 2">
            <a:extLst>
              <a:ext uri="{FF2B5EF4-FFF2-40B4-BE49-F238E27FC236}">
                <a16:creationId xmlns:a16="http://schemas.microsoft.com/office/drawing/2014/main" id="{A900D5A4-FFB5-8A27-6680-E8B0CF259760}"/>
              </a:ext>
            </a:extLst>
          </p:cNvPr>
          <p:cNvSpPr>
            <a:spLocks noGrp="1"/>
          </p:cNvSpPr>
          <p:nvPr>
            <p:ph idx="1"/>
          </p:nvPr>
        </p:nvSpPr>
        <p:spPr/>
        <p:txBody>
          <a:bodyPr/>
          <a:lstStyle/>
          <a:p>
            <a:pPr marL="0" indent="0">
              <a:buNone/>
            </a:pPr>
            <a:r>
              <a:rPr lang="en-US" dirty="0"/>
              <a:t> Where “expectation damages” are sought against a third party, contractual damages are calculated on the “but for” principle. “The damages awarded for a breach of contract should place the injured party in as good a position as it would have been in but for the breach. Such compensatory damages, often termed “expectation damages,” are limited to actual loss, which loss must be established with reasonable certainty.”</a:t>
            </a:r>
          </a:p>
          <a:p>
            <a:pPr marL="0" indent="0">
              <a:buNone/>
            </a:pPr>
            <a:r>
              <a:rPr lang="en-US" i="1" dirty="0"/>
              <a:t>Textron Fin. Corp. v. Nationwide Mut. Ins. Co</a:t>
            </a:r>
            <a:r>
              <a:rPr lang="en-US" dirty="0"/>
              <a:t>., 115 Ohio App.3d 137, 144, 684 N.E.2d 1261, 1266 (9th Dist.1996)</a:t>
            </a:r>
          </a:p>
        </p:txBody>
      </p:sp>
    </p:spTree>
    <p:extLst>
      <p:ext uri="{BB962C8B-B14F-4D97-AF65-F5344CB8AC3E}">
        <p14:creationId xmlns:p14="http://schemas.microsoft.com/office/powerpoint/2010/main" val="426484798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200" y="1181100"/>
            <a:ext cx="11785600" cy="685800"/>
          </a:xfrm>
        </p:spPr>
        <p:txBody>
          <a:bodyPr/>
          <a:lstStyle/>
          <a:p>
            <a:r>
              <a:rPr lang="en-US" dirty="0"/>
              <a:t>Arbitration agreements</a:t>
            </a:r>
          </a:p>
        </p:txBody>
      </p:sp>
      <p:sp>
        <p:nvSpPr>
          <p:cNvPr id="3" name="Content Placeholder 2"/>
          <p:cNvSpPr>
            <a:spLocks noGrp="1"/>
          </p:cNvSpPr>
          <p:nvPr>
            <p:ph idx="1"/>
          </p:nvPr>
        </p:nvSpPr>
        <p:spPr>
          <a:xfrm>
            <a:off x="1828800" y="1524000"/>
            <a:ext cx="8610600" cy="4876800"/>
          </a:xfrm>
        </p:spPr>
        <p:txBody>
          <a:bodyPr/>
          <a:lstStyle/>
          <a:p>
            <a:pPr marL="0" indent="0">
              <a:buNone/>
            </a:pPr>
            <a:endParaRPr lang="en-US" dirty="0"/>
          </a:p>
          <a:p>
            <a:pPr marL="0" indent="0">
              <a:buNone/>
            </a:pPr>
            <a:r>
              <a:rPr lang="en-US" dirty="0"/>
              <a:t>Being representative on contract does not extend to authorizing arbitration agreement. </a:t>
            </a:r>
          </a:p>
          <a:p>
            <a:pPr marL="0" indent="0">
              <a:buNone/>
            </a:pPr>
            <a:r>
              <a:rPr lang="en-US" i="1" dirty="0"/>
              <a:t>Lang v. Beachwood Pointe Care Center</a:t>
            </a:r>
            <a:r>
              <a:rPr lang="en-US" dirty="0"/>
              <a:t>, 2014 WL 1340212 (Cuyahoga Co.) ¶ 6.</a:t>
            </a:r>
          </a:p>
        </p:txBody>
      </p:sp>
    </p:spTree>
    <p:extLst>
      <p:ext uri="{BB962C8B-B14F-4D97-AF65-F5344CB8AC3E}">
        <p14:creationId xmlns:p14="http://schemas.microsoft.com/office/powerpoint/2010/main" val="86083328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lvl="1" indent="0" eaLnBrk="1" hangingPunct="1">
              <a:buSzTx/>
              <a:buNone/>
            </a:pPr>
            <a:r>
              <a:rPr lang="en-US" sz="3600" dirty="0"/>
              <a:t>Plaintiff Litigation</a:t>
            </a:r>
          </a:p>
          <a:p>
            <a:pPr lvl="1" eaLnBrk="1" hangingPunct="1">
              <a:buSzTx/>
              <a:buFont typeface="Wingdings" pitchFamily="2" charset="2"/>
              <a:buChar char="Ø"/>
            </a:pPr>
            <a:r>
              <a:rPr lang="en-US" sz="3600" dirty="0"/>
              <a:t>Resident Rights (discussed previously)</a:t>
            </a:r>
          </a:p>
          <a:p>
            <a:pPr lvl="1" eaLnBrk="1" hangingPunct="1">
              <a:buSzTx/>
              <a:buFont typeface="Wingdings" pitchFamily="2" charset="2"/>
              <a:buChar char="Ø"/>
            </a:pPr>
            <a:r>
              <a:rPr lang="en-US" sz="3600" dirty="0"/>
              <a:t>CSPA</a:t>
            </a:r>
          </a:p>
          <a:p>
            <a:pPr lvl="1" eaLnBrk="1" hangingPunct="1">
              <a:buSzTx/>
              <a:buFont typeface="Wingdings" pitchFamily="2" charset="2"/>
              <a:buChar char="Ø"/>
            </a:pPr>
            <a:r>
              <a:rPr lang="en-US" sz="3600" dirty="0"/>
              <a:t>FDCPA against debt collector</a:t>
            </a:r>
          </a:p>
          <a:p>
            <a:pPr lvl="1" eaLnBrk="1" hangingPunct="1">
              <a:buSzTx/>
              <a:buFont typeface="Wingdings" pitchFamily="2" charset="2"/>
              <a:buChar char="Ø"/>
            </a:pPr>
            <a:endParaRPr lang="en-US" sz="3600" dirty="0"/>
          </a:p>
          <a:p>
            <a:endParaRPr lang="en-US" dirty="0"/>
          </a:p>
        </p:txBody>
      </p:sp>
    </p:spTree>
    <p:extLst>
      <p:ext uri="{BB962C8B-B14F-4D97-AF65-F5344CB8AC3E}">
        <p14:creationId xmlns:p14="http://schemas.microsoft.com/office/powerpoint/2010/main" val="5777464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685800"/>
            <a:ext cx="9296400" cy="733426"/>
          </a:xfrm>
        </p:spPr>
        <p:txBody>
          <a:bodyPr/>
          <a:lstStyle/>
          <a:p>
            <a:endParaRPr lang="en-US" dirty="0"/>
          </a:p>
        </p:txBody>
      </p:sp>
      <p:sp>
        <p:nvSpPr>
          <p:cNvPr id="3" name="Content Placeholder 2"/>
          <p:cNvSpPr>
            <a:spLocks noGrp="1"/>
          </p:cNvSpPr>
          <p:nvPr>
            <p:ph idx="1"/>
          </p:nvPr>
        </p:nvSpPr>
        <p:spPr/>
        <p:txBody>
          <a:bodyPr/>
          <a:lstStyle/>
          <a:p>
            <a:pPr lvl="2">
              <a:buFont typeface="Wingdings" panose="05000000000000000000" pitchFamily="2" charset="2"/>
              <a:buChar char="Ø"/>
            </a:pPr>
            <a:r>
              <a:rPr lang="en-US" sz="3600" dirty="0"/>
              <a:t>Record of all funds, personal property or possessions deposited with nursing facility</a:t>
            </a:r>
          </a:p>
          <a:p>
            <a:pPr lvl="2">
              <a:buFont typeface="Wingdings" panose="05000000000000000000" pitchFamily="2" charset="2"/>
              <a:buChar char="Ø"/>
            </a:pPr>
            <a:r>
              <a:rPr lang="en-US" sz="3600" dirty="0"/>
              <a:t>List of all deposits and withdrawals-supported by receipts</a:t>
            </a:r>
          </a:p>
          <a:p>
            <a:pPr lvl="2">
              <a:buFont typeface="Wingdings" panose="05000000000000000000" pitchFamily="2" charset="2"/>
              <a:buChar char="Ø"/>
            </a:pPr>
            <a:r>
              <a:rPr lang="en-US" sz="3600" dirty="0"/>
              <a:t>Unrestricted access to resident’s property @ reasonable hours</a:t>
            </a:r>
          </a:p>
          <a:p>
            <a:endParaRPr lang="en-US" dirty="0"/>
          </a:p>
        </p:txBody>
      </p:sp>
    </p:spTree>
    <p:extLst>
      <p:ext uri="{BB962C8B-B14F-4D97-AF65-F5344CB8AC3E}">
        <p14:creationId xmlns:p14="http://schemas.microsoft.com/office/powerpoint/2010/main" val="171837768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4786" name="Rectangle 2"/>
          <p:cNvSpPr>
            <a:spLocks noGrp="1" noChangeArrowheads="1"/>
          </p:cNvSpPr>
          <p:nvPr>
            <p:ph type="title" idx="4294967295"/>
          </p:nvPr>
        </p:nvSpPr>
        <p:spPr>
          <a:xfrm>
            <a:off x="228600" y="1054608"/>
            <a:ext cx="11506200" cy="1371600"/>
          </a:xfrm>
          <a:prstGeom prst="rect">
            <a:avLst/>
          </a:prstGeom>
        </p:spPr>
        <p:txBody>
          <a:bodyPr anchorCtr="1"/>
          <a:lstStyle/>
          <a:p>
            <a:pPr eaLnBrk="1" hangingPunct="1"/>
            <a:r>
              <a:rPr lang="en-US" sz="4800" dirty="0"/>
              <a:t>Consumer Sales Practices Act- </a:t>
            </a:r>
            <a:r>
              <a:rPr lang="en-US" sz="4000" dirty="0"/>
              <a:t>O.R.C. Ch. 1345</a:t>
            </a:r>
          </a:p>
        </p:txBody>
      </p:sp>
      <p:sp>
        <p:nvSpPr>
          <p:cNvPr id="374787" name="Rectangle 3"/>
          <p:cNvSpPr>
            <a:spLocks noGrp="1" noChangeArrowheads="1"/>
          </p:cNvSpPr>
          <p:nvPr>
            <p:ph type="body" idx="4294967295"/>
          </p:nvPr>
        </p:nvSpPr>
        <p:spPr>
          <a:xfrm>
            <a:off x="914400" y="2438400"/>
            <a:ext cx="10363200" cy="3657600"/>
          </a:xfrm>
          <a:prstGeom prst="rect">
            <a:avLst/>
          </a:prstGeom>
          <a:solidFill>
            <a:schemeClr val="bg1"/>
          </a:solidFill>
        </p:spPr>
        <p:txBody>
          <a:bodyPr>
            <a:normAutofit/>
          </a:bodyPr>
          <a:lstStyle/>
          <a:p>
            <a:pPr marL="457200" lvl="1" indent="0" eaLnBrk="1" hangingPunct="1">
              <a:spcBef>
                <a:spcPts val="0"/>
              </a:spcBef>
              <a:buSzTx/>
              <a:buNone/>
            </a:pPr>
            <a:r>
              <a:rPr lang="en-US" sz="3200" dirty="0"/>
              <a:t>Prohibits unfair, deceptive or unconscionable acts</a:t>
            </a:r>
          </a:p>
          <a:p>
            <a:pPr lvl="2" eaLnBrk="1" hangingPunct="1">
              <a:spcBef>
                <a:spcPts val="0"/>
              </a:spcBef>
              <a:buSzTx/>
              <a:buFont typeface="Wingdings" pitchFamily="2" charset="2"/>
              <a:buChar char="Ø"/>
            </a:pPr>
            <a:r>
              <a:rPr lang="en-US" sz="3200" dirty="0"/>
              <a:t>Unfair-injustice, partiality, deception, inequitable business dealings</a:t>
            </a:r>
          </a:p>
          <a:p>
            <a:pPr lvl="2" eaLnBrk="1" hangingPunct="1">
              <a:spcBef>
                <a:spcPts val="0"/>
              </a:spcBef>
              <a:buSzTx/>
              <a:buFont typeface="Wingdings" pitchFamily="2" charset="2"/>
              <a:buChar char="Ø"/>
            </a:pPr>
            <a:r>
              <a:rPr lang="en-US" sz="3200" dirty="0"/>
              <a:t>Deceptive- likelihood of inducing a state of mind in consumer not in accord with the facts</a:t>
            </a:r>
          </a:p>
          <a:p>
            <a:pPr lvl="2" eaLnBrk="1" hangingPunct="1">
              <a:spcBef>
                <a:spcPts val="0"/>
              </a:spcBef>
              <a:buSzTx/>
              <a:buFont typeface="Wingdings" pitchFamily="2" charset="2"/>
              <a:buChar char="Ø"/>
            </a:pPr>
            <a:r>
              <a:rPr lang="en-US" sz="3200" dirty="0"/>
              <a:t>Do not need to prove intent to deceive</a:t>
            </a:r>
          </a:p>
          <a:p>
            <a:pPr lvl="2" eaLnBrk="1" hangingPunct="1">
              <a:spcBef>
                <a:spcPts val="0"/>
              </a:spcBef>
              <a:buSzTx/>
              <a:buFont typeface="Wingdings" pitchFamily="2" charset="2"/>
              <a:buChar char="Ø"/>
            </a:pPr>
            <a:r>
              <a:rPr lang="en-US" sz="3200" dirty="0"/>
              <a:t>Basic test-fairness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374786">
                                            <p:txEl>
                                              <p:charRg st="4294967295" end="4294967295"/>
                                            </p:txEl>
                                          </p:spTgt>
                                        </p:tgtEl>
                                        <p:attrNameLst>
                                          <p:attrName>style.visibility</p:attrName>
                                        </p:attrNameLst>
                                      </p:cBhvr>
                                      <p:to>
                                        <p:strVal val="visible"/>
                                      </p:to>
                                    </p:set>
                                    <p:anim calcmode="lin" valueType="num">
                                      <p:cBhvr>
                                        <p:cTn id="7" dur="500" fill="hold"/>
                                        <p:tgtEl>
                                          <p:spTgt spid="374786">
                                            <p:txEl>
                                              <p:charRg st="4294967295" end="4294967295"/>
                                            </p:txEl>
                                          </p:spTgt>
                                        </p:tgtEl>
                                        <p:attrNameLst>
                                          <p:attrName>ppt_w</p:attrName>
                                        </p:attrNameLst>
                                      </p:cBhvr>
                                      <p:tavLst>
                                        <p:tav tm="0">
                                          <p:val>
                                            <p:fltVal val="0"/>
                                          </p:val>
                                        </p:tav>
                                        <p:tav tm="100000">
                                          <p:val>
                                            <p:strVal val="#ppt_w"/>
                                          </p:val>
                                        </p:tav>
                                      </p:tavLst>
                                    </p:anim>
                                    <p:anim calcmode="lin" valueType="num">
                                      <p:cBhvr>
                                        <p:cTn id="8" dur="500" fill="hold"/>
                                        <p:tgtEl>
                                          <p:spTgt spid="374786">
                                            <p:txEl>
                                              <p:charRg st="4294967295" end="4294967295"/>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74787">
                                            <p:txEl>
                                              <p:pRg st="0" end="0"/>
                                            </p:txEl>
                                          </p:spTgt>
                                        </p:tgtEl>
                                        <p:attrNameLst>
                                          <p:attrName>style.visibility</p:attrName>
                                        </p:attrNameLst>
                                      </p:cBhvr>
                                      <p:to>
                                        <p:strVal val="visible"/>
                                      </p:to>
                                    </p:set>
                                    <p:anim calcmode="lin" valueType="num">
                                      <p:cBhvr>
                                        <p:cTn id="13" dur="500" fill="hold"/>
                                        <p:tgtEl>
                                          <p:spTgt spid="374787">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74787">
                                            <p:txEl>
                                              <p:pRg st="0" end="0"/>
                                            </p:txEl>
                                          </p:spTgt>
                                        </p:tgtEl>
                                        <p:attrNameLst>
                                          <p:attrName>ppt_h</p:attrName>
                                        </p:attrNameLst>
                                      </p:cBhvr>
                                      <p:tavLst>
                                        <p:tav tm="0">
                                          <p:val>
                                            <p:fltVal val="0"/>
                                          </p:val>
                                        </p:tav>
                                        <p:tav tm="100000">
                                          <p:val>
                                            <p:strVal val="#ppt_h"/>
                                          </p:val>
                                        </p:tav>
                                      </p:tavLst>
                                    </p:anim>
                                  </p:childTnLst>
                                </p:cTn>
                              </p:par>
                              <p:par>
                                <p:cTn id="15" presetID="23" presetClass="entr" presetSubtype="16" fill="hold" grpId="0" nodeType="withEffect">
                                  <p:stCondLst>
                                    <p:cond delay="0"/>
                                  </p:stCondLst>
                                  <p:childTnLst>
                                    <p:set>
                                      <p:cBhvr>
                                        <p:cTn id="16" dur="1" fill="hold">
                                          <p:stCondLst>
                                            <p:cond delay="0"/>
                                          </p:stCondLst>
                                        </p:cTn>
                                        <p:tgtEl>
                                          <p:spTgt spid="374787">
                                            <p:txEl>
                                              <p:pRg st="1" end="1"/>
                                            </p:txEl>
                                          </p:spTgt>
                                        </p:tgtEl>
                                        <p:attrNameLst>
                                          <p:attrName>style.visibility</p:attrName>
                                        </p:attrNameLst>
                                      </p:cBhvr>
                                      <p:to>
                                        <p:strVal val="visible"/>
                                      </p:to>
                                    </p:set>
                                    <p:anim calcmode="lin" valueType="num">
                                      <p:cBhvr>
                                        <p:cTn id="17" dur="500" fill="hold"/>
                                        <p:tgtEl>
                                          <p:spTgt spid="374787">
                                            <p:txEl>
                                              <p:pRg st="1" end="1"/>
                                            </p:txEl>
                                          </p:spTgt>
                                        </p:tgtEl>
                                        <p:attrNameLst>
                                          <p:attrName>ppt_w</p:attrName>
                                        </p:attrNameLst>
                                      </p:cBhvr>
                                      <p:tavLst>
                                        <p:tav tm="0">
                                          <p:val>
                                            <p:fltVal val="0"/>
                                          </p:val>
                                        </p:tav>
                                        <p:tav tm="100000">
                                          <p:val>
                                            <p:strVal val="#ppt_w"/>
                                          </p:val>
                                        </p:tav>
                                      </p:tavLst>
                                    </p:anim>
                                    <p:anim calcmode="lin" valueType="num">
                                      <p:cBhvr>
                                        <p:cTn id="18" dur="500" fill="hold"/>
                                        <p:tgtEl>
                                          <p:spTgt spid="374787">
                                            <p:txEl>
                                              <p:pRg st="1" end="1"/>
                                            </p:txEl>
                                          </p:spTgt>
                                        </p:tgtEl>
                                        <p:attrNameLst>
                                          <p:attrName>ppt_h</p:attrName>
                                        </p:attrNameLst>
                                      </p:cBhvr>
                                      <p:tavLst>
                                        <p:tav tm="0">
                                          <p:val>
                                            <p:fltVal val="0"/>
                                          </p:val>
                                        </p:tav>
                                        <p:tav tm="100000">
                                          <p:val>
                                            <p:strVal val="#ppt_h"/>
                                          </p:val>
                                        </p:tav>
                                      </p:tavLst>
                                    </p:anim>
                                  </p:childTnLst>
                                </p:cTn>
                              </p:par>
                              <p:par>
                                <p:cTn id="19" presetID="23" presetClass="entr" presetSubtype="16" fill="hold" grpId="0" nodeType="withEffect">
                                  <p:stCondLst>
                                    <p:cond delay="0"/>
                                  </p:stCondLst>
                                  <p:childTnLst>
                                    <p:set>
                                      <p:cBhvr>
                                        <p:cTn id="20" dur="1" fill="hold">
                                          <p:stCondLst>
                                            <p:cond delay="0"/>
                                          </p:stCondLst>
                                        </p:cTn>
                                        <p:tgtEl>
                                          <p:spTgt spid="374787">
                                            <p:txEl>
                                              <p:pRg st="2" end="2"/>
                                            </p:txEl>
                                          </p:spTgt>
                                        </p:tgtEl>
                                        <p:attrNameLst>
                                          <p:attrName>style.visibility</p:attrName>
                                        </p:attrNameLst>
                                      </p:cBhvr>
                                      <p:to>
                                        <p:strVal val="visible"/>
                                      </p:to>
                                    </p:set>
                                    <p:anim calcmode="lin" valueType="num">
                                      <p:cBhvr>
                                        <p:cTn id="21" dur="500" fill="hold"/>
                                        <p:tgtEl>
                                          <p:spTgt spid="374787">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74787">
                                            <p:txEl>
                                              <p:pRg st="2" end="2"/>
                                            </p:txEl>
                                          </p:spTgt>
                                        </p:tgtEl>
                                        <p:attrNameLst>
                                          <p:attrName>ppt_h</p:attrName>
                                        </p:attrNameLst>
                                      </p:cBhvr>
                                      <p:tavLst>
                                        <p:tav tm="0">
                                          <p:val>
                                            <p:fltVal val="0"/>
                                          </p:val>
                                        </p:tav>
                                        <p:tav tm="100000">
                                          <p:val>
                                            <p:strVal val="#ppt_h"/>
                                          </p:val>
                                        </p:tav>
                                      </p:tavLst>
                                    </p:anim>
                                  </p:childTnLst>
                                </p:cTn>
                              </p:par>
                              <p:par>
                                <p:cTn id="23" presetID="23" presetClass="entr" presetSubtype="16" fill="hold" grpId="0" nodeType="withEffect">
                                  <p:stCondLst>
                                    <p:cond delay="0"/>
                                  </p:stCondLst>
                                  <p:childTnLst>
                                    <p:set>
                                      <p:cBhvr>
                                        <p:cTn id="24" dur="1" fill="hold">
                                          <p:stCondLst>
                                            <p:cond delay="0"/>
                                          </p:stCondLst>
                                        </p:cTn>
                                        <p:tgtEl>
                                          <p:spTgt spid="374787">
                                            <p:txEl>
                                              <p:pRg st="3" end="3"/>
                                            </p:txEl>
                                          </p:spTgt>
                                        </p:tgtEl>
                                        <p:attrNameLst>
                                          <p:attrName>style.visibility</p:attrName>
                                        </p:attrNameLst>
                                      </p:cBhvr>
                                      <p:to>
                                        <p:strVal val="visible"/>
                                      </p:to>
                                    </p:set>
                                    <p:anim calcmode="lin" valueType="num">
                                      <p:cBhvr>
                                        <p:cTn id="25" dur="500" fill="hold"/>
                                        <p:tgtEl>
                                          <p:spTgt spid="374787">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74787">
                                            <p:txEl>
                                              <p:pRg st="3" end="3"/>
                                            </p:txEl>
                                          </p:spTgt>
                                        </p:tgtEl>
                                        <p:attrNameLst>
                                          <p:attrName>ppt_h</p:attrName>
                                        </p:attrNameLst>
                                      </p:cBhvr>
                                      <p:tavLst>
                                        <p:tav tm="0">
                                          <p:val>
                                            <p:fltVal val="0"/>
                                          </p:val>
                                        </p:tav>
                                        <p:tav tm="100000">
                                          <p:val>
                                            <p:strVal val="#ppt_h"/>
                                          </p:val>
                                        </p:tav>
                                      </p:tavLst>
                                    </p:anim>
                                  </p:childTnLst>
                                </p:cTn>
                              </p:par>
                              <p:par>
                                <p:cTn id="27" presetID="23" presetClass="entr" presetSubtype="16" fill="hold" grpId="0" nodeType="withEffect">
                                  <p:stCondLst>
                                    <p:cond delay="0"/>
                                  </p:stCondLst>
                                  <p:childTnLst>
                                    <p:set>
                                      <p:cBhvr>
                                        <p:cTn id="28" dur="1" fill="hold">
                                          <p:stCondLst>
                                            <p:cond delay="0"/>
                                          </p:stCondLst>
                                        </p:cTn>
                                        <p:tgtEl>
                                          <p:spTgt spid="374787">
                                            <p:txEl>
                                              <p:pRg st="4" end="4"/>
                                            </p:txEl>
                                          </p:spTgt>
                                        </p:tgtEl>
                                        <p:attrNameLst>
                                          <p:attrName>style.visibility</p:attrName>
                                        </p:attrNameLst>
                                      </p:cBhvr>
                                      <p:to>
                                        <p:strVal val="visible"/>
                                      </p:to>
                                    </p:set>
                                    <p:anim calcmode="lin" valueType="num">
                                      <p:cBhvr>
                                        <p:cTn id="29" dur="500" fill="hold"/>
                                        <p:tgtEl>
                                          <p:spTgt spid="374787">
                                            <p:txEl>
                                              <p:pRg st="4" end="4"/>
                                            </p:txEl>
                                          </p:spTgt>
                                        </p:tgtEl>
                                        <p:attrNameLst>
                                          <p:attrName>ppt_w</p:attrName>
                                        </p:attrNameLst>
                                      </p:cBhvr>
                                      <p:tavLst>
                                        <p:tav tm="0">
                                          <p:val>
                                            <p:fltVal val="0"/>
                                          </p:val>
                                        </p:tav>
                                        <p:tav tm="100000">
                                          <p:val>
                                            <p:strVal val="#ppt_w"/>
                                          </p:val>
                                        </p:tav>
                                      </p:tavLst>
                                    </p:anim>
                                    <p:anim calcmode="lin" valueType="num">
                                      <p:cBhvr>
                                        <p:cTn id="30" dur="500" fill="hold"/>
                                        <p:tgtEl>
                                          <p:spTgt spid="374787">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4786" grpId="0"/>
      <p:bldP spid="374787" grpId="0" build="p"/>
    </p:bldLst>
  </p:timing>
</p:sld>
</file>

<file path=ppt/slides/slide8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2738" name="Rectangle 2"/>
          <p:cNvSpPr>
            <a:spLocks noGrp="1" noChangeArrowheads="1"/>
          </p:cNvSpPr>
          <p:nvPr>
            <p:ph type="title" idx="4294967295"/>
          </p:nvPr>
        </p:nvSpPr>
        <p:spPr>
          <a:xfrm>
            <a:off x="685800" y="1219200"/>
            <a:ext cx="10160000" cy="1419225"/>
          </a:xfrm>
          <a:prstGeom prst="rect">
            <a:avLst/>
          </a:prstGeom>
        </p:spPr>
        <p:txBody>
          <a:bodyPr anchorCtr="1"/>
          <a:lstStyle/>
          <a:p>
            <a:pPr eaLnBrk="1" hangingPunct="1"/>
            <a:r>
              <a:rPr lang="en-US" dirty="0"/>
              <a:t>CSPA Remedies- </a:t>
            </a:r>
            <a:br>
              <a:rPr lang="en-US" dirty="0"/>
            </a:br>
            <a:r>
              <a:rPr lang="en-US" dirty="0"/>
              <a:t>O.R.C. 1345.09</a:t>
            </a:r>
          </a:p>
        </p:txBody>
      </p:sp>
      <p:sp>
        <p:nvSpPr>
          <p:cNvPr id="372739" name="Rectangle 3"/>
          <p:cNvSpPr>
            <a:spLocks noGrp="1" noChangeArrowheads="1"/>
          </p:cNvSpPr>
          <p:nvPr>
            <p:ph type="body" idx="4294967295"/>
          </p:nvPr>
        </p:nvSpPr>
        <p:spPr>
          <a:xfrm>
            <a:off x="1930400" y="2895600"/>
            <a:ext cx="8331200" cy="3048000"/>
          </a:xfrm>
          <a:prstGeom prst="rect">
            <a:avLst/>
          </a:prstGeom>
          <a:solidFill>
            <a:schemeClr val="bg1"/>
          </a:solidFill>
        </p:spPr>
        <p:txBody>
          <a:bodyPr/>
          <a:lstStyle/>
          <a:p>
            <a:pPr eaLnBrk="1" hangingPunct="1">
              <a:buSzTx/>
              <a:buFont typeface="Wingdings" pitchFamily="2" charset="2"/>
              <a:buChar char="Ø"/>
            </a:pPr>
            <a:r>
              <a:rPr lang="en-US" sz="3600" dirty="0"/>
              <a:t>Rescission or</a:t>
            </a:r>
          </a:p>
          <a:p>
            <a:pPr eaLnBrk="1" hangingPunct="1">
              <a:buSzTx/>
              <a:buFont typeface="Wingdings" pitchFamily="2" charset="2"/>
              <a:buChar char="Ø"/>
            </a:pPr>
            <a:r>
              <a:rPr lang="en-US" sz="3600" dirty="0"/>
              <a:t>Actual Economic Damages</a:t>
            </a:r>
          </a:p>
          <a:p>
            <a:pPr lvl="1" eaLnBrk="1" hangingPunct="1">
              <a:buSzTx/>
              <a:buFont typeface="Wingdings" pitchFamily="2" charset="2"/>
              <a:buChar char="Ø"/>
            </a:pPr>
            <a:r>
              <a:rPr lang="en-US" sz="3600" dirty="0"/>
              <a:t>Plus Non-economic damages up to $5000</a:t>
            </a:r>
          </a:p>
          <a:p>
            <a:pPr marL="0" indent="0" eaLnBrk="1" hangingPunct="1">
              <a:buSzTx/>
              <a:buNone/>
            </a:pPr>
            <a:endParaRPr lang="en-US" b="1" i="1"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72738">
                                            <p:txEl>
                                              <p:charRg st="4294967295" end="4294967295"/>
                                            </p:txEl>
                                          </p:spTgt>
                                        </p:tgtEl>
                                        <p:attrNameLst>
                                          <p:attrName>style.visibility</p:attrName>
                                        </p:attrNameLst>
                                      </p:cBhvr>
                                      <p:to>
                                        <p:strVal val="visible"/>
                                      </p:to>
                                    </p:set>
                                    <p:anim calcmode="lin" valueType="num">
                                      <p:cBhvr>
                                        <p:cTn id="7" dur="1000" fill="hold"/>
                                        <p:tgtEl>
                                          <p:spTgt spid="372738">
                                            <p:txEl>
                                              <p:charRg st="4294967295" end="4294967295"/>
                                            </p:txEl>
                                          </p:spTgt>
                                        </p:tgtEl>
                                        <p:attrNameLst>
                                          <p:attrName>ppt_x</p:attrName>
                                        </p:attrNameLst>
                                      </p:cBhvr>
                                      <p:tavLst>
                                        <p:tav tm="0">
                                          <p:val>
                                            <p:strVal val="#ppt_x-.2"/>
                                          </p:val>
                                        </p:tav>
                                        <p:tav tm="100000">
                                          <p:val>
                                            <p:strVal val="#ppt_x"/>
                                          </p:val>
                                        </p:tav>
                                      </p:tavLst>
                                    </p:anim>
                                    <p:anim calcmode="lin" valueType="num">
                                      <p:cBhvr>
                                        <p:cTn id="8" dur="1000" fill="hold"/>
                                        <p:tgtEl>
                                          <p:spTgt spid="372738">
                                            <p:txEl>
                                              <p:charRg st="4294967295" end="4294967295"/>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72738">
                                            <p:txEl>
                                              <p:charRg st="4294967295" end="4294967295"/>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372739">
                                            <p:txEl>
                                              <p:pRg st="0" end="0"/>
                                            </p:txEl>
                                          </p:spTgt>
                                        </p:tgtEl>
                                        <p:attrNameLst>
                                          <p:attrName>style.visibility</p:attrName>
                                        </p:attrNameLst>
                                      </p:cBhvr>
                                      <p:to>
                                        <p:strVal val="visible"/>
                                      </p:to>
                                    </p:set>
                                    <p:animEffect transition="in" filter="fade">
                                      <p:cBhvr>
                                        <p:cTn id="14" dur="500"/>
                                        <p:tgtEl>
                                          <p:spTgt spid="372739">
                                            <p:txEl>
                                              <p:pRg st="0" end="0"/>
                                            </p:txEl>
                                          </p:spTgt>
                                        </p:tgtEl>
                                      </p:cBhvr>
                                    </p:animEffect>
                                    <p:anim calcmode="lin" valueType="num">
                                      <p:cBhvr>
                                        <p:cTn id="15" dur="500" fill="hold"/>
                                        <p:tgtEl>
                                          <p:spTgt spid="372739">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372739">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372739">
                                            <p:txEl>
                                              <p:pRg st="1" end="1"/>
                                            </p:txEl>
                                          </p:spTgt>
                                        </p:tgtEl>
                                        <p:attrNameLst>
                                          <p:attrName>style.visibility</p:attrName>
                                        </p:attrNameLst>
                                      </p:cBhvr>
                                      <p:to>
                                        <p:strVal val="visible"/>
                                      </p:to>
                                    </p:set>
                                    <p:animEffect transition="in" filter="fade">
                                      <p:cBhvr>
                                        <p:cTn id="21" dur="500"/>
                                        <p:tgtEl>
                                          <p:spTgt spid="372739">
                                            <p:txEl>
                                              <p:pRg st="1" end="1"/>
                                            </p:txEl>
                                          </p:spTgt>
                                        </p:tgtEl>
                                      </p:cBhvr>
                                    </p:animEffect>
                                    <p:anim calcmode="lin" valueType="num">
                                      <p:cBhvr>
                                        <p:cTn id="22" dur="500" fill="hold"/>
                                        <p:tgtEl>
                                          <p:spTgt spid="372739">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372739">
                                            <p:txEl>
                                              <p:pRg st="1" end="1"/>
                                            </p:txEl>
                                          </p:spTgt>
                                        </p:tgtEl>
                                        <p:attrNameLst>
                                          <p:attrName>ppt_y</p:attrName>
                                        </p:attrNameLst>
                                      </p:cBhvr>
                                      <p:tavLst>
                                        <p:tav tm="0">
                                          <p:val>
                                            <p:strVal val="#ppt_y+.05"/>
                                          </p:val>
                                        </p:tav>
                                        <p:tav tm="100000">
                                          <p:val>
                                            <p:strVal val="#ppt_y"/>
                                          </p:val>
                                        </p:tav>
                                      </p:tavLst>
                                    </p:anim>
                                  </p:childTnLst>
                                </p:cTn>
                              </p:par>
                              <p:par>
                                <p:cTn id="24" presetID="44" presetClass="entr" presetSubtype="0" fill="hold" grpId="0" nodeType="withEffect">
                                  <p:stCondLst>
                                    <p:cond delay="0"/>
                                  </p:stCondLst>
                                  <p:childTnLst>
                                    <p:set>
                                      <p:cBhvr>
                                        <p:cTn id="25" dur="1" fill="hold">
                                          <p:stCondLst>
                                            <p:cond delay="0"/>
                                          </p:stCondLst>
                                        </p:cTn>
                                        <p:tgtEl>
                                          <p:spTgt spid="372739">
                                            <p:txEl>
                                              <p:pRg st="2" end="2"/>
                                            </p:txEl>
                                          </p:spTgt>
                                        </p:tgtEl>
                                        <p:attrNameLst>
                                          <p:attrName>style.visibility</p:attrName>
                                        </p:attrNameLst>
                                      </p:cBhvr>
                                      <p:to>
                                        <p:strVal val="visible"/>
                                      </p:to>
                                    </p:set>
                                    <p:animEffect transition="in" filter="fade">
                                      <p:cBhvr>
                                        <p:cTn id="26" dur="500"/>
                                        <p:tgtEl>
                                          <p:spTgt spid="372739">
                                            <p:txEl>
                                              <p:pRg st="2" end="2"/>
                                            </p:txEl>
                                          </p:spTgt>
                                        </p:tgtEl>
                                      </p:cBhvr>
                                    </p:animEffect>
                                    <p:anim calcmode="lin" valueType="num">
                                      <p:cBhvr>
                                        <p:cTn id="27" dur="500" fill="hold"/>
                                        <p:tgtEl>
                                          <p:spTgt spid="372739">
                                            <p:txEl>
                                              <p:pRg st="2" end="2"/>
                                            </p:txEl>
                                          </p:spTgt>
                                        </p:tgtEl>
                                        <p:attrNameLst>
                                          <p:attrName>ppt_x</p:attrName>
                                        </p:attrNameLst>
                                      </p:cBhvr>
                                      <p:tavLst>
                                        <p:tav tm="0">
                                          <p:val>
                                            <p:strVal val="#ppt_x"/>
                                          </p:val>
                                        </p:tav>
                                        <p:tav tm="100000">
                                          <p:val>
                                            <p:strVal val="#ppt_x"/>
                                          </p:val>
                                        </p:tav>
                                      </p:tavLst>
                                    </p:anim>
                                    <p:anim calcmode="lin" valueType="num">
                                      <p:cBhvr>
                                        <p:cTn id="28" dur="500" fill="hold"/>
                                        <p:tgtEl>
                                          <p:spTgt spid="372739">
                                            <p:txEl>
                                              <p:pRg st="2" end="2"/>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2738" grpId="0"/>
      <p:bldP spid="372739" grpId="0" build="p"/>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524000"/>
            <a:ext cx="10718800" cy="4876800"/>
          </a:xfrm>
        </p:spPr>
        <p:txBody>
          <a:bodyPr/>
          <a:lstStyle/>
          <a:p>
            <a:pPr eaLnBrk="1" hangingPunct="1">
              <a:buSzTx/>
              <a:buFont typeface="Wingdings" pitchFamily="2" charset="2"/>
              <a:buChar char="Ø"/>
            </a:pPr>
            <a:r>
              <a:rPr lang="en-US" sz="3600" dirty="0"/>
              <a:t>Where there is a rule or a decision published in the AG public inspection file- 3 times economic damages or statutory damages of $200</a:t>
            </a:r>
          </a:p>
          <a:p>
            <a:pPr eaLnBrk="1" hangingPunct="1">
              <a:buSzTx/>
              <a:buFont typeface="Wingdings" pitchFamily="2" charset="2"/>
              <a:buChar char="Ø"/>
            </a:pPr>
            <a:endParaRPr lang="en-US" sz="1800" dirty="0"/>
          </a:p>
          <a:p>
            <a:pPr eaLnBrk="1" hangingPunct="1">
              <a:buSzTx/>
              <a:buFont typeface="Wingdings" pitchFamily="2" charset="2"/>
              <a:buChar char="Ø"/>
            </a:pPr>
            <a:r>
              <a:rPr lang="en-US" sz="3600" dirty="0"/>
              <a:t>Statutory damages are </a:t>
            </a:r>
            <a:r>
              <a:rPr lang="en-US" sz="3600" b="1" i="1" dirty="0"/>
              <a:t>per violation.  </a:t>
            </a:r>
            <a:r>
              <a:rPr lang="en-US" sz="3600" i="1" dirty="0" err="1"/>
              <a:t>Harrel</a:t>
            </a:r>
            <a:r>
              <a:rPr lang="en-US" sz="3600" i="1" dirty="0"/>
              <a:t> v. Talley</a:t>
            </a:r>
            <a:r>
              <a:rPr lang="en-US" sz="3600" dirty="0"/>
              <a:t> (Athens Co) 2007 WL 2137511</a:t>
            </a:r>
          </a:p>
          <a:p>
            <a:pPr eaLnBrk="1" hangingPunct="1">
              <a:buSzTx/>
              <a:buFont typeface="Wingdings" pitchFamily="2" charset="2"/>
              <a:buChar char="Ø"/>
            </a:pPr>
            <a:endParaRPr lang="en-US" sz="3600" dirty="0"/>
          </a:p>
          <a:p>
            <a:endParaRPr lang="en-US" dirty="0"/>
          </a:p>
        </p:txBody>
      </p:sp>
    </p:spTree>
    <p:extLst>
      <p:ext uri="{BB962C8B-B14F-4D97-AF65-F5344CB8AC3E}">
        <p14:creationId xmlns:p14="http://schemas.microsoft.com/office/powerpoint/2010/main" val="240869576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Cure Offers - Effect</a:t>
            </a:r>
          </a:p>
        </p:txBody>
      </p:sp>
      <p:sp>
        <p:nvSpPr>
          <p:cNvPr id="3" name="Content Placeholder 2"/>
          <p:cNvSpPr>
            <a:spLocks noGrp="1"/>
          </p:cNvSpPr>
          <p:nvPr>
            <p:ph idx="1"/>
          </p:nvPr>
        </p:nvSpPr>
        <p:spPr>
          <a:xfrm>
            <a:off x="1143000" y="1524000"/>
            <a:ext cx="9220200" cy="4876800"/>
          </a:xfrm>
        </p:spPr>
        <p:txBody>
          <a:bodyPr/>
          <a:lstStyle/>
          <a:p>
            <a:pPr marL="0" indent="0">
              <a:buNone/>
            </a:pPr>
            <a:r>
              <a:rPr lang="en-US" sz="3600" dirty="0"/>
              <a:t>If there is a rejected cure offer, treble damages, non-economic damages, and attorney’s fees incurred after the cure offer are eliminated if the economic damages awarded in the final decision is less than the cure offer.  </a:t>
            </a:r>
          </a:p>
          <a:p>
            <a:pPr marL="0" indent="0">
              <a:buNone/>
            </a:pPr>
            <a:r>
              <a:rPr lang="en-US" sz="3600" dirty="0"/>
              <a:t>R.C. 1345.092(G)  </a:t>
            </a:r>
          </a:p>
        </p:txBody>
      </p:sp>
    </p:spTree>
    <p:extLst>
      <p:ext uri="{BB962C8B-B14F-4D97-AF65-F5344CB8AC3E}">
        <p14:creationId xmlns:p14="http://schemas.microsoft.com/office/powerpoint/2010/main" val="408112582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a:xfrm>
            <a:off x="203200" y="733426"/>
            <a:ext cx="11785600" cy="685800"/>
          </a:xfrm>
        </p:spPr>
        <p:txBody>
          <a:bodyPr/>
          <a:lstStyle/>
          <a:p>
            <a:r>
              <a:rPr lang="en-US" dirty="0"/>
              <a:t>What’s needed</a:t>
            </a:r>
          </a:p>
        </p:txBody>
      </p:sp>
      <p:sp>
        <p:nvSpPr>
          <p:cNvPr id="398339" name="Rectangle 3"/>
          <p:cNvSpPr>
            <a:spLocks noGrp="1" noChangeArrowheads="1"/>
          </p:cNvSpPr>
          <p:nvPr>
            <p:ph idx="1"/>
          </p:nvPr>
        </p:nvSpPr>
        <p:spPr>
          <a:xfrm>
            <a:off x="1295400" y="1676400"/>
            <a:ext cx="9906000" cy="4648200"/>
          </a:xfrm>
          <a:solidFill>
            <a:schemeClr val="bg1"/>
          </a:solidFill>
        </p:spPr>
        <p:txBody>
          <a:bodyPr/>
          <a:lstStyle/>
          <a:p>
            <a:pPr eaLnBrk="1" hangingPunct="1">
              <a:lnSpc>
                <a:spcPct val="80000"/>
              </a:lnSpc>
              <a:buSzTx/>
              <a:buFont typeface="Wingdings" pitchFamily="2" charset="2"/>
              <a:buChar char="Ø"/>
            </a:pPr>
            <a:endParaRPr lang="en-US" sz="900" dirty="0"/>
          </a:p>
          <a:p>
            <a:pPr eaLnBrk="1" hangingPunct="1">
              <a:lnSpc>
                <a:spcPct val="80000"/>
              </a:lnSpc>
              <a:buSzTx/>
              <a:buFont typeface="Wingdings" pitchFamily="2" charset="2"/>
              <a:buChar char="Ø"/>
            </a:pPr>
            <a:r>
              <a:rPr lang="en-US" sz="3600" dirty="0"/>
              <a:t>Consumer-person who engages in a consumer transaction with a supplier</a:t>
            </a:r>
          </a:p>
          <a:p>
            <a:pPr eaLnBrk="1" hangingPunct="1">
              <a:lnSpc>
                <a:spcPct val="80000"/>
              </a:lnSpc>
              <a:buSzTx/>
              <a:buFont typeface="Wingdings" pitchFamily="2" charset="2"/>
              <a:buNone/>
            </a:pPr>
            <a:endParaRPr lang="en-US" sz="3600" dirty="0"/>
          </a:p>
          <a:p>
            <a:pPr eaLnBrk="1" hangingPunct="1">
              <a:lnSpc>
                <a:spcPct val="80000"/>
              </a:lnSpc>
              <a:spcAft>
                <a:spcPts val="600"/>
              </a:spcAft>
              <a:buSzTx/>
              <a:buFont typeface="Wingdings" pitchFamily="2" charset="2"/>
              <a:buChar char="Ø"/>
            </a:pPr>
            <a:r>
              <a:rPr lang="en-US" sz="3600" dirty="0"/>
              <a:t>Supplier - a seller, lessor, assignor, or other person engaged in the business of effecting or soliciting consumer transactions, </a:t>
            </a:r>
            <a:r>
              <a:rPr lang="en-US" sz="3600" i="1" dirty="0"/>
              <a:t>whether or not the person deals directly with the consumer.</a:t>
            </a:r>
          </a:p>
          <a:p>
            <a:pPr marL="0" indent="0" eaLnBrk="1" hangingPunct="1">
              <a:lnSpc>
                <a:spcPct val="80000"/>
              </a:lnSpc>
              <a:spcAft>
                <a:spcPts val="600"/>
              </a:spcAft>
              <a:buSzTx/>
              <a:buNone/>
            </a:pPr>
            <a:r>
              <a:rPr lang="en-US" sz="3600" dirty="0"/>
              <a:t>  R.C. 1345.01</a:t>
            </a:r>
          </a:p>
          <a:p>
            <a:pPr eaLnBrk="1" hangingPunct="1">
              <a:lnSpc>
                <a:spcPct val="80000"/>
              </a:lnSpc>
              <a:buSzTx/>
              <a:buFont typeface="Wingdings" pitchFamily="2" charset="2"/>
              <a:buChar char="Ø"/>
            </a:pPr>
            <a:endParaRPr lang="en-US" sz="2400" b="1"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98339">
                                            <p:txEl>
                                              <p:pRg st="1" end="1"/>
                                            </p:txEl>
                                          </p:spTgt>
                                        </p:tgtEl>
                                        <p:attrNameLst>
                                          <p:attrName>style.visibility</p:attrName>
                                        </p:attrNameLst>
                                      </p:cBhvr>
                                      <p:to>
                                        <p:strVal val="visible"/>
                                      </p:to>
                                    </p:set>
                                    <p:animEffect transition="in" filter="fade">
                                      <p:cBhvr>
                                        <p:cTn id="7" dur="1000"/>
                                        <p:tgtEl>
                                          <p:spTgt spid="398339">
                                            <p:txEl>
                                              <p:pRg st="1" end="1"/>
                                            </p:txEl>
                                          </p:spTgt>
                                        </p:tgtEl>
                                      </p:cBhvr>
                                    </p:animEffect>
                                    <p:anim calcmode="lin" valueType="num">
                                      <p:cBhvr>
                                        <p:cTn id="8" dur="1000" fill="hold"/>
                                        <p:tgtEl>
                                          <p:spTgt spid="398339">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9833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98339">
                                            <p:txEl>
                                              <p:pRg st="3" end="3"/>
                                            </p:txEl>
                                          </p:spTgt>
                                        </p:tgtEl>
                                        <p:attrNameLst>
                                          <p:attrName>style.visibility</p:attrName>
                                        </p:attrNameLst>
                                      </p:cBhvr>
                                      <p:to>
                                        <p:strVal val="visible"/>
                                      </p:to>
                                    </p:set>
                                    <p:animEffect transition="in" filter="fade">
                                      <p:cBhvr>
                                        <p:cTn id="14" dur="1000"/>
                                        <p:tgtEl>
                                          <p:spTgt spid="398339">
                                            <p:txEl>
                                              <p:pRg st="3" end="3"/>
                                            </p:txEl>
                                          </p:spTgt>
                                        </p:tgtEl>
                                      </p:cBhvr>
                                    </p:animEffect>
                                    <p:anim calcmode="lin" valueType="num">
                                      <p:cBhvr>
                                        <p:cTn id="15" dur="1000" fill="hold"/>
                                        <p:tgtEl>
                                          <p:spTgt spid="398339">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9833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98339">
                                            <p:txEl>
                                              <p:pRg st="4" end="4"/>
                                            </p:txEl>
                                          </p:spTgt>
                                        </p:tgtEl>
                                        <p:attrNameLst>
                                          <p:attrName>style.visibility</p:attrName>
                                        </p:attrNameLst>
                                      </p:cBhvr>
                                      <p:to>
                                        <p:strVal val="visible"/>
                                      </p:to>
                                    </p:set>
                                    <p:animEffect transition="in" filter="fade">
                                      <p:cBhvr>
                                        <p:cTn id="21" dur="1000"/>
                                        <p:tgtEl>
                                          <p:spTgt spid="398339">
                                            <p:txEl>
                                              <p:pRg st="4" end="4"/>
                                            </p:txEl>
                                          </p:spTgt>
                                        </p:tgtEl>
                                      </p:cBhvr>
                                    </p:animEffect>
                                    <p:anim calcmode="lin" valueType="num">
                                      <p:cBhvr>
                                        <p:cTn id="22" dur="1000" fill="hold"/>
                                        <p:tgtEl>
                                          <p:spTgt spid="398339">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98339">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8339" grpId="0" build="p"/>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676400"/>
            <a:ext cx="10515600" cy="4724400"/>
          </a:xfrm>
        </p:spPr>
        <p:txBody>
          <a:bodyPr/>
          <a:lstStyle/>
          <a:p>
            <a:pPr eaLnBrk="1" hangingPunct="1">
              <a:lnSpc>
                <a:spcPct val="80000"/>
              </a:lnSpc>
              <a:buSzTx/>
              <a:buFont typeface="Wingdings" pitchFamily="2" charset="2"/>
              <a:buChar char="Ø"/>
            </a:pPr>
            <a:r>
              <a:rPr lang="en-US" sz="4000" dirty="0"/>
              <a:t>Consumer transaction-</a:t>
            </a:r>
          </a:p>
          <a:p>
            <a:pPr lvl="1" eaLnBrk="1" hangingPunct="1">
              <a:lnSpc>
                <a:spcPct val="80000"/>
              </a:lnSpc>
              <a:buSzTx/>
              <a:buFont typeface="Wingdings" pitchFamily="2" charset="2"/>
              <a:buChar char="Ø"/>
            </a:pPr>
            <a:r>
              <a:rPr lang="en-US" sz="3600" dirty="0"/>
              <a:t>a sale, lease, assignment, or other transfer of an item of goods, a service, or an intangible, to an individual for purposes that are primarily </a:t>
            </a:r>
            <a:r>
              <a:rPr lang="en-US" sz="3600" i="1" dirty="0"/>
              <a:t>personal, family, or household</a:t>
            </a:r>
            <a:r>
              <a:rPr lang="en-US" sz="3600" dirty="0"/>
              <a:t>, or solicitation to supply them.</a:t>
            </a:r>
          </a:p>
          <a:p>
            <a:pPr lvl="1" eaLnBrk="1" hangingPunct="1">
              <a:lnSpc>
                <a:spcPct val="80000"/>
              </a:lnSpc>
              <a:buSzTx/>
              <a:buFont typeface="Wingdings" pitchFamily="2" charset="2"/>
              <a:buChar char="Ø"/>
            </a:pPr>
            <a:r>
              <a:rPr lang="en-US" sz="3600" dirty="0"/>
              <a:t>Can be before, during, or after the transaction</a:t>
            </a:r>
          </a:p>
          <a:p>
            <a:pPr lvl="1" eaLnBrk="1" hangingPunct="1">
              <a:lnSpc>
                <a:spcPct val="80000"/>
              </a:lnSpc>
              <a:buSzTx/>
              <a:buFont typeface="Wingdings" pitchFamily="2" charset="2"/>
              <a:buChar char="Ø"/>
            </a:pPr>
            <a:endParaRPr lang="en-US" sz="3600" dirty="0"/>
          </a:p>
          <a:p>
            <a:endParaRPr lang="en-US" dirty="0"/>
          </a:p>
        </p:txBody>
      </p:sp>
    </p:spTree>
    <p:extLst>
      <p:ext uri="{BB962C8B-B14F-4D97-AF65-F5344CB8AC3E}">
        <p14:creationId xmlns:p14="http://schemas.microsoft.com/office/powerpoint/2010/main" val="77490545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200" y="1066800"/>
            <a:ext cx="11785600" cy="685800"/>
          </a:xfrm>
        </p:spPr>
        <p:txBody>
          <a:bodyPr/>
          <a:lstStyle/>
          <a:p>
            <a:r>
              <a:rPr lang="en-US" dirty="0"/>
              <a:t>CSPA Exclusions</a:t>
            </a:r>
          </a:p>
        </p:txBody>
      </p:sp>
      <p:sp>
        <p:nvSpPr>
          <p:cNvPr id="3" name="Content Placeholder 2"/>
          <p:cNvSpPr>
            <a:spLocks noGrp="1"/>
          </p:cNvSpPr>
          <p:nvPr>
            <p:ph idx="1"/>
          </p:nvPr>
        </p:nvSpPr>
        <p:spPr>
          <a:xfrm>
            <a:off x="914400" y="2286000"/>
            <a:ext cx="10744200" cy="4114800"/>
          </a:xfrm>
        </p:spPr>
        <p:txBody>
          <a:bodyPr/>
          <a:lstStyle/>
          <a:p>
            <a:pPr marL="0" lvl="1" indent="0">
              <a:buClr>
                <a:srgbClr val="09677B"/>
              </a:buClr>
              <a:buSzPct val="80000"/>
              <a:buNone/>
            </a:pPr>
            <a:r>
              <a:rPr lang="en-US" sz="3600" dirty="0"/>
              <a:t>Excludes transactions between accountants, attorneys, physicians, or dentists and their clients or patients; and transactions between veterinarians and their patients that pertain to medical treatment but not ancillary services.</a:t>
            </a:r>
          </a:p>
          <a:p>
            <a:pPr marL="0" lvl="1" indent="0">
              <a:buClr>
                <a:srgbClr val="09677B"/>
              </a:buClr>
              <a:buSzPct val="80000"/>
              <a:buNone/>
            </a:pPr>
            <a:r>
              <a:rPr lang="en-US" sz="3600" dirty="0"/>
              <a:t>R.C. 1345.01(A)</a:t>
            </a:r>
            <a:endParaRPr lang="en-US" dirty="0"/>
          </a:p>
        </p:txBody>
      </p:sp>
    </p:spTree>
    <p:extLst>
      <p:ext uri="{BB962C8B-B14F-4D97-AF65-F5344CB8AC3E}">
        <p14:creationId xmlns:p14="http://schemas.microsoft.com/office/powerpoint/2010/main" val="180026841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200" y="990600"/>
            <a:ext cx="11785600" cy="685800"/>
          </a:xfrm>
        </p:spPr>
        <p:txBody>
          <a:bodyPr/>
          <a:lstStyle/>
          <a:p>
            <a:r>
              <a:rPr lang="en-US" dirty="0"/>
              <a:t>CSPA- Debt Collection</a:t>
            </a:r>
          </a:p>
        </p:txBody>
      </p:sp>
      <p:sp>
        <p:nvSpPr>
          <p:cNvPr id="3" name="Content Placeholder 2"/>
          <p:cNvSpPr>
            <a:spLocks noGrp="1"/>
          </p:cNvSpPr>
          <p:nvPr>
            <p:ph idx="1"/>
          </p:nvPr>
        </p:nvSpPr>
        <p:spPr>
          <a:xfrm>
            <a:off x="762000" y="1524000"/>
            <a:ext cx="11023600" cy="4876800"/>
          </a:xfrm>
        </p:spPr>
        <p:txBody>
          <a:bodyPr/>
          <a:lstStyle/>
          <a:p>
            <a:endParaRPr lang="en-US" sz="3600" dirty="0"/>
          </a:p>
          <a:p>
            <a:pPr>
              <a:buFont typeface="Wingdings" panose="05000000000000000000" pitchFamily="2" charset="2"/>
              <a:buChar char="Ø"/>
            </a:pPr>
            <a:r>
              <a:rPr lang="en-US" sz="3600" dirty="0"/>
              <a:t>Debt collection practices by the original creditor are covered by the CSPA as they occur after the transaction</a:t>
            </a:r>
          </a:p>
          <a:p>
            <a:pPr marL="0" indent="0">
              <a:buNone/>
            </a:pPr>
            <a:r>
              <a:rPr lang="en-US" sz="3600" i="1" dirty="0"/>
              <a:t>Liggins v. May</a:t>
            </a:r>
            <a:r>
              <a:rPr lang="en-US" sz="3600" dirty="0"/>
              <a:t>, 53 Ohio </a:t>
            </a:r>
            <a:r>
              <a:rPr lang="en-US" sz="3600" dirty="0" err="1"/>
              <a:t>Misc</a:t>
            </a:r>
            <a:r>
              <a:rPr lang="en-US" sz="3600" dirty="0"/>
              <a:t> 21(C.P.1977); </a:t>
            </a:r>
            <a:r>
              <a:rPr lang="en-US" sz="3600" dirty="0" err="1"/>
              <a:t>Celebrezze</a:t>
            </a:r>
            <a:r>
              <a:rPr lang="en-US" sz="3600" dirty="0"/>
              <a:t> v. United Research  19 Ohio App. 3d 49(Summit Co., 1984).</a:t>
            </a:r>
          </a:p>
          <a:p>
            <a:endParaRPr lang="en-US" dirty="0"/>
          </a:p>
        </p:txBody>
      </p:sp>
    </p:spTree>
    <p:extLst>
      <p:ext uri="{BB962C8B-B14F-4D97-AF65-F5344CB8AC3E}">
        <p14:creationId xmlns:p14="http://schemas.microsoft.com/office/powerpoint/2010/main" val="106751713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AC52B-902F-4483-A072-E1CFAF787CA2}"/>
              </a:ext>
            </a:extLst>
          </p:cNvPr>
          <p:cNvSpPr>
            <a:spLocks noGrp="1"/>
          </p:cNvSpPr>
          <p:nvPr>
            <p:ph type="title"/>
          </p:nvPr>
        </p:nvSpPr>
        <p:spPr>
          <a:xfrm>
            <a:off x="203200" y="990600"/>
            <a:ext cx="11785600" cy="685800"/>
          </a:xfrm>
        </p:spPr>
        <p:txBody>
          <a:bodyPr/>
          <a:lstStyle/>
          <a:p>
            <a:r>
              <a:rPr lang="en-US" dirty="0"/>
              <a:t>Deceptive Test</a:t>
            </a:r>
          </a:p>
        </p:txBody>
      </p:sp>
      <p:sp>
        <p:nvSpPr>
          <p:cNvPr id="3" name="Content Placeholder 2">
            <a:extLst>
              <a:ext uri="{FF2B5EF4-FFF2-40B4-BE49-F238E27FC236}">
                <a16:creationId xmlns:a16="http://schemas.microsoft.com/office/drawing/2014/main" id="{8B0FE489-4E9A-44A3-8867-6DD60C91B54A}"/>
              </a:ext>
            </a:extLst>
          </p:cNvPr>
          <p:cNvSpPr>
            <a:spLocks noGrp="1"/>
          </p:cNvSpPr>
          <p:nvPr>
            <p:ph idx="1"/>
          </p:nvPr>
        </p:nvSpPr>
        <p:spPr>
          <a:xfrm>
            <a:off x="838200" y="2209800"/>
            <a:ext cx="10160000" cy="4267200"/>
          </a:xfrm>
        </p:spPr>
        <p:txBody>
          <a:bodyPr/>
          <a:lstStyle/>
          <a:p>
            <a:pPr marL="0" indent="0">
              <a:buNone/>
            </a:pPr>
            <a:r>
              <a:rPr lang="en-US" dirty="0"/>
              <a:t>An act is deceptive if it will have “the likelihood of inducing in the mind of the consumer a belief that is not in accord with the facts.”  </a:t>
            </a:r>
            <a:r>
              <a:rPr lang="en-US" i="1" dirty="0"/>
              <a:t>Frey v. Vin Devers, Inc.,</a:t>
            </a:r>
            <a:r>
              <a:rPr lang="en-US" dirty="0"/>
              <a:t> 80 Ohio App.3d 1, 6, 608 N.E.2d 796 (6th Dist.1992)</a:t>
            </a:r>
          </a:p>
        </p:txBody>
      </p:sp>
    </p:spTree>
    <p:extLst>
      <p:ext uri="{BB962C8B-B14F-4D97-AF65-F5344CB8AC3E}">
        <p14:creationId xmlns:p14="http://schemas.microsoft.com/office/powerpoint/2010/main" val="301917860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42" name="Rectangle 2"/>
          <p:cNvSpPr>
            <a:spLocks noGrp="1" noChangeArrowheads="1"/>
          </p:cNvSpPr>
          <p:nvPr>
            <p:ph type="title" idx="4294967295"/>
          </p:nvPr>
        </p:nvSpPr>
        <p:spPr>
          <a:xfrm>
            <a:off x="152400" y="685800"/>
            <a:ext cx="10007600" cy="809625"/>
          </a:xfrm>
          <a:prstGeom prst="rect">
            <a:avLst/>
          </a:prstGeom>
        </p:spPr>
        <p:txBody>
          <a:bodyPr anchorCtr="1"/>
          <a:lstStyle/>
          <a:p>
            <a:pPr eaLnBrk="1" hangingPunct="1"/>
            <a:r>
              <a:rPr lang="en-US" dirty="0"/>
              <a:t>NURSING HOMES SUBJECT TO THE CSPA</a:t>
            </a:r>
          </a:p>
        </p:txBody>
      </p:sp>
      <p:sp>
        <p:nvSpPr>
          <p:cNvPr id="368643" name="Rectangle 3"/>
          <p:cNvSpPr>
            <a:spLocks noGrp="1" noChangeArrowheads="1"/>
          </p:cNvSpPr>
          <p:nvPr>
            <p:ph type="body" idx="4294967295"/>
          </p:nvPr>
        </p:nvSpPr>
        <p:spPr>
          <a:xfrm>
            <a:off x="0" y="1676400"/>
            <a:ext cx="11658600" cy="4800600"/>
          </a:xfrm>
          <a:prstGeom prst="rect">
            <a:avLst/>
          </a:prstGeom>
          <a:solidFill>
            <a:schemeClr val="bg1"/>
          </a:solidFill>
        </p:spPr>
        <p:txBody>
          <a:bodyPr/>
          <a:lstStyle/>
          <a:p>
            <a:pPr eaLnBrk="1" hangingPunct="1">
              <a:buSzTx/>
              <a:buFont typeface="Wingdings" pitchFamily="2" charset="2"/>
              <a:buChar char="Ø"/>
            </a:pPr>
            <a:r>
              <a:rPr lang="en-US" sz="3600" i="1" dirty="0"/>
              <a:t>Elder vs Fischer</a:t>
            </a:r>
            <a:r>
              <a:rPr lang="en-US" sz="3600" dirty="0"/>
              <a:t>, 129 Oh. App. 3d 209- charging for items required to be provided by RSS</a:t>
            </a:r>
          </a:p>
          <a:p>
            <a:pPr eaLnBrk="1" hangingPunct="1">
              <a:buSzTx/>
              <a:buFont typeface="Wingdings" pitchFamily="2" charset="2"/>
              <a:buChar char="Ø"/>
            </a:pPr>
            <a:r>
              <a:rPr lang="en-US" sz="3600" dirty="0"/>
              <a:t>Court determined the exclusion list is to be strictly construed. </a:t>
            </a:r>
          </a:p>
          <a:p>
            <a:pPr eaLnBrk="1" hangingPunct="1">
              <a:buSzTx/>
              <a:buFont typeface="Wingdings" pitchFamily="2" charset="2"/>
              <a:buChar char="Ø"/>
            </a:pPr>
            <a:r>
              <a:rPr lang="en-US" sz="3600" dirty="0"/>
              <a:t>Extended to cover hospital or medical service providers </a:t>
            </a:r>
            <a:r>
              <a:rPr lang="en-US" sz="3600" i="1" dirty="0"/>
              <a:t>Monroe v. Forum Health </a:t>
            </a:r>
            <a:r>
              <a:rPr lang="en-US" sz="3600" dirty="0"/>
              <a:t>2012 WL 6727388 (Trumbull Co.)</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368642">
                                            <p:txEl>
                                              <p:charRg st="4294967295" end="4294967295"/>
                                            </p:txEl>
                                          </p:spTgt>
                                        </p:tgtEl>
                                        <p:attrNameLst>
                                          <p:attrName>style.visibility</p:attrName>
                                        </p:attrNameLst>
                                      </p:cBhvr>
                                      <p:to>
                                        <p:strVal val="visible"/>
                                      </p:to>
                                    </p:set>
                                    <p:animEffect transition="in" filter="dissolve">
                                      <p:cBhvr>
                                        <p:cTn id="7" dur="500"/>
                                        <p:tgtEl>
                                          <p:spTgt spid="368642">
                                            <p:txEl>
                                              <p:charRg st="4294967295" end="4294967295"/>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68643">
                                            <p:txEl>
                                              <p:pRg st="0" end="0"/>
                                            </p:txEl>
                                          </p:spTgt>
                                        </p:tgtEl>
                                        <p:attrNameLst>
                                          <p:attrName>style.visibility</p:attrName>
                                        </p:attrNameLst>
                                      </p:cBhvr>
                                      <p:to>
                                        <p:strVal val="visible"/>
                                      </p:to>
                                    </p:set>
                                    <p:animEffect transition="in" filter="dissolve">
                                      <p:cBhvr>
                                        <p:cTn id="12" dur="500"/>
                                        <p:tgtEl>
                                          <p:spTgt spid="36864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68643">
                                            <p:txEl>
                                              <p:pRg st="1" end="1"/>
                                            </p:txEl>
                                          </p:spTgt>
                                        </p:tgtEl>
                                        <p:attrNameLst>
                                          <p:attrName>style.visibility</p:attrName>
                                        </p:attrNameLst>
                                      </p:cBhvr>
                                      <p:to>
                                        <p:strVal val="visible"/>
                                      </p:to>
                                    </p:set>
                                    <p:animEffect transition="in" filter="dissolve">
                                      <p:cBhvr>
                                        <p:cTn id="17" dur="500"/>
                                        <p:tgtEl>
                                          <p:spTgt spid="36864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68643">
                                            <p:txEl>
                                              <p:pRg st="2" end="2"/>
                                            </p:txEl>
                                          </p:spTgt>
                                        </p:tgtEl>
                                        <p:attrNameLst>
                                          <p:attrName>style.visibility</p:attrName>
                                        </p:attrNameLst>
                                      </p:cBhvr>
                                      <p:to>
                                        <p:strVal val="visible"/>
                                      </p:to>
                                    </p:set>
                                    <p:animEffect transition="in" filter="dissolve">
                                      <p:cBhvr>
                                        <p:cTn id="22" dur="500"/>
                                        <p:tgtEl>
                                          <p:spTgt spid="36864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42" grpId="0"/>
      <p:bldP spid="368643"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114" name="Rectangle 2"/>
          <p:cNvSpPr>
            <a:spLocks noGrp="1" noChangeArrowheads="1"/>
          </p:cNvSpPr>
          <p:nvPr>
            <p:ph type="title" idx="4294967295"/>
          </p:nvPr>
        </p:nvSpPr>
        <p:spPr>
          <a:xfrm>
            <a:off x="2032000" y="533400"/>
            <a:ext cx="9093200" cy="885825"/>
          </a:xfrm>
          <a:prstGeom prst="rect">
            <a:avLst/>
          </a:prstGeom>
        </p:spPr>
        <p:txBody>
          <a:bodyPr anchorCtr="1"/>
          <a:lstStyle/>
          <a:p>
            <a:pPr eaLnBrk="1" hangingPunct="1"/>
            <a:r>
              <a:rPr lang="en-US" sz="4800" dirty="0"/>
              <a:t>Rights Regarding Discharge</a:t>
            </a:r>
          </a:p>
        </p:txBody>
      </p:sp>
      <p:sp>
        <p:nvSpPr>
          <p:cNvPr id="90115" name="Rectangle 3"/>
          <p:cNvSpPr>
            <a:spLocks noGrp="1" noChangeArrowheads="1"/>
          </p:cNvSpPr>
          <p:nvPr>
            <p:ph type="body" idx="4294967295"/>
          </p:nvPr>
        </p:nvSpPr>
        <p:spPr>
          <a:xfrm>
            <a:off x="304800" y="1524000"/>
            <a:ext cx="11887200" cy="4953000"/>
          </a:xfrm>
          <a:prstGeom prst="rect">
            <a:avLst/>
          </a:prstGeom>
          <a:solidFill>
            <a:schemeClr val="bg1"/>
          </a:solidFill>
        </p:spPr>
        <p:txBody>
          <a:bodyPr/>
          <a:lstStyle/>
          <a:p>
            <a:pPr lvl="1" eaLnBrk="1" hangingPunct="1">
              <a:lnSpc>
                <a:spcPct val="90000"/>
              </a:lnSpc>
              <a:spcBef>
                <a:spcPts val="600"/>
              </a:spcBef>
              <a:buClr>
                <a:srgbClr val="09677B"/>
              </a:buClr>
              <a:buSzTx/>
              <a:buFont typeface="Wingdings" pitchFamily="2" charset="2"/>
              <a:buChar char="Ø"/>
            </a:pPr>
            <a:r>
              <a:rPr lang="en-US" sz="3600" dirty="0"/>
              <a:t>The right not to be transferred or discharged unless:	</a:t>
            </a:r>
          </a:p>
          <a:p>
            <a:pPr lvl="2" eaLnBrk="1" hangingPunct="1">
              <a:lnSpc>
                <a:spcPct val="90000"/>
              </a:lnSpc>
              <a:spcBef>
                <a:spcPts val="600"/>
              </a:spcBef>
              <a:buClr>
                <a:srgbClr val="C00000"/>
              </a:buClr>
              <a:buSzTx/>
              <a:buFont typeface="Wingdings" pitchFamily="2" charset="2"/>
              <a:buChar char="Ø"/>
            </a:pPr>
            <a:r>
              <a:rPr lang="en-US" sz="3600" dirty="0"/>
              <a:t>Cannot meet resident’s needs</a:t>
            </a:r>
          </a:p>
          <a:p>
            <a:pPr lvl="2" eaLnBrk="1" hangingPunct="1">
              <a:lnSpc>
                <a:spcPct val="90000"/>
              </a:lnSpc>
              <a:spcBef>
                <a:spcPts val="600"/>
              </a:spcBef>
              <a:buClr>
                <a:srgbClr val="C00000"/>
              </a:buClr>
              <a:buSzTx/>
              <a:buFont typeface="Wingdings" pitchFamily="2" charset="2"/>
              <a:buChar char="Ø"/>
            </a:pPr>
            <a:r>
              <a:rPr lang="en-US" sz="3600" dirty="0"/>
              <a:t>No longer need level of care</a:t>
            </a:r>
          </a:p>
          <a:p>
            <a:pPr lvl="2" eaLnBrk="1" hangingPunct="1">
              <a:lnSpc>
                <a:spcPct val="90000"/>
              </a:lnSpc>
              <a:spcBef>
                <a:spcPts val="600"/>
              </a:spcBef>
              <a:buClr>
                <a:srgbClr val="C00000"/>
              </a:buClr>
              <a:buSzTx/>
              <a:buFont typeface="Wingdings" pitchFamily="2" charset="2"/>
              <a:buChar char="Ø"/>
            </a:pPr>
            <a:r>
              <a:rPr lang="en-US" sz="3600" dirty="0"/>
              <a:t>Health/safety of others at risk</a:t>
            </a:r>
          </a:p>
          <a:p>
            <a:pPr lvl="2" eaLnBrk="1" hangingPunct="1">
              <a:lnSpc>
                <a:spcPct val="90000"/>
              </a:lnSpc>
              <a:spcBef>
                <a:spcPts val="600"/>
              </a:spcBef>
              <a:buClr>
                <a:srgbClr val="CC0000"/>
              </a:buClr>
              <a:buSzTx/>
              <a:buFont typeface="Wingdings" pitchFamily="2" charset="2"/>
              <a:buChar char="Ø"/>
            </a:pPr>
            <a:r>
              <a:rPr lang="en-US" sz="3600" dirty="0"/>
              <a:t>Failed to pay for care- which means both</a:t>
            </a:r>
          </a:p>
          <a:p>
            <a:pPr lvl="4" eaLnBrk="1" hangingPunct="1">
              <a:lnSpc>
                <a:spcPct val="90000"/>
              </a:lnSpc>
              <a:spcBef>
                <a:spcPts val="600"/>
              </a:spcBef>
              <a:buClr>
                <a:srgbClr val="CC0000"/>
              </a:buClr>
              <a:buSzTx/>
              <a:buFont typeface="Wingdings" pitchFamily="2" charset="2"/>
              <a:buChar char="Ø"/>
            </a:pPr>
            <a:r>
              <a:rPr lang="en-US" sz="3600" dirty="0"/>
              <a:t>Medicaid application denied and</a:t>
            </a:r>
          </a:p>
          <a:p>
            <a:pPr lvl="4" eaLnBrk="1" hangingPunct="1">
              <a:lnSpc>
                <a:spcPct val="90000"/>
              </a:lnSpc>
              <a:spcBef>
                <a:spcPts val="600"/>
              </a:spcBef>
              <a:buClr>
                <a:srgbClr val="CC0000"/>
              </a:buClr>
              <a:buSzTx/>
              <a:buFont typeface="Wingdings" pitchFamily="2" charset="2"/>
              <a:buChar char="Ø"/>
            </a:pPr>
            <a:r>
              <a:rPr lang="en-US" sz="3600" dirty="0"/>
              <a:t> If appealed, denial upheld </a:t>
            </a:r>
          </a:p>
          <a:p>
            <a:pPr lvl="3" eaLnBrk="1" hangingPunct="1">
              <a:lnSpc>
                <a:spcPct val="90000"/>
              </a:lnSpc>
              <a:buClr>
                <a:srgbClr val="CC0000"/>
              </a:buClr>
              <a:buSzTx/>
              <a:buFont typeface="Wingdings" pitchFamily="2" charset="2"/>
              <a:buChar char="Ø"/>
            </a:pPr>
            <a:endParaRPr lang="en-US" sz="2400" dirty="0"/>
          </a:p>
          <a:p>
            <a:pPr lvl="3" eaLnBrk="1" hangingPunct="1">
              <a:lnSpc>
                <a:spcPct val="90000"/>
              </a:lnSpc>
              <a:buClr>
                <a:srgbClr val="CC0000"/>
              </a:buClr>
              <a:buSzTx/>
              <a:buFont typeface="Wingdings" pitchFamily="2" charset="2"/>
              <a:buChar char="Ø"/>
            </a:pPr>
            <a:endParaRPr lang="en-US" sz="2800"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0" presetClass="entr" presetSubtype="0" fill="hold" grpId="0" nodeType="withEffect">
                                  <p:stCondLst>
                                    <p:cond delay="0"/>
                                  </p:stCondLst>
                                  <p:childTnLst>
                                    <p:set>
                                      <p:cBhvr>
                                        <p:cTn id="6" dur="1" fill="hold">
                                          <p:stCondLst>
                                            <p:cond delay="0"/>
                                          </p:stCondLst>
                                        </p:cTn>
                                        <p:tgtEl>
                                          <p:spTgt spid="90114">
                                            <p:txEl>
                                              <p:charRg st="4294967295" end="4294967295"/>
                                            </p:txEl>
                                          </p:spTgt>
                                        </p:tgtEl>
                                        <p:attrNameLst>
                                          <p:attrName>style.visibility</p:attrName>
                                        </p:attrNameLst>
                                      </p:cBhvr>
                                      <p:to>
                                        <p:strVal val="visible"/>
                                      </p:to>
                                    </p:set>
                                    <p:animEffect transition="in" filter="fade">
                                      <p:cBhvr>
                                        <p:cTn id="7" dur="800" decel="100000"/>
                                        <p:tgtEl>
                                          <p:spTgt spid="90114">
                                            <p:txEl>
                                              <p:charRg st="4294967295" end="4294967295"/>
                                            </p:txEl>
                                          </p:spTgt>
                                        </p:tgtEl>
                                      </p:cBhvr>
                                    </p:animEffect>
                                    <p:anim calcmode="lin" valueType="num">
                                      <p:cBhvr>
                                        <p:cTn id="8" dur="800" decel="100000" fill="hold"/>
                                        <p:tgtEl>
                                          <p:spTgt spid="90114">
                                            <p:txEl>
                                              <p:charRg st="4294967295" end="4294967295"/>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90114">
                                            <p:txEl>
                                              <p:charRg st="4294967295" end="4294967295"/>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90114">
                                            <p:txEl>
                                              <p:charRg st="4294967295" end="4294967295"/>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0114">
                                            <p:txEl>
                                              <p:charRg st="4294967295" end="4294967295"/>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0114">
                                            <p:txEl>
                                              <p:charRg st="4294967295" end="4294967295"/>
                                            </p:txEl>
                                          </p:spTgt>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90115">
                                            <p:bg/>
                                          </p:spTgt>
                                        </p:tgtEl>
                                        <p:attrNameLst>
                                          <p:attrName>style.visibility</p:attrName>
                                        </p:attrNameLst>
                                      </p:cBhvr>
                                      <p:to>
                                        <p:strVal val="visible"/>
                                      </p:to>
                                    </p:set>
                                    <p:animEffect transition="in" filter="fade">
                                      <p:cBhvr>
                                        <p:cTn id="17" dur="1000"/>
                                        <p:tgtEl>
                                          <p:spTgt spid="90115">
                                            <p:bg/>
                                          </p:spTgt>
                                        </p:tgtEl>
                                      </p:cBhvr>
                                    </p:animEffect>
                                    <p:anim calcmode="lin" valueType="num">
                                      <p:cBhvr>
                                        <p:cTn id="18" dur="1000" fill="hold"/>
                                        <p:tgtEl>
                                          <p:spTgt spid="90115">
                                            <p:bg/>
                                          </p:spTgt>
                                        </p:tgtEl>
                                        <p:attrNameLst>
                                          <p:attrName>ppt_x</p:attrName>
                                        </p:attrNameLst>
                                      </p:cBhvr>
                                      <p:tavLst>
                                        <p:tav tm="0">
                                          <p:val>
                                            <p:strVal val="#ppt_x"/>
                                          </p:val>
                                        </p:tav>
                                        <p:tav tm="100000">
                                          <p:val>
                                            <p:strVal val="#ppt_x"/>
                                          </p:val>
                                        </p:tav>
                                      </p:tavLst>
                                    </p:anim>
                                    <p:anim calcmode="lin" valueType="num">
                                      <p:cBhvr>
                                        <p:cTn id="19" dur="1000" fill="hold"/>
                                        <p:tgtEl>
                                          <p:spTgt spid="90115">
                                            <p:bg/>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90115">
                                            <p:txEl>
                                              <p:pRg st="0" end="0"/>
                                            </p:txEl>
                                          </p:spTgt>
                                        </p:tgtEl>
                                        <p:attrNameLst>
                                          <p:attrName>style.visibility</p:attrName>
                                        </p:attrNameLst>
                                      </p:cBhvr>
                                      <p:to>
                                        <p:strVal val="visible"/>
                                      </p:to>
                                    </p:set>
                                    <p:animEffect transition="in" filter="fade">
                                      <p:cBhvr>
                                        <p:cTn id="22" dur="1000"/>
                                        <p:tgtEl>
                                          <p:spTgt spid="90115">
                                            <p:txEl>
                                              <p:pRg st="0" end="0"/>
                                            </p:txEl>
                                          </p:spTgt>
                                        </p:tgtEl>
                                      </p:cBhvr>
                                    </p:animEffect>
                                    <p:anim calcmode="lin" valueType="num">
                                      <p:cBhvr>
                                        <p:cTn id="23" dur="1000" fill="hold"/>
                                        <p:tgtEl>
                                          <p:spTgt spid="90115">
                                            <p:txEl>
                                              <p:pRg st="0" end="0"/>
                                            </p:txEl>
                                          </p:spTgt>
                                        </p:tgtEl>
                                        <p:attrNameLst>
                                          <p:attrName>ppt_x</p:attrName>
                                        </p:attrNameLst>
                                      </p:cBhvr>
                                      <p:tavLst>
                                        <p:tav tm="0">
                                          <p:val>
                                            <p:strVal val="#ppt_x"/>
                                          </p:val>
                                        </p:tav>
                                        <p:tav tm="100000">
                                          <p:val>
                                            <p:strVal val="#ppt_x"/>
                                          </p:val>
                                        </p:tav>
                                      </p:tavLst>
                                    </p:anim>
                                    <p:anim calcmode="lin" valueType="num">
                                      <p:cBhvr>
                                        <p:cTn id="24" dur="1000" fill="hold"/>
                                        <p:tgtEl>
                                          <p:spTgt spid="90115">
                                            <p:txEl>
                                              <p:pRg st="0" end="0"/>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90115">
                                            <p:txEl>
                                              <p:pRg st="1" end="1"/>
                                            </p:txEl>
                                          </p:spTgt>
                                        </p:tgtEl>
                                        <p:attrNameLst>
                                          <p:attrName>style.visibility</p:attrName>
                                        </p:attrNameLst>
                                      </p:cBhvr>
                                      <p:to>
                                        <p:strVal val="visible"/>
                                      </p:to>
                                    </p:set>
                                    <p:animEffect transition="in" filter="fade">
                                      <p:cBhvr>
                                        <p:cTn id="27" dur="1000"/>
                                        <p:tgtEl>
                                          <p:spTgt spid="90115">
                                            <p:txEl>
                                              <p:pRg st="1" end="1"/>
                                            </p:txEl>
                                          </p:spTgt>
                                        </p:tgtEl>
                                      </p:cBhvr>
                                    </p:animEffect>
                                    <p:anim calcmode="lin" valueType="num">
                                      <p:cBhvr>
                                        <p:cTn id="28" dur="1000" fill="hold"/>
                                        <p:tgtEl>
                                          <p:spTgt spid="90115">
                                            <p:txEl>
                                              <p:pRg st="1" end="1"/>
                                            </p:txEl>
                                          </p:spTgt>
                                        </p:tgtEl>
                                        <p:attrNameLst>
                                          <p:attrName>ppt_x</p:attrName>
                                        </p:attrNameLst>
                                      </p:cBhvr>
                                      <p:tavLst>
                                        <p:tav tm="0">
                                          <p:val>
                                            <p:strVal val="#ppt_x"/>
                                          </p:val>
                                        </p:tav>
                                        <p:tav tm="100000">
                                          <p:val>
                                            <p:strVal val="#ppt_x"/>
                                          </p:val>
                                        </p:tav>
                                      </p:tavLst>
                                    </p:anim>
                                    <p:anim calcmode="lin" valueType="num">
                                      <p:cBhvr>
                                        <p:cTn id="29" dur="1000" fill="hold"/>
                                        <p:tgtEl>
                                          <p:spTgt spid="90115">
                                            <p:txEl>
                                              <p:pRg st="1" end="1"/>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90115">
                                            <p:txEl>
                                              <p:pRg st="2" end="2"/>
                                            </p:txEl>
                                          </p:spTgt>
                                        </p:tgtEl>
                                        <p:attrNameLst>
                                          <p:attrName>style.visibility</p:attrName>
                                        </p:attrNameLst>
                                      </p:cBhvr>
                                      <p:to>
                                        <p:strVal val="visible"/>
                                      </p:to>
                                    </p:set>
                                    <p:animEffect transition="in" filter="fade">
                                      <p:cBhvr>
                                        <p:cTn id="32" dur="1000"/>
                                        <p:tgtEl>
                                          <p:spTgt spid="90115">
                                            <p:txEl>
                                              <p:pRg st="2" end="2"/>
                                            </p:txEl>
                                          </p:spTgt>
                                        </p:tgtEl>
                                      </p:cBhvr>
                                    </p:animEffect>
                                    <p:anim calcmode="lin" valueType="num">
                                      <p:cBhvr>
                                        <p:cTn id="33" dur="1000" fill="hold"/>
                                        <p:tgtEl>
                                          <p:spTgt spid="90115">
                                            <p:txEl>
                                              <p:pRg st="2" end="2"/>
                                            </p:txEl>
                                          </p:spTgt>
                                        </p:tgtEl>
                                        <p:attrNameLst>
                                          <p:attrName>ppt_x</p:attrName>
                                        </p:attrNameLst>
                                      </p:cBhvr>
                                      <p:tavLst>
                                        <p:tav tm="0">
                                          <p:val>
                                            <p:strVal val="#ppt_x"/>
                                          </p:val>
                                        </p:tav>
                                        <p:tav tm="100000">
                                          <p:val>
                                            <p:strVal val="#ppt_x"/>
                                          </p:val>
                                        </p:tav>
                                      </p:tavLst>
                                    </p:anim>
                                    <p:anim calcmode="lin" valueType="num">
                                      <p:cBhvr>
                                        <p:cTn id="34" dur="1000" fill="hold"/>
                                        <p:tgtEl>
                                          <p:spTgt spid="90115">
                                            <p:txEl>
                                              <p:pRg st="2" end="2"/>
                                            </p:txEl>
                                          </p:spTgt>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90115">
                                            <p:txEl>
                                              <p:pRg st="3" end="3"/>
                                            </p:txEl>
                                          </p:spTgt>
                                        </p:tgtEl>
                                        <p:attrNameLst>
                                          <p:attrName>style.visibility</p:attrName>
                                        </p:attrNameLst>
                                      </p:cBhvr>
                                      <p:to>
                                        <p:strVal val="visible"/>
                                      </p:to>
                                    </p:set>
                                    <p:animEffect transition="in" filter="fade">
                                      <p:cBhvr>
                                        <p:cTn id="37" dur="1000"/>
                                        <p:tgtEl>
                                          <p:spTgt spid="90115">
                                            <p:txEl>
                                              <p:pRg st="3" end="3"/>
                                            </p:txEl>
                                          </p:spTgt>
                                        </p:tgtEl>
                                      </p:cBhvr>
                                    </p:animEffect>
                                    <p:anim calcmode="lin" valueType="num">
                                      <p:cBhvr>
                                        <p:cTn id="38" dur="1000" fill="hold"/>
                                        <p:tgtEl>
                                          <p:spTgt spid="90115">
                                            <p:txEl>
                                              <p:pRg st="3" end="3"/>
                                            </p:txEl>
                                          </p:spTgt>
                                        </p:tgtEl>
                                        <p:attrNameLst>
                                          <p:attrName>ppt_x</p:attrName>
                                        </p:attrNameLst>
                                      </p:cBhvr>
                                      <p:tavLst>
                                        <p:tav tm="0">
                                          <p:val>
                                            <p:strVal val="#ppt_x"/>
                                          </p:val>
                                        </p:tav>
                                        <p:tav tm="100000">
                                          <p:val>
                                            <p:strVal val="#ppt_x"/>
                                          </p:val>
                                        </p:tav>
                                      </p:tavLst>
                                    </p:anim>
                                    <p:anim calcmode="lin" valueType="num">
                                      <p:cBhvr>
                                        <p:cTn id="39" dur="1000" fill="hold"/>
                                        <p:tgtEl>
                                          <p:spTgt spid="90115">
                                            <p:txEl>
                                              <p:pRg st="3" end="3"/>
                                            </p:txEl>
                                          </p:spTgt>
                                        </p:tgtEl>
                                        <p:attrNameLst>
                                          <p:attrName>ppt_y</p:attrName>
                                        </p:attrNameLst>
                                      </p:cBhvr>
                                      <p:tavLst>
                                        <p:tav tm="0">
                                          <p:val>
                                            <p:strVal val="#ppt_y-.1"/>
                                          </p:val>
                                        </p:tav>
                                        <p:tav tm="100000">
                                          <p:val>
                                            <p:strVal val="#ppt_y"/>
                                          </p:val>
                                        </p:tav>
                                      </p:tavLst>
                                    </p:anim>
                                  </p:childTnLst>
                                </p:cTn>
                              </p:par>
                              <p:par>
                                <p:cTn id="40" presetID="47" presetClass="entr" presetSubtype="0" fill="hold" grpId="0" nodeType="withEffect">
                                  <p:stCondLst>
                                    <p:cond delay="0"/>
                                  </p:stCondLst>
                                  <p:childTnLst>
                                    <p:set>
                                      <p:cBhvr>
                                        <p:cTn id="41" dur="1" fill="hold">
                                          <p:stCondLst>
                                            <p:cond delay="0"/>
                                          </p:stCondLst>
                                        </p:cTn>
                                        <p:tgtEl>
                                          <p:spTgt spid="90115">
                                            <p:txEl>
                                              <p:pRg st="4" end="4"/>
                                            </p:txEl>
                                          </p:spTgt>
                                        </p:tgtEl>
                                        <p:attrNameLst>
                                          <p:attrName>style.visibility</p:attrName>
                                        </p:attrNameLst>
                                      </p:cBhvr>
                                      <p:to>
                                        <p:strVal val="visible"/>
                                      </p:to>
                                    </p:set>
                                    <p:animEffect transition="in" filter="fade">
                                      <p:cBhvr>
                                        <p:cTn id="42" dur="1000"/>
                                        <p:tgtEl>
                                          <p:spTgt spid="90115">
                                            <p:txEl>
                                              <p:pRg st="4" end="4"/>
                                            </p:txEl>
                                          </p:spTgt>
                                        </p:tgtEl>
                                      </p:cBhvr>
                                    </p:animEffect>
                                    <p:anim calcmode="lin" valueType="num">
                                      <p:cBhvr>
                                        <p:cTn id="43" dur="1000" fill="hold"/>
                                        <p:tgtEl>
                                          <p:spTgt spid="90115">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90115">
                                            <p:txEl>
                                              <p:pRg st="4" end="4"/>
                                            </p:txEl>
                                          </p:spTgt>
                                        </p:tgtEl>
                                        <p:attrNameLst>
                                          <p:attrName>ppt_y</p:attrName>
                                        </p:attrNameLst>
                                      </p:cBhvr>
                                      <p:tavLst>
                                        <p:tav tm="0">
                                          <p:val>
                                            <p:strVal val="#ppt_y-.1"/>
                                          </p:val>
                                        </p:tav>
                                        <p:tav tm="100000">
                                          <p:val>
                                            <p:strVal val="#ppt_y"/>
                                          </p:val>
                                        </p:tav>
                                      </p:tavLst>
                                    </p:anim>
                                  </p:childTnLst>
                                </p:cTn>
                              </p:par>
                              <p:par>
                                <p:cTn id="45" presetID="47" presetClass="entr" presetSubtype="0" fill="hold" grpId="0" nodeType="withEffect">
                                  <p:stCondLst>
                                    <p:cond delay="0"/>
                                  </p:stCondLst>
                                  <p:childTnLst>
                                    <p:set>
                                      <p:cBhvr>
                                        <p:cTn id="46" dur="1" fill="hold">
                                          <p:stCondLst>
                                            <p:cond delay="0"/>
                                          </p:stCondLst>
                                        </p:cTn>
                                        <p:tgtEl>
                                          <p:spTgt spid="90115">
                                            <p:txEl>
                                              <p:pRg st="5" end="5"/>
                                            </p:txEl>
                                          </p:spTgt>
                                        </p:tgtEl>
                                        <p:attrNameLst>
                                          <p:attrName>style.visibility</p:attrName>
                                        </p:attrNameLst>
                                      </p:cBhvr>
                                      <p:to>
                                        <p:strVal val="visible"/>
                                      </p:to>
                                    </p:set>
                                    <p:animEffect transition="in" filter="fade">
                                      <p:cBhvr>
                                        <p:cTn id="47" dur="1000"/>
                                        <p:tgtEl>
                                          <p:spTgt spid="90115">
                                            <p:txEl>
                                              <p:pRg st="5" end="5"/>
                                            </p:txEl>
                                          </p:spTgt>
                                        </p:tgtEl>
                                      </p:cBhvr>
                                    </p:animEffect>
                                    <p:anim calcmode="lin" valueType="num">
                                      <p:cBhvr>
                                        <p:cTn id="48" dur="1000" fill="hold"/>
                                        <p:tgtEl>
                                          <p:spTgt spid="90115">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90115">
                                            <p:txEl>
                                              <p:pRg st="5" end="5"/>
                                            </p:txEl>
                                          </p:spTgt>
                                        </p:tgtEl>
                                        <p:attrNameLst>
                                          <p:attrName>ppt_y</p:attrName>
                                        </p:attrNameLst>
                                      </p:cBhvr>
                                      <p:tavLst>
                                        <p:tav tm="0">
                                          <p:val>
                                            <p:strVal val="#ppt_y-.1"/>
                                          </p:val>
                                        </p:tav>
                                        <p:tav tm="100000">
                                          <p:val>
                                            <p:strVal val="#ppt_y"/>
                                          </p:val>
                                        </p:tav>
                                      </p:tavLst>
                                    </p:anim>
                                  </p:childTnLst>
                                </p:cTn>
                              </p:par>
                              <p:par>
                                <p:cTn id="50" presetID="47" presetClass="entr" presetSubtype="0" fill="hold" grpId="0" nodeType="withEffect">
                                  <p:stCondLst>
                                    <p:cond delay="0"/>
                                  </p:stCondLst>
                                  <p:childTnLst>
                                    <p:set>
                                      <p:cBhvr>
                                        <p:cTn id="51" dur="1" fill="hold">
                                          <p:stCondLst>
                                            <p:cond delay="0"/>
                                          </p:stCondLst>
                                        </p:cTn>
                                        <p:tgtEl>
                                          <p:spTgt spid="90115">
                                            <p:txEl>
                                              <p:pRg st="6" end="6"/>
                                            </p:txEl>
                                          </p:spTgt>
                                        </p:tgtEl>
                                        <p:attrNameLst>
                                          <p:attrName>style.visibility</p:attrName>
                                        </p:attrNameLst>
                                      </p:cBhvr>
                                      <p:to>
                                        <p:strVal val="visible"/>
                                      </p:to>
                                    </p:set>
                                    <p:animEffect transition="in" filter="fade">
                                      <p:cBhvr>
                                        <p:cTn id="52" dur="1000"/>
                                        <p:tgtEl>
                                          <p:spTgt spid="90115">
                                            <p:txEl>
                                              <p:pRg st="6" end="6"/>
                                            </p:txEl>
                                          </p:spTgt>
                                        </p:tgtEl>
                                      </p:cBhvr>
                                    </p:animEffect>
                                    <p:anim calcmode="lin" valueType="num">
                                      <p:cBhvr>
                                        <p:cTn id="53" dur="1000" fill="hold"/>
                                        <p:tgtEl>
                                          <p:spTgt spid="90115">
                                            <p:txEl>
                                              <p:pRg st="6" end="6"/>
                                            </p:txEl>
                                          </p:spTgt>
                                        </p:tgtEl>
                                        <p:attrNameLst>
                                          <p:attrName>ppt_x</p:attrName>
                                        </p:attrNameLst>
                                      </p:cBhvr>
                                      <p:tavLst>
                                        <p:tav tm="0">
                                          <p:val>
                                            <p:strVal val="#ppt_x"/>
                                          </p:val>
                                        </p:tav>
                                        <p:tav tm="100000">
                                          <p:val>
                                            <p:strVal val="#ppt_x"/>
                                          </p:val>
                                        </p:tav>
                                      </p:tavLst>
                                    </p:anim>
                                    <p:anim calcmode="lin" valueType="num">
                                      <p:cBhvr>
                                        <p:cTn id="54" dur="1000" fill="hold"/>
                                        <p:tgtEl>
                                          <p:spTgt spid="90115">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4" grpId="0"/>
      <p:bldP spid="90115" grpId="0" build="p" animBg="1"/>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76400"/>
            <a:ext cx="11201400" cy="4191000"/>
          </a:xfrm>
        </p:spPr>
        <p:txBody>
          <a:bodyPr/>
          <a:lstStyle/>
          <a:p>
            <a:pPr eaLnBrk="1" hangingPunct="1">
              <a:buSzTx/>
              <a:buFont typeface="Wingdings" pitchFamily="2" charset="2"/>
              <a:buChar char="Ø"/>
            </a:pPr>
            <a:r>
              <a:rPr lang="en-US" sz="4000" i="1" dirty="0" err="1"/>
              <a:t>Eastgate</a:t>
            </a:r>
            <a:r>
              <a:rPr lang="en-US" sz="4000" i="1" dirty="0"/>
              <a:t> vs. </a:t>
            </a:r>
            <a:r>
              <a:rPr lang="en-US" sz="4000" i="1" dirty="0" err="1"/>
              <a:t>Mineer</a:t>
            </a:r>
            <a:r>
              <a:rPr lang="en-US" sz="4000" i="1" dirty="0"/>
              <a:t> </a:t>
            </a:r>
            <a:r>
              <a:rPr lang="en-US" sz="4000" dirty="0"/>
              <a:t>(Clermont Co. C.P.(2007))</a:t>
            </a:r>
          </a:p>
          <a:p>
            <a:pPr marL="682625" lvl="1" indent="-225425" eaLnBrk="1" hangingPunct="1">
              <a:buSzTx/>
              <a:buFont typeface="Wingdings" pitchFamily="2" charset="2"/>
              <a:buChar char="Ø"/>
            </a:pPr>
            <a:r>
              <a:rPr lang="en-US" sz="3600" dirty="0"/>
              <a:t>Billing practices-failing to properly credit payments </a:t>
            </a:r>
          </a:p>
          <a:p>
            <a:pPr marL="682625" lvl="1" indent="-225425" eaLnBrk="1" hangingPunct="1">
              <a:buSzTx/>
              <a:buFont typeface="Wingdings" pitchFamily="2" charset="2"/>
              <a:buChar char="Ø"/>
            </a:pPr>
            <a:r>
              <a:rPr lang="en-US" sz="3600" dirty="0"/>
              <a:t>Suing for amounts more than owed</a:t>
            </a:r>
          </a:p>
          <a:p>
            <a:pPr marL="682625" lvl="1" indent="-225425" eaLnBrk="1" hangingPunct="1">
              <a:buSzTx/>
              <a:buFont typeface="Wingdings" pitchFamily="2" charset="2"/>
              <a:buChar char="Ø"/>
            </a:pPr>
            <a:r>
              <a:rPr lang="en-US" sz="3600" dirty="0"/>
              <a:t>Taking lien on Resident’s home and then re-initiating discharge proceedings (PIF 10002650)</a:t>
            </a:r>
          </a:p>
          <a:p>
            <a:endParaRPr lang="en-US" dirty="0"/>
          </a:p>
        </p:txBody>
      </p:sp>
    </p:spTree>
    <p:extLst>
      <p:ext uri="{BB962C8B-B14F-4D97-AF65-F5344CB8AC3E}">
        <p14:creationId xmlns:p14="http://schemas.microsoft.com/office/powerpoint/2010/main" val="22397118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6E902-D076-45D9-85A6-8E0BA03118FC}"/>
              </a:ext>
            </a:extLst>
          </p:cNvPr>
          <p:cNvSpPr>
            <a:spLocks noGrp="1"/>
          </p:cNvSpPr>
          <p:nvPr>
            <p:ph type="title"/>
          </p:nvPr>
        </p:nvSpPr>
        <p:spPr>
          <a:xfrm>
            <a:off x="76200" y="838200"/>
            <a:ext cx="11785600" cy="685800"/>
          </a:xfrm>
        </p:spPr>
        <p:txBody>
          <a:bodyPr/>
          <a:lstStyle/>
          <a:p>
            <a:r>
              <a:rPr lang="en-US" dirty="0"/>
              <a:t>FDCPA deceptive acts are CSPA deceptive acts</a:t>
            </a:r>
          </a:p>
        </p:txBody>
      </p:sp>
      <p:sp>
        <p:nvSpPr>
          <p:cNvPr id="3" name="Content Placeholder 2">
            <a:extLst>
              <a:ext uri="{FF2B5EF4-FFF2-40B4-BE49-F238E27FC236}">
                <a16:creationId xmlns:a16="http://schemas.microsoft.com/office/drawing/2014/main" id="{1F20AF30-58FD-44B6-8409-B750CDA4EC23}"/>
              </a:ext>
            </a:extLst>
          </p:cNvPr>
          <p:cNvSpPr>
            <a:spLocks noGrp="1"/>
          </p:cNvSpPr>
          <p:nvPr>
            <p:ph idx="1"/>
          </p:nvPr>
        </p:nvSpPr>
        <p:spPr>
          <a:xfrm>
            <a:off x="1219200" y="1828800"/>
            <a:ext cx="9982200" cy="4572000"/>
          </a:xfrm>
        </p:spPr>
        <p:txBody>
          <a:bodyPr/>
          <a:lstStyle/>
          <a:p>
            <a:pPr marL="0" indent="0">
              <a:buNone/>
            </a:pPr>
            <a:r>
              <a:rPr lang="en-US" dirty="0"/>
              <a:t>Deceptive acts under the FDCPA are also deceptive acts under the CSPA. “Representations a supplier makes in its debt collection pleadings which are false, unsubstantiated, or misleading, such that they would “tend to mislead or confuse the reasonable unsophisticated consumer,” violate the CSPA.”  </a:t>
            </a:r>
            <a:r>
              <a:rPr lang="en-US" i="1" dirty="0"/>
              <a:t>Taylor v. First Resolution Invest. Corp., </a:t>
            </a:r>
            <a:r>
              <a:rPr lang="en-US" dirty="0"/>
              <a:t>148 Ohio St.3d 627, 2016-Ohio-3444, 72 N.E.3d 573, ¶ ¶ 88,107</a:t>
            </a:r>
          </a:p>
          <a:p>
            <a:pPr marL="0" indent="0">
              <a:buNone/>
            </a:pPr>
            <a:endParaRPr lang="en-US" dirty="0"/>
          </a:p>
        </p:txBody>
      </p:sp>
    </p:spTree>
    <p:extLst>
      <p:ext uri="{BB962C8B-B14F-4D97-AF65-F5344CB8AC3E}">
        <p14:creationId xmlns:p14="http://schemas.microsoft.com/office/powerpoint/2010/main" val="235264402"/>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C76E0-8BFE-4253-87CB-3777D72447DC}"/>
              </a:ext>
            </a:extLst>
          </p:cNvPr>
          <p:cNvSpPr>
            <a:spLocks noGrp="1"/>
          </p:cNvSpPr>
          <p:nvPr>
            <p:ph type="title"/>
          </p:nvPr>
        </p:nvSpPr>
        <p:spPr>
          <a:xfrm>
            <a:off x="152400" y="990600"/>
            <a:ext cx="11785600" cy="685800"/>
          </a:xfrm>
        </p:spPr>
        <p:txBody>
          <a:bodyPr/>
          <a:lstStyle/>
          <a:p>
            <a:r>
              <a:rPr lang="en-US" dirty="0"/>
              <a:t>Colorable Claim</a:t>
            </a:r>
          </a:p>
        </p:txBody>
      </p:sp>
      <p:sp>
        <p:nvSpPr>
          <p:cNvPr id="3" name="Content Placeholder 2">
            <a:extLst>
              <a:ext uri="{FF2B5EF4-FFF2-40B4-BE49-F238E27FC236}">
                <a16:creationId xmlns:a16="http://schemas.microsoft.com/office/drawing/2014/main" id="{007876E7-9C5F-46FA-A33B-14B4EE92939B}"/>
              </a:ext>
            </a:extLst>
          </p:cNvPr>
          <p:cNvSpPr>
            <a:spLocks noGrp="1"/>
          </p:cNvSpPr>
          <p:nvPr>
            <p:ph idx="1"/>
          </p:nvPr>
        </p:nvSpPr>
        <p:spPr>
          <a:xfrm>
            <a:off x="685800" y="1981200"/>
            <a:ext cx="11099800" cy="4419600"/>
          </a:xfrm>
        </p:spPr>
        <p:txBody>
          <a:bodyPr/>
          <a:lstStyle/>
          <a:p>
            <a:pPr marL="0" indent="0">
              <a:buNone/>
            </a:pPr>
            <a:r>
              <a:rPr lang="en-US" dirty="0"/>
              <a:t> If the claim is “colorable”  </a:t>
            </a:r>
            <a:r>
              <a:rPr lang="en-US" b="1" dirty="0"/>
              <a:t>although there may be good defenses,</a:t>
            </a:r>
            <a:r>
              <a:rPr lang="en-US" dirty="0"/>
              <a:t> the claim is not unfair or deceptive. </a:t>
            </a:r>
          </a:p>
          <a:p>
            <a:pPr marL="0" indent="0">
              <a:buNone/>
            </a:pPr>
            <a:r>
              <a:rPr lang="en-US" i="1" dirty="0"/>
              <a:t>Vesper v. Otterbein Lebanon</a:t>
            </a:r>
            <a:r>
              <a:rPr lang="en-US" dirty="0"/>
              <a:t>, 12th Dist. Warren No. CA2021-02-016, 2021-Ohio-4545, appeal not allowed, 166 Ohio St.3d 1479, 2022-Ohio-1332, 185 N.E.3d 1125. </a:t>
            </a:r>
          </a:p>
        </p:txBody>
      </p:sp>
    </p:spTree>
    <p:extLst>
      <p:ext uri="{BB962C8B-B14F-4D97-AF65-F5344CB8AC3E}">
        <p14:creationId xmlns:p14="http://schemas.microsoft.com/office/powerpoint/2010/main" val="2361652031"/>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0690" name="Rectangle 2"/>
          <p:cNvSpPr>
            <a:spLocks noGrp="1" noChangeArrowheads="1"/>
          </p:cNvSpPr>
          <p:nvPr>
            <p:ph type="title" idx="4294967295"/>
          </p:nvPr>
        </p:nvSpPr>
        <p:spPr>
          <a:xfrm>
            <a:off x="1676400" y="793623"/>
            <a:ext cx="8407400" cy="885825"/>
          </a:xfrm>
          <a:prstGeom prst="rect">
            <a:avLst/>
          </a:prstGeom>
        </p:spPr>
        <p:txBody>
          <a:bodyPr anchorCtr="1"/>
          <a:lstStyle/>
          <a:p>
            <a:pPr eaLnBrk="1" hangingPunct="1"/>
            <a:r>
              <a:rPr lang="en-US" altLang="en-US" sz="4800" dirty="0"/>
              <a:t>Fair Debt Collection Practices Act</a:t>
            </a:r>
          </a:p>
        </p:txBody>
      </p:sp>
      <p:sp>
        <p:nvSpPr>
          <p:cNvPr id="370691" name="Rectangle 3"/>
          <p:cNvSpPr>
            <a:spLocks noGrp="1" noChangeArrowheads="1"/>
          </p:cNvSpPr>
          <p:nvPr>
            <p:ph type="body" idx="4294967295"/>
          </p:nvPr>
        </p:nvSpPr>
        <p:spPr>
          <a:xfrm>
            <a:off x="762000" y="2057400"/>
            <a:ext cx="11125200" cy="3200400"/>
          </a:xfrm>
          <a:prstGeom prst="rect">
            <a:avLst/>
          </a:prstGeom>
          <a:solidFill>
            <a:schemeClr val="bg1"/>
          </a:solidFill>
        </p:spPr>
        <p:txBody>
          <a:bodyPr/>
          <a:lstStyle/>
          <a:p>
            <a:pPr marL="609600" indent="-609600" eaLnBrk="1" hangingPunct="1">
              <a:buSzTx/>
              <a:buFont typeface="Wingdings" pitchFamily="2" charset="2"/>
              <a:buChar char="Ø"/>
            </a:pPr>
            <a:r>
              <a:rPr lang="en-US" altLang="en-US" sz="3600" dirty="0"/>
              <a:t>Provides for statutory damages max $1000 </a:t>
            </a:r>
            <a:r>
              <a:rPr lang="en-US" altLang="en-US" sz="3600" b="1" i="1" dirty="0"/>
              <a:t>per action</a:t>
            </a:r>
          </a:p>
          <a:p>
            <a:pPr marL="609600" indent="-609600" eaLnBrk="1" hangingPunct="1">
              <a:buSzTx/>
              <a:buFont typeface="Wingdings" pitchFamily="2" charset="2"/>
              <a:buChar char="Ø"/>
            </a:pPr>
            <a:r>
              <a:rPr lang="en-US" altLang="en-US" sz="3600" dirty="0"/>
              <a:t>Actual damages</a:t>
            </a:r>
          </a:p>
          <a:p>
            <a:pPr marL="609600" indent="-609600" eaLnBrk="1" hangingPunct="1">
              <a:buSzTx/>
              <a:buFont typeface="Wingdings" pitchFamily="2" charset="2"/>
              <a:buChar char="Ø"/>
            </a:pPr>
            <a:r>
              <a:rPr lang="en-US" altLang="en-US" sz="3600" dirty="0"/>
              <a:t>Attorney fees.  15 U.S.C. 1692k</a:t>
            </a:r>
            <a:r>
              <a:rPr lang="en-US" altLang="en-US" dirty="0"/>
              <a:t>. </a:t>
            </a:r>
          </a:p>
        </p:txBody>
      </p:sp>
    </p:spTree>
    <p:extLst>
      <p:ext uri="{BB962C8B-B14F-4D97-AF65-F5344CB8AC3E}">
        <p14:creationId xmlns:p14="http://schemas.microsoft.com/office/powerpoint/2010/main" val="197805234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370690">
                                            <p:txEl>
                                              <p:charRg st="4294967295" end="4294967295"/>
                                            </p:txEl>
                                          </p:spTgt>
                                        </p:tgtEl>
                                        <p:attrNameLst>
                                          <p:attrName>style.visibility</p:attrName>
                                        </p:attrNameLst>
                                      </p:cBhvr>
                                      <p:to>
                                        <p:strVal val="visible"/>
                                      </p:to>
                                    </p:set>
                                    <p:anim calcmode="lin" valueType="num">
                                      <p:cBhvr>
                                        <p:cTn id="7" dur="500" fill="hold"/>
                                        <p:tgtEl>
                                          <p:spTgt spid="370690">
                                            <p:txEl>
                                              <p:charRg st="4294967295" end="4294967295"/>
                                            </p:txEl>
                                          </p:spTgt>
                                        </p:tgtEl>
                                        <p:attrNameLst>
                                          <p:attrName>ppt_w</p:attrName>
                                        </p:attrNameLst>
                                      </p:cBhvr>
                                      <p:tavLst>
                                        <p:tav tm="0">
                                          <p:val>
                                            <p:fltVal val="0"/>
                                          </p:val>
                                        </p:tav>
                                        <p:tav tm="100000">
                                          <p:val>
                                            <p:strVal val="#ppt_w"/>
                                          </p:val>
                                        </p:tav>
                                      </p:tavLst>
                                    </p:anim>
                                    <p:anim calcmode="lin" valueType="num">
                                      <p:cBhvr>
                                        <p:cTn id="8" dur="500" fill="hold"/>
                                        <p:tgtEl>
                                          <p:spTgt spid="370690">
                                            <p:txEl>
                                              <p:charRg st="4294967295" end="4294967295"/>
                                            </p:txEl>
                                          </p:spTgt>
                                        </p:tgtEl>
                                        <p:attrNameLst>
                                          <p:attrName>ppt_h</p:attrName>
                                        </p:attrNameLst>
                                      </p:cBhvr>
                                      <p:tavLst>
                                        <p:tav tm="0">
                                          <p:val>
                                            <p:fltVal val="0"/>
                                          </p:val>
                                        </p:tav>
                                        <p:tav tm="100000">
                                          <p:val>
                                            <p:strVal val="#ppt_h"/>
                                          </p:val>
                                        </p:tav>
                                      </p:tavLst>
                                    </p:anim>
                                    <p:animEffect transition="in" filter="fade">
                                      <p:cBhvr>
                                        <p:cTn id="9" dur="500"/>
                                        <p:tgtEl>
                                          <p:spTgt spid="370690">
                                            <p:txEl>
                                              <p:charRg st="4294967295" end="4294967295"/>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70691">
                                            <p:txEl>
                                              <p:pRg st="0" end="0"/>
                                            </p:txEl>
                                          </p:spTgt>
                                        </p:tgtEl>
                                        <p:attrNameLst>
                                          <p:attrName>style.visibility</p:attrName>
                                        </p:attrNameLst>
                                      </p:cBhvr>
                                      <p:to>
                                        <p:strVal val="visible"/>
                                      </p:to>
                                    </p:set>
                                    <p:animEffect transition="in" filter="fade">
                                      <p:cBhvr>
                                        <p:cTn id="14" dur="1000">
                                          <p:stCondLst>
                                            <p:cond delay="0"/>
                                          </p:stCondLst>
                                        </p:cTn>
                                        <p:tgtEl>
                                          <p:spTgt spid="370691">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370691">
                                            <p:txEl>
                                              <p:pRg st="1" end="1"/>
                                            </p:txEl>
                                          </p:spTgt>
                                        </p:tgtEl>
                                        <p:attrNameLst>
                                          <p:attrName>style.visibility</p:attrName>
                                        </p:attrNameLst>
                                      </p:cBhvr>
                                      <p:to>
                                        <p:strVal val="visible"/>
                                      </p:to>
                                    </p:set>
                                    <p:animEffect transition="in" filter="fade">
                                      <p:cBhvr>
                                        <p:cTn id="19" dur="1000">
                                          <p:stCondLst>
                                            <p:cond delay="0"/>
                                          </p:stCondLst>
                                        </p:cTn>
                                        <p:tgtEl>
                                          <p:spTgt spid="370691">
                                            <p:txEl>
                                              <p:pRg st="1" end="1"/>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370691">
                                            <p:txEl>
                                              <p:pRg st="2" end="2"/>
                                            </p:txEl>
                                          </p:spTgt>
                                        </p:tgtEl>
                                        <p:attrNameLst>
                                          <p:attrName>style.visibility</p:attrName>
                                        </p:attrNameLst>
                                      </p:cBhvr>
                                      <p:to>
                                        <p:strVal val="visible"/>
                                      </p:to>
                                    </p:set>
                                    <p:animEffect transition="in" filter="fade">
                                      <p:cBhvr>
                                        <p:cTn id="24" dur="1000">
                                          <p:stCondLst>
                                            <p:cond delay="0"/>
                                          </p:stCondLst>
                                        </p:cTn>
                                        <p:tgtEl>
                                          <p:spTgt spid="37069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0690" grpId="0"/>
      <p:bldP spid="370691" grpId="0" build="p"/>
    </p:bldLst>
  </p:timing>
</p:sld>
</file>

<file path=ppt/slides/slide9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9" name="Rectangle 2"/>
          <p:cNvSpPr>
            <a:spLocks noGrp="1" noChangeArrowheads="1"/>
          </p:cNvSpPr>
          <p:nvPr>
            <p:ph type="title" idx="4294967295"/>
          </p:nvPr>
        </p:nvSpPr>
        <p:spPr>
          <a:xfrm>
            <a:off x="2819400" y="762000"/>
            <a:ext cx="6350000" cy="733425"/>
          </a:xfrm>
          <a:prstGeom prst="rect">
            <a:avLst/>
          </a:prstGeom>
        </p:spPr>
        <p:txBody>
          <a:bodyPr anchorCtr="1"/>
          <a:lstStyle/>
          <a:p>
            <a:pPr eaLnBrk="1" hangingPunct="1"/>
            <a:r>
              <a:rPr lang="en-US" altLang="en-US" sz="5400" dirty="0"/>
              <a:t>FDCPA cont.</a:t>
            </a:r>
          </a:p>
        </p:txBody>
      </p:sp>
      <p:sp>
        <p:nvSpPr>
          <p:cNvPr id="83971" name="Rectangle 3"/>
          <p:cNvSpPr>
            <a:spLocks noGrp="1" noChangeArrowheads="1"/>
          </p:cNvSpPr>
          <p:nvPr>
            <p:ph type="body" idx="4294967295"/>
          </p:nvPr>
        </p:nvSpPr>
        <p:spPr>
          <a:xfrm>
            <a:off x="990600" y="2057400"/>
            <a:ext cx="11201400" cy="4343400"/>
          </a:xfrm>
          <a:prstGeom prst="rect">
            <a:avLst/>
          </a:prstGeom>
          <a:solidFill>
            <a:schemeClr val="bg1"/>
          </a:solidFill>
        </p:spPr>
        <p:txBody>
          <a:bodyPr/>
          <a:lstStyle/>
          <a:p>
            <a:pPr marL="990600" lvl="1" indent="-533400" eaLnBrk="1" hangingPunct="1">
              <a:buClr>
                <a:srgbClr val="09677B"/>
              </a:buClr>
              <a:buSzTx/>
              <a:buFont typeface="Wingdings" pitchFamily="2" charset="2"/>
              <a:buChar char="Ø"/>
            </a:pPr>
            <a:r>
              <a:rPr lang="en-US" altLang="en-US" sz="3600" dirty="0"/>
              <a:t>It includes attorneys who regularly engage in debt collection of consumer debt.  </a:t>
            </a:r>
            <a:r>
              <a:rPr lang="en-US" altLang="en-US" sz="3600" i="1" dirty="0" err="1"/>
              <a:t>Heintz</a:t>
            </a:r>
            <a:r>
              <a:rPr lang="en-US" altLang="en-US" sz="3600" i="1" dirty="0"/>
              <a:t> v. Jenkins</a:t>
            </a:r>
            <a:r>
              <a:rPr lang="en-US" altLang="en-US" sz="3600" dirty="0"/>
              <a:t> 514 US 291. </a:t>
            </a:r>
          </a:p>
          <a:p>
            <a:pPr marL="990600" lvl="1" indent="-533400" eaLnBrk="1" hangingPunct="1">
              <a:buClr>
                <a:srgbClr val="09677B"/>
              </a:buClr>
              <a:buSzTx/>
              <a:buFont typeface="Wingdings" pitchFamily="2" charset="2"/>
              <a:buChar char="Ø"/>
            </a:pPr>
            <a:endParaRPr lang="en-US" altLang="en-US" sz="3600" dirty="0"/>
          </a:p>
          <a:p>
            <a:pPr marL="990600" lvl="1" indent="-533400" eaLnBrk="1" hangingPunct="1">
              <a:buClr>
                <a:srgbClr val="09677B"/>
              </a:buClr>
              <a:buSzTx/>
              <a:buFont typeface="Wingdings" pitchFamily="2" charset="2"/>
              <a:buChar char="Ø"/>
            </a:pPr>
            <a:r>
              <a:rPr lang="en-US" altLang="en-US" sz="3600" dirty="0"/>
              <a:t>It includes attorney’s actions in litigation. </a:t>
            </a:r>
            <a:r>
              <a:rPr lang="en-US" altLang="en-US" sz="3600" i="1" dirty="0"/>
              <a:t>Id.</a:t>
            </a:r>
          </a:p>
        </p:txBody>
      </p:sp>
    </p:spTree>
    <p:extLst>
      <p:ext uri="{BB962C8B-B14F-4D97-AF65-F5344CB8AC3E}">
        <p14:creationId xmlns:p14="http://schemas.microsoft.com/office/powerpoint/2010/main" val="71784809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3971">
                                            <p:txEl>
                                              <p:pRg st="0" end="0"/>
                                            </p:txEl>
                                          </p:spTgt>
                                        </p:tgtEl>
                                        <p:attrNameLst>
                                          <p:attrName>style.visibility</p:attrName>
                                        </p:attrNameLst>
                                      </p:cBhvr>
                                      <p:to>
                                        <p:strVal val="visible"/>
                                      </p:to>
                                    </p:set>
                                    <p:animEffect transition="in" filter="fade">
                                      <p:cBhvr>
                                        <p:cTn id="7" dur="1000"/>
                                        <p:tgtEl>
                                          <p:spTgt spid="83971">
                                            <p:txEl>
                                              <p:pRg st="0" end="0"/>
                                            </p:txEl>
                                          </p:spTgt>
                                        </p:tgtEl>
                                      </p:cBhvr>
                                    </p:animEffect>
                                    <p:anim calcmode="lin" valueType="num">
                                      <p:cBhvr>
                                        <p:cTn id="8" dur="1000" fill="hold"/>
                                        <p:tgtEl>
                                          <p:spTgt spid="839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3971">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83971">
                                            <p:txEl>
                                              <p:pRg st="2" end="2"/>
                                            </p:txEl>
                                          </p:spTgt>
                                        </p:tgtEl>
                                        <p:attrNameLst>
                                          <p:attrName>style.visibility</p:attrName>
                                        </p:attrNameLst>
                                      </p:cBhvr>
                                      <p:to>
                                        <p:strVal val="visible"/>
                                      </p:to>
                                    </p:set>
                                    <p:animEffect transition="in" filter="fade">
                                      <p:cBhvr>
                                        <p:cTn id="12" dur="1000"/>
                                        <p:tgtEl>
                                          <p:spTgt spid="83971">
                                            <p:txEl>
                                              <p:pRg st="2" end="2"/>
                                            </p:txEl>
                                          </p:spTgt>
                                        </p:tgtEl>
                                      </p:cBhvr>
                                    </p:animEffect>
                                    <p:anim calcmode="lin" valueType="num">
                                      <p:cBhvr>
                                        <p:cTn id="13" dur="1000" fill="hold"/>
                                        <p:tgtEl>
                                          <p:spTgt spid="83971">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83971">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1" grpId="0" build="p"/>
    </p:bldLst>
  </p:timing>
</p:sld>
</file>

<file path=ppt/slides/slide9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6018" name="Rectangle 2"/>
          <p:cNvSpPr>
            <a:spLocks noGrp="1" noChangeArrowheads="1"/>
          </p:cNvSpPr>
          <p:nvPr>
            <p:ph type="title" idx="4294967295"/>
          </p:nvPr>
        </p:nvSpPr>
        <p:spPr>
          <a:xfrm>
            <a:off x="1981200" y="609600"/>
            <a:ext cx="7416800" cy="1676400"/>
          </a:xfrm>
          <a:prstGeom prst="rect">
            <a:avLst/>
          </a:prstGeom>
        </p:spPr>
        <p:txBody>
          <a:bodyPr anchorCtr="1"/>
          <a:lstStyle/>
          <a:p>
            <a:pPr eaLnBrk="1" hangingPunct="1"/>
            <a:r>
              <a:rPr lang="en-US" altLang="en-US" sz="4800" dirty="0"/>
              <a:t>DEFINITIONS</a:t>
            </a:r>
            <a:br>
              <a:rPr lang="en-US" altLang="en-US" sz="4800" dirty="0"/>
            </a:br>
            <a:r>
              <a:rPr lang="en-US" altLang="en-US" sz="4800" dirty="0"/>
              <a:t>(15 U.S.C.1692a)</a:t>
            </a:r>
          </a:p>
        </p:txBody>
      </p:sp>
      <p:sp>
        <p:nvSpPr>
          <p:cNvPr id="86019" name="Rectangle 3"/>
          <p:cNvSpPr>
            <a:spLocks noGrp="1" noChangeArrowheads="1"/>
          </p:cNvSpPr>
          <p:nvPr>
            <p:ph type="body" idx="4294967295"/>
          </p:nvPr>
        </p:nvSpPr>
        <p:spPr>
          <a:xfrm>
            <a:off x="609600" y="2514600"/>
            <a:ext cx="11049000" cy="3810000"/>
          </a:xfrm>
          <a:prstGeom prst="rect">
            <a:avLst/>
          </a:prstGeom>
          <a:solidFill>
            <a:schemeClr val="bg1"/>
          </a:solidFill>
        </p:spPr>
        <p:txBody>
          <a:bodyPr/>
          <a:lstStyle/>
          <a:p>
            <a:pPr eaLnBrk="1" hangingPunct="1">
              <a:buSzTx/>
              <a:buFont typeface="Wingdings" pitchFamily="2" charset="2"/>
              <a:buChar char="Ø"/>
            </a:pPr>
            <a:r>
              <a:rPr lang="en-US" altLang="en-US" sz="3600" dirty="0"/>
              <a:t>Consumer- any person allegedly obligated to pay a debt</a:t>
            </a:r>
          </a:p>
          <a:p>
            <a:pPr eaLnBrk="1" hangingPunct="1">
              <a:buSzTx/>
              <a:buFont typeface="Wingdings" pitchFamily="2" charset="2"/>
              <a:buChar char="Ø"/>
            </a:pPr>
            <a:r>
              <a:rPr lang="en-US" altLang="en-US" sz="3600" dirty="0"/>
              <a:t>Debt- any alleged obligation to pay money from a transaction in which the money, property, insurance or services are primarily for personal, family, or household purposes. </a:t>
            </a:r>
          </a:p>
        </p:txBody>
      </p:sp>
    </p:spTree>
    <p:extLst>
      <p:ext uri="{BB962C8B-B14F-4D97-AF65-F5344CB8AC3E}">
        <p14:creationId xmlns:p14="http://schemas.microsoft.com/office/powerpoint/2010/main" val="696733273"/>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86018">
                                            <p:txEl>
                                              <p:charRg st="4294967295" end="4294967295"/>
                                            </p:txEl>
                                          </p:spTgt>
                                        </p:tgtEl>
                                        <p:attrNameLst>
                                          <p:attrName>style.visibility</p:attrName>
                                        </p:attrNameLst>
                                      </p:cBhvr>
                                      <p:to>
                                        <p:strVal val="visible"/>
                                      </p:to>
                                    </p:set>
                                    <p:anim calcmode="lin" valueType="num">
                                      <p:cBhvr>
                                        <p:cTn id="7" dur="1000" fill="hold"/>
                                        <p:tgtEl>
                                          <p:spTgt spid="86018">
                                            <p:txEl>
                                              <p:charRg st="4294967295" end="4294967295"/>
                                            </p:txEl>
                                          </p:spTgt>
                                        </p:tgtEl>
                                        <p:attrNameLst>
                                          <p:attrName>ppt_x</p:attrName>
                                        </p:attrNameLst>
                                      </p:cBhvr>
                                      <p:tavLst>
                                        <p:tav tm="0">
                                          <p:val>
                                            <p:strVal val="#ppt_x-.2"/>
                                          </p:val>
                                        </p:tav>
                                        <p:tav tm="100000">
                                          <p:val>
                                            <p:strVal val="#ppt_x"/>
                                          </p:val>
                                        </p:tav>
                                      </p:tavLst>
                                    </p:anim>
                                    <p:anim calcmode="lin" valueType="num">
                                      <p:cBhvr>
                                        <p:cTn id="8" dur="1000" fill="hold"/>
                                        <p:tgtEl>
                                          <p:spTgt spid="86018">
                                            <p:txEl>
                                              <p:charRg st="4294967295" end="4294967295"/>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86018">
                                            <p:txEl>
                                              <p:charRg st="4294967295" end="4294967295"/>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86019">
                                            <p:txEl>
                                              <p:pRg st="0" end="0"/>
                                            </p:txEl>
                                          </p:spTgt>
                                        </p:tgtEl>
                                        <p:attrNameLst>
                                          <p:attrName>style.visibility</p:attrName>
                                        </p:attrNameLst>
                                      </p:cBhvr>
                                      <p:to>
                                        <p:strVal val="visible"/>
                                      </p:to>
                                    </p:set>
                                    <p:animEffect transition="in" filter="fade">
                                      <p:cBhvr>
                                        <p:cTn id="14" dur="500"/>
                                        <p:tgtEl>
                                          <p:spTgt spid="86019">
                                            <p:txEl>
                                              <p:pRg st="0" end="0"/>
                                            </p:txEl>
                                          </p:spTgt>
                                        </p:tgtEl>
                                      </p:cBhvr>
                                    </p:animEffect>
                                    <p:anim calcmode="lin" valueType="num">
                                      <p:cBhvr>
                                        <p:cTn id="15" dur="500" fill="hold"/>
                                        <p:tgtEl>
                                          <p:spTgt spid="86019">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86019">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86019">
                                            <p:txEl>
                                              <p:pRg st="1" end="1"/>
                                            </p:txEl>
                                          </p:spTgt>
                                        </p:tgtEl>
                                        <p:attrNameLst>
                                          <p:attrName>style.visibility</p:attrName>
                                        </p:attrNameLst>
                                      </p:cBhvr>
                                      <p:to>
                                        <p:strVal val="visible"/>
                                      </p:to>
                                    </p:set>
                                    <p:animEffect transition="in" filter="fade">
                                      <p:cBhvr>
                                        <p:cTn id="21" dur="500"/>
                                        <p:tgtEl>
                                          <p:spTgt spid="86019">
                                            <p:txEl>
                                              <p:pRg st="1" end="1"/>
                                            </p:txEl>
                                          </p:spTgt>
                                        </p:tgtEl>
                                      </p:cBhvr>
                                    </p:animEffect>
                                    <p:anim calcmode="lin" valueType="num">
                                      <p:cBhvr>
                                        <p:cTn id="22" dur="500" fill="hold"/>
                                        <p:tgtEl>
                                          <p:spTgt spid="86019">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86019">
                                            <p:txEl>
                                              <p:pRg st="1" end="1"/>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8" grpId="0"/>
      <p:bldP spid="86019" grpId="0" build="p"/>
    </p:bldLst>
  </p:timing>
</p:sld>
</file>

<file path=ppt/slides/slide9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7" name="Rectangle 2"/>
          <p:cNvSpPr>
            <a:spLocks noGrp="1" noChangeArrowheads="1"/>
          </p:cNvSpPr>
          <p:nvPr>
            <p:ph type="title" idx="4294967295"/>
          </p:nvPr>
        </p:nvSpPr>
        <p:spPr>
          <a:xfrm>
            <a:off x="685800" y="485775"/>
            <a:ext cx="10160000" cy="1419225"/>
          </a:xfrm>
          <a:prstGeom prst="rect">
            <a:avLst/>
          </a:prstGeom>
        </p:spPr>
        <p:txBody>
          <a:bodyPr anchorCtr="1"/>
          <a:lstStyle/>
          <a:p>
            <a:pPr eaLnBrk="1" hangingPunct="1"/>
            <a:r>
              <a:rPr lang="en-US" altLang="en-US" sz="4800" dirty="0"/>
              <a:t>False or Misleading Representation (1692e)</a:t>
            </a:r>
          </a:p>
        </p:txBody>
      </p:sp>
      <p:sp>
        <p:nvSpPr>
          <p:cNvPr id="100355" name="Rectangle 3"/>
          <p:cNvSpPr>
            <a:spLocks noGrp="1" noChangeArrowheads="1"/>
          </p:cNvSpPr>
          <p:nvPr>
            <p:ph type="body" idx="4294967295"/>
          </p:nvPr>
        </p:nvSpPr>
        <p:spPr>
          <a:xfrm>
            <a:off x="762000" y="2514600"/>
            <a:ext cx="10744200" cy="3810000"/>
          </a:xfrm>
          <a:prstGeom prst="rect">
            <a:avLst/>
          </a:prstGeom>
          <a:solidFill>
            <a:schemeClr val="bg1"/>
          </a:solidFill>
        </p:spPr>
        <p:txBody>
          <a:bodyPr/>
          <a:lstStyle/>
          <a:p>
            <a:pPr eaLnBrk="1" hangingPunct="1">
              <a:buSzTx/>
              <a:buFont typeface="Wingdings" pitchFamily="2" charset="2"/>
              <a:buChar char="Ø"/>
            </a:pPr>
            <a:r>
              <a:rPr lang="en-US" altLang="en-US" sz="3600" dirty="0"/>
              <a:t>Re:  the character, amount or legal status of any debt</a:t>
            </a:r>
          </a:p>
          <a:p>
            <a:pPr eaLnBrk="1" hangingPunct="1">
              <a:buSzTx/>
              <a:buFont typeface="Wingdings" pitchFamily="2" charset="2"/>
              <a:buChar char="Ø"/>
            </a:pPr>
            <a:endParaRPr lang="en-US" altLang="en-US" sz="3600" dirty="0"/>
          </a:p>
          <a:p>
            <a:pPr eaLnBrk="1" hangingPunct="1">
              <a:buSzTx/>
              <a:buFont typeface="Wingdings" pitchFamily="2" charset="2"/>
              <a:buChar char="Ø"/>
            </a:pPr>
            <a:r>
              <a:rPr lang="en-US" altLang="en-US" sz="3600" dirty="0"/>
              <a:t>The compensation which may be lawfully received for the collection of a debt</a:t>
            </a:r>
          </a:p>
        </p:txBody>
      </p:sp>
    </p:spTree>
    <p:extLst>
      <p:ext uri="{BB962C8B-B14F-4D97-AF65-F5344CB8AC3E}">
        <p14:creationId xmlns:p14="http://schemas.microsoft.com/office/powerpoint/2010/main" val="114967299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0355">
                                            <p:txEl>
                                              <p:pRg st="0" end="0"/>
                                            </p:txEl>
                                          </p:spTgt>
                                        </p:tgtEl>
                                        <p:attrNameLst>
                                          <p:attrName>style.visibility</p:attrName>
                                        </p:attrNameLst>
                                      </p:cBhvr>
                                      <p:to>
                                        <p:strVal val="visible"/>
                                      </p:to>
                                    </p:set>
                                    <p:animEffect transition="in" filter="fade">
                                      <p:cBhvr>
                                        <p:cTn id="7" dur="1000"/>
                                        <p:tgtEl>
                                          <p:spTgt spid="100355">
                                            <p:txEl>
                                              <p:pRg st="0" end="0"/>
                                            </p:txEl>
                                          </p:spTgt>
                                        </p:tgtEl>
                                      </p:cBhvr>
                                    </p:animEffect>
                                    <p:anim calcmode="lin" valueType="num">
                                      <p:cBhvr>
                                        <p:cTn id="8" dur="1000" fill="hold"/>
                                        <p:tgtEl>
                                          <p:spTgt spid="10035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035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0355">
                                            <p:txEl>
                                              <p:pRg st="2" end="2"/>
                                            </p:txEl>
                                          </p:spTgt>
                                        </p:tgtEl>
                                        <p:attrNameLst>
                                          <p:attrName>style.visibility</p:attrName>
                                        </p:attrNameLst>
                                      </p:cBhvr>
                                      <p:to>
                                        <p:strVal val="visible"/>
                                      </p:to>
                                    </p:set>
                                    <p:animEffect transition="in" filter="fade">
                                      <p:cBhvr>
                                        <p:cTn id="14" dur="1000"/>
                                        <p:tgtEl>
                                          <p:spTgt spid="100355">
                                            <p:txEl>
                                              <p:pRg st="2" end="2"/>
                                            </p:txEl>
                                          </p:spTgt>
                                        </p:tgtEl>
                                      </p:cBhvr>
                                    </p:animEffect>
                                    <p:anim calcmode="lin" valueType="num">
                                      <p:cBhvr>
                                        <p:cTn id="15" dur="1000" fill="hold"/>
                                        <p:tgtEl>
                                          <p:spTgt spid="10035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0035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5" grpId="0" build="p"/>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1905000"/>
            <a:ext cx="10566400" cy="4495800"/>
          </a:xfrm>
        </p:spPr>
        <p:txBody>
          <a:bodyPr/>
          <a:lstStyle/>
          <a:p>
            <a:pPr eaLnBrk="1" hangingPunct="1">
              <a:buSzTx/>
              <a:buFont typeface="Wingdings" pitchFamily="2" charset="2"/>
              <a:buChar char="Ø"/>
            </a:pPr>
            <a:r>
              <a:rPr lang="en-US" altLang="en-US" sz="3600" dirty="0"/>
              <a:t>Threat to take any action that cannot be legally taken</a:t>
            </a:r>
          </a:p>
          <a:p>
            <a:pPr marL="0" indent="0" eaLnBrk="1" hangingPunct="1">
              <a:buSzTx/>
              <a:buNone/>
            </a:pPr>
            <a:endParaRPr lang="en-US" altLang="en-US" sz="3600" dirty="0"/>
          </a:p>
          <a:p>
            <a:pPr eaLnBrk="1" hangingPunct="1">
              <a:buSzTx/>
              <a:buFont typeface="Wingdings" pitchFamily="2" charset="2"/>
              <a:buChar char="Ø"/>
            </a:pPr>
            <a:r>
              <a:rPr lang="en-US" altLang="en-US" sz="3600" dirty="0"/>
              <a:t>Use of any deceptive means to collect or attempt to collect any debt.</a:t>
            </a:r>
            <a:endParaRPr lang="en-US" altLang="en-US" sz="3600" dirty="0">
              <a:hlinkClick r:id="" action="ppaction://macro?name=GoToIMForms"/>
              <a:hlinkMouseOver r:id="" action="ppaction://macro?name=GoToIMForms"/>
            </a:endParaRPr>
          </a:p>
          <a:p>
            <a:endParaRPr lang="en-US" dirty="0"/>
          </a:p>
        </p:txBody>
      </p:sp>
    </p:spTree>
    <p:extLst>
      <p:ext uri="{BB962C8B-B14F-4D97-AF65-F5344CB8AC3E}">
        <p14:creationId xmlns:p14="http://schemas.microsoft.com/office/powerpoint/2010/main" val="1945783411"/>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22" name="Rectangle 2"/>
          <p:cNvSpPr>
            <a:spLocks noGrp="1" noChangeArrowheads="1"/>
          </p:cNvSpPr>
          <p:nvPr>
            <p:ph type="title" idx="4294967295"/>
          </p:nvPr>
        </p:nvSpPr>
        <p:spPr>
          <a:xfrm>
            <a:off x="1981200" y="762000"/>
            <a:ext cx="7493000" cy="962025"/>
          </a:xfrm>
          <a:prstGeom prst="rect">
            <a:avLst/>
          </a:prstGeom>
        </p:spPr>
        <p:txBody>
          <a:bodyPr anchorCtr="1"/>
          <a:lstStyle/>
          <a:p>
            <a:pPr eaLnBrk="1" hangingPunct="1"/>
            <a:r>
              <a:rPr lang="en-US" altLang="en-US" sz="5400" dirty="0"/>
              <a:t>Unfair Practices(1692f)</a:t>
            </a:r>
            <a:endParaRPr lang="en-US" altLang="en-US" sz="4000" dirty="0"/>
          </a:p>
        </p:txBody>
      </p:sp>
      <p:sp>
        <p:nvSpPr>
          <p:cNvPr id="81923" name="Rectangle 3"/>
          <p:cNvSpPr>
            <a:spLocks noGrp="1" noChangeArrowheads="1"/>
          </p:cNvSpPr>
          <p:nvPr>
            <p:ph type="body" idx="4294967295"/>
          </p:nvPr>
        </p:nvSpPr>
        <p:spPr>
          <a:xfrm>
            <a:off x="914400" y="1828800"/>
            <a:ext cx="10058400" cy="4495800"/>
          </a:xfrm>
          <a:prstGeom prst="rect">
            <a:avLst/>
          </a:prstGeom>
          <a:solidFill>
            <a:schemeClr val="bg1"/>
          </a:solidFill>
        </p:spPr>
        <p:txBody>
          <a:bodyPr/>
          <a:lstStyle/>
          <a:p>
            <a:pPr eaLnBrk="1" hangingPunct="1">
              <a:buSzTx/>
              <a:buFont typeface="Wingdings" pitchFamily="2" charset="2"/>
              <a:buChar char="Ø"/>
            </a:pPr>
            <a:r>
              <a:rPr lang="en-US" altLang="en-US" sz="3600" dirty="0"/>
              <a:t>Collection of any amount not expressly authorized by the contract or permitted by law</a:t>
            </a:r>
          </a:p>
          <a:p>
            <a:pPr eaLnBrk="1" hangingPunct="1">
              <a:buSzTx/>
              <a:buFont typeface="Wingdings" pitchFamily="2" charset="2"/>
              <a:buChar char="Ø"/>
            </a:pPr>
            <a:r>
              <a:rPr lang="en-US" altLang="en-US" sz="3600" dirty="0"/>
              <a:t>Example- adding attorney fees to the claimed amount is not permitted under Ohio Law</a:t>
            </a:r>
          </a:p>
          <a:p>
            <a:pPr eaLnBrk="1" hangingPunct="1">
              <a:buSzTx/>
              <a:buFont typeface="Wingdings" pitchFamily="2" charset="2"/>
              <a:buChar char="Ø"/>
            </a:pPr>
            <a:r>
              <a:rPr lang="en-US" altLang="en-US" sz="3600" dirty="0"/>
              <a:t>Adding to the judgment “collection fees” or excessive interest or “late fees”  </a:t>
            </a:r>
          </a:p>
        </p:txBody>
      </p:sp>
    </p:spTree>
    <p:extLst>
      <p:ext uri="{BB962C8B-B14F-4D97-AF65-F5344CB8AC3E}">
        <p14:creationId xmlns:p14="http://schemas.microsoft.com/office/powerpoint/2010/main" val="3404363094"/>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81922">
                                            <p:txEl>
                                              <p:charRg st="4294967295" end="4294967295"/>
                                            </p:txEl>
                                          </p:spTgt>
                                        </p:tgtEl>
                                        <p:attrNameLst>
                                          <p:attrName>style.visibility</p:attrName>
                                        </p:attrNameLst>
                                      </p:cBhvr>
                                      <p:to>
                                        <p:strVal val="visible"/>
                                      </p:to>
                                    </p:set>
                                    <p:anim calcmode="lin" valueType="num">
                                      <p:cBhvr>
                                        <p:cTn id="7" dur="1000" fill="hold"/>
                                        <p:tgtEl>
                                          <p:spTgt spid="81922">
                                            <p:txEl>
                                              <p:charRg st="4294967295" end="4294967295"/>
                                            </p:txEl>
                                          </p:spTgt>
                                        </p:tgtEl>
                                        <p:attrNameLst>
                                          <p:attrName>ppt_x</p:attrName>
                                        </p:attrNameLst>
                                      </p:cBhvr>
                                      <p:tavLst>
                                        <p:tav tm="0">
                                          <p:val>
                                            <p:strVal val="#ppt_x-.2"/>
                                          </p:val>
                                        </p:tav>
                                        <p:tav tm="100000">
                                          <p:val>
                                            <p:strVal val="#ppt_x"/>
                                          </p:val>
                                        </p:tav>
                                      </p:tavLst>
                                    </p:anim>
                                    <p:anim calcmode="lin" valueType="num">
                                      <p:cBhvr>
                                        <p:cTn id="8" dur="1000" fill="hold"/>
                                        <p:tgtEl>
                                          <p:spTgt spid="81922">
                                            <p:txEl>
                                              <p:charRg st="4294967295" end="4294967295"/>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81922">
                                            <p:txEl>
                                              <p:charRg st="4294967295" end="4294967295"/>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81923">
                                            <p:txEl>
                                              <p:pRg st="0" end="0"/>
                                            </p:txEl>
                                          </p:spTgt>
                                        </p:tgtEl>
                                        <p:attrNameLst>
                                          <p:attrName>style.visibility</p:attrName>
                                        </p:attrNameLst>
                                      </p:cBhvr>
                                      <p:to>
                                        <p:strVal val="visible"/>
                                      </p:to>
                                    </p:set>
                                    <p:animEffect transition="in" filter="fade">
                                      <p:cBhvr>
                                        <p:cTn id="14" dur="500"/>
                                        <p:tgtEl>
                                          <p:spTgt spid="81923">
                                            <p:txEl>
                                              <p:pRg st="0" end="0"/>
                                            </p:txEl>
                                          </p:spTgt>
                                        </p:tgtEl>
                                      </p:cBhvr>
                                    </p:animEffect>
                                    <p:anim calcmode="lin" valueType="num">
                                      <p:cBhvr>
                                        <p:cTn id="15" dur="500" fill="hold"/>
                                        <p:tgtEl>
                                          <p:spTgt spid="81923">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81923">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81923">
                                            <p:txEl>
                                              <p:pRg st="1" end="1"/>
                                            </p:txEl>
                                          </p:spTgt>
                                        </p:tgtEl>
                                        <p:attrNameLst>
                                          <p:attrName>style.visibility</p:attrName>
                                        </p:attrNameLst>
                                      </p:cBhvr>
                                      <p:to>
                                        <p:strVal val="visible"/>
                                      </p:to>
                                    </p:set>
                                    <p:animEffect transition="in" filter="fade">
                                      <p:cBhvr>
                                        <p:cTn id="21" dur="500"/>
                                        <p:tgtEl>
                                          <p:spTgt spid="81923">
                                            <p:txEl>
                                              <p:pRg st="1" end="1"/>
                                            </p:txEl>
                                          </p:spTgt>
                                        </p:tgtEl>
                                      </p:cBhvr>
                                    </p:animEffect>
                                    <p:anim calcmode="lin" valueType="num">
                                      <p:cBhvr>
                                        <p:cTn id="22" dur="500" fill="hold"/>
                                        <p:tgtEl>
                                          <p:spTgt spid="81923">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81923">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4" presetClass="entr" presetSubtype="0" fill="hold" grpId="0" nodeType="clickEffect">
                                  <p:stCondLst>
                                    <p:cond delay="0"/>
                                  </p:stCondLst>
                                  <p:childTnLst>
                                    <p:set>
                                      <p:cBhvr>
                                        <p:cTn id="27" dur="1" fill="hold">
                                          <p:stCondLst>
                                            <p:cond delay="0"/>
                                          </p:stCondLst>
                                        </p:cTn>
                                        <p:tgtEl>
                                          <p:spTgt spid="81923">
                                            <p:txEl>
                                              <p:pRg st="2" end="2"/>
                                            </p:txEl>
                                          </p:spTgt>
                                        </p:tgtEl>
                                        <p:attrNameLst>
                                          <p:attrName>style.visibility</p:attrName>
                                        </p:attrNameLst>
                                      </p:cBhvr>
                                      <p:to>
                                        <p:strVal val="visible"/>
                                      </p:to>
                                    </p:set>
                                    <p:animEffect transition="in" filter="fade">
                                      <p:cBhvr>
                                        <p:cTn id="28" dur="500"/>
                                        <p:tgtEl>
                                          <p:spTgt spid="81923">
                                            <p:txEl>
                                              <p:pRg st="2" end="2"/>
                                            </p:txEl>
                                          </p:spTgt>
                                        </p:tgtEl>
                                      </p:cBhvr>
                                    </p:animEffect>
                                    <p:anim calcmode="lin" valueType="num">
                                      <p:cBhvr>
                                        <p:cTn id="29" dur="500" fill="hold"/>
                                        <p:tgtEl>
                                          <p:spTgt spid="81923">
                                            <p:txEl>
                                              <p:pRg st="2" end="2"/>
                                            </p:txEl>
                                          </p:spTgt>
                                        </p:tgtEl>
                                        <p:attrNameLst>
                                          <p:attrName>ppt_x</p:attrName>
                                        </p:attrNameLst>
                                      </p:cBhvr>
                                      <p:tavLst>
                                        <p:tav tm="0">
                                          <p:val>
                                            <p:strVal val="#ppt_x"/>
                                          </p:val>
                                        </p:tav>
                                        <p:tav tm="100000">
                                          <p:val>
                                            <p:strVal val="#ppt_x"/>
                                          </p:val>
                                        </p:tav>
                                      </p:tavLst>
                                    </p:anim>
                                    <p:anim calcmode="lin" valueType="num">
                                      <p:cBhvr>
                                        <p:cTn id="30" dur="500" fill="hold"/>
                                        <p:tgtEl>
                                          <p:spTgt spid="81923">
                                            <p:txEl>
                                              <p:pRg st="2" end="2"/>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2" grpId="0"/>
      <p:bldP spid="81923" grpId="0" build="p"/>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040FA3-9E4C-4F2B-19D4-03A466653AF2}"/>
              </a:ext>
            </a:extLst>
          </p:cNvPr>
          <p:cNvSpPr>
            <a:spLocks noGrp="1"/>
          </p:cNvSpPr>
          <p:nvPr>
            <p:ph idx="1"/>
          </p:nvPr>
        </p:nvSpPr>
        <p:spPr>
          <a:xfrm>
            <a:off x="685800" y="1066800"/>
            <a:ext cx="10972800" cy="4419600"/>
          </a:xfrm>
        </p:spPr>
        <p:txBody>
          <a:bodyPr/>
          <a:lstStyle/>
          <a:p>
            <a:pPr marL="0" indent="0">
              <a:buNone/>
            </a:pPr>
            <a:r>
              <a:rPr lang="en-US" dirty="0">
                <a:solidFill>
                  <a:srgbClr val="000000"/>
                </a:solidFill>
              </a:rPr>
              <a:t>An FDCPA violation occurs when a debt collector's representation or action is materially false or misleading, </a:t>
            </a:r>
            <a:r>
              <a:rPr lang="en-US" i="1" dirty="0">
                <a:solidFill>
                  <a:srgbClr val="000000"/>
                </a:solidFill>
              </a:rPr>
              <a:t>Wallace v. Wash. Mut. Bank, F.A.</a:t>
            </a:r>
            <a:r>
              <a:rPr lang="en-US" dirty="0">
                <a:solidFill>
                  <a:srgbClr val="000000"/>
                </a:solidFill>
              </a:rPr>
              <a:t>, 683 F.3d 323, 326–27 (6th Cir. 2012), and had the purpose of inducing payment by the debtor, </a:t>
            </a:r>
            <a:r>
              <a:rPr lang="en-US" i="1" dirty="0" err="1">
                <a:solidFill>
                  <a:srgbClr val="000000"/>
                </a:solidFill>
              </a:rPr>
              <a:t>Grden</a:t>
            </a:r>
            <a:r>
              <a:rPr lang="en-US" i="1" dirty="0">
                <a:solidFill>
                  <a:srgbClr val="000000"/>
                </a:solidFill>
              </a:rPr>
              <a:t> v. </a:t>
            </a:r>
            <a:r>
              <a:rPr lang="en-US" i="1" dirty="0" err="1">
                <a:solidFill>
                  <a:srgbClr val="000000"/>
                </a:solidFill>
              </a:rPr>
              <a:t>Leikin</a:t>
            </a:r>
            <a:r>
              <a:rPr lang="en-US" i="1" dirty="0">
                <a:solidFill>
                  <a:srgbClr val="000000"/>
                </a:solidFill>
              </a:rPr>
              <a:t> </a:t>
            </a:r>
            <a:r>
              <a:rPr lang="en-US" i="1" dirty="0" err="1">
                <a:solidFill>
                  <a:srgbClr val="000000"/>
                </a:solidFill>
              </a:rPr>
              <a:t>Ingber</a:t>
            </a:r>
            <a:r>
              <a:rPr lang="en-US" i="1" dirty="0">
                <a:solidFill>
                  <a:srgbClr val="000000"/>
                </a:solidFill>
              </a:rPr>
              <a:t> &amp; Winters PC</a:t>
            </a:r>
            <a:r>
              <a:rPr lang="en-US" dirty="0">
                <a:solidFill>
                  <a:srgbClr val="000000"/>
                </a:solidFill>
              </a:rPr>
              <a:t>, 643 F.3d 169, 173 (6th Cir. 2011)</a:t>
            </a:r>
            <a:br>
              <a:rPr lang="en-US" dirty="0">
                <a:solidFill>
                  <a:srgbClr val="000000"/>
                </a:solidFill>
              </a:rPr>
            </a:br>
            <a:br>
              <a:rPr lang="en-US" dirty="0">
                <a:solidFill>
                  <a:srgbClr val="000000"/>
                </a:solidFill>
              </a:rPr>
            </a:br>
            <a:r>
              <a:rPr lang="en-US" i="1" dirty="0">
                <a:solidFill>
                  <a:srgbClr val="000000"/>
                </a:solidFill>
              </a:rPr>
              <a:t>Snyder v. Finley &amp; Co., L.P.A.</a:t>
            </a:r>
            <a:r>
              <a:rPr lang="en-US" dirty="0">
                <a:solidFill>
                  <a:srgbClr val="000000"/>
                </a:solidFill>
              </a:rPr>
              <a:t>, 37 F.4th 384, 387, </a:t>
            </a:r>
            <a:r>
              <a:rPr lang="en-US" i="1" dirty="0">
                <a:solidFill>
                  <a:srgbClr val="000000"/>
                </a:solidFill>
              </a:rPr>
              <a:t>reh'g denied,</a:t>
            </a:r>
            <a:r>
              <a:rPr lang="en-US" dirty="0">
                <a:solidFill>
                  <a:srgbClr val="000000"/>
                </a:solidFill>
              </a:rPr>
              <a:t> 2022 WL 3237461</a:t>
            </a:r>
          </a:p>
          <a:p>
            <a:endParaRPr lang="en-US" dirty="0"/>
          </a:p>
        </p:txBody>
      </p:sp>
    </p:spTree>
    <p:extLst>
      <p:ext uri="{BB962C8B-B14F-4D97-AF65-F5344CB8AC3E}">
        <p14:creationId xmlns:p14="http://schemas.microsoft.com/office/powerpoint/2010/main" val="16922199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17595</TotalTime>
  <Words>12001</Words>
  <Application>Microsoft Office PowerPoint</Application>
  <PresentationFormat>Widescreen</PresentationFormat>
  <Paragraphs>550</Paragraphs>
  <Slides>109</Slides>
  <Notes>30</Notes>
  <HiddenSlides>0</HiddenSlides>
  <MMClips>0</MMClips>
  <ScaleCrop>false</ScaleCrop>
  <HeadingPairs>
    <vt:vector size="8" baseType="variant">
      <vt:variant>
        <vt:lpstr>Fonts Used</vt:lpstr>
      </vt:variant>
      <vt:variant>
        <vt:i4>8</vt:i4>
      </vt:variant>
      <vt:variant>
        <vt:lpstr>Theme</vt:lpstr>
      </vt:variant>
      <vt:variant>
        <vt:i4>2</vt:i4>
      </vt:variant>
      <vt:variant>
        <vt:lpstr>Embedded OLE Servers</vt:lpstr>
      </vt:variant>
      <vt:variant>
        <vt:i4>1</vt:i4>
      </vt:variant>
      <vt:variant>
        <vt:lpstr>Slide Titles</vt:lpstr>
      </vt:variant>
      <vt:variant>
        <vt:i4>109</vt:i4>
      </vt:variant>
    </vt:vector>
  </HeadingPairs>
  <TitlesOfParts>
    <vt:vector size="120" baseType="lpstr">
      <vt:lpstr>Apple Chancery</vt:lpstr>
      <vt:lpstr>Arial</vt:lpstr>
      <vt:lpstr>Arial Narrow</vt:lpstr>
      <vt:lpstr>Calibri</vt:lpstr>
      <vt:lpstr>Calibri Light</vt:lpstr>
      <vt:lpstr>Courier New</vt:lpstr>
      <vt:lpstr>Times New Roman</vt:lpstr>
      <vt:lpstr>Wingdings</vt:lpstr>
      <vt:lpstr>1_Custom Design</vt:lpstr>
      <vt:lpstr>Custom Design</vt:lpstr>
      <vt:lpstr>think-cell Slide</vt:lpstr>
      <vt:lpstr>Nursing Home Litigation</vt:lpstr>
      <vt:lpstr>2 CATEGORIES</vt:lpstr>
      <vt:lpstr>Resident Rights</vt:lpstr>
      <vt:lpstr>Resident Rights-Personal</vt:lpstr>
      <vt:lpstr>PowerPoint Presentation</vt:lpstr>
      <vt:lpstr>RESIDENT’S RIGHTS-Personal</vt:lpstr>
      <vt:lpstr>RESIDENT RIGHTS-Financial</vt:lpstr>
      <vt:lpstr>PowerPoint Presentation</vt:lpstr>
      <vt:lpstr>Rights Regarding Discharge</vt:lpstr>
      <vt:lpstr>Discharge Plan Rights</vt:lpstr>
      <vt:lpstr>Discharge Notice Content</vt:lpstr>
      <vt:lpstr>PowerPoint Presentation</vt:lpstr>
      <vt:lpstr>PowerPoint Presentation</vt:lpstr>
      <vt:lpstr>The Discharge Process</vt:lpstr>
      <vt:lpstr>Hearing Rights</vt:lpstr>
      <vt:lpstr>Appeal Process</vt:lpstr>
      <vt:lpstr>ENFORCEMENT OF RIGHTS</vt:lpstr>
      <vt:lpstr>Can the Facility Seek a Court Order to Evict a Resident</vt:lpstr>
      <vt:lpstr>Sample language from Recent Complaint</vt:lpstr>
      <vt:lpstr>PowerPoint Presentation</vt:lpstr>
      <vt:lpstr>PowerPoint Presentation</vt:lpstr>
      <vt:lpstr>Litigation Remedies</vt:lpstr>
      <vt:lpstr>PowerPoint Presentation</vt:lpstr>
      <vt:lpstr>PowerPoint Presentation</vt:lpstr>
      <vt:lpstr>LITIGATION DEFENSE</vt:lpstr>
      <vt:lpstr>Nursing home Admission Agreements</vt:lpstr>
      <vt:lpstr>Third Party Guarantor/ Federal</vt:lpstr>
      <vt:lpstr>PowerPoint Presentation</vt:lpstr>
      <vt:lpstr>PowerPoint Presentation</vt:lpstr>
      <vt:lpstr>O.A.C. 5160-3-02(C) </vt:lpstr>
      <vt:lpstr>PowerPoint Presentation</vt:lpstr>
      <vt:lpstr>“Voluntary” Agreement</vt:lpstr>
      <vt:lpstr>Signature as Responsible Party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Signature</vt:lpstr>
      <vt:lpstr>PowerPoint Presentation</vt:lpstr>
      <vt:lpstr>PowerPoint Presentation</vt:lpstr>
      <vt:lpstr>PowerPoint Presentation</vt:lpstr>
      <vt:lpstr>PowerPoint Presentation</vt:lpstr>
      <vt:lpstr>PowerPoint Presentation</vt:lpstr>
      <vt:lpstr>Breach of Contract</vt:lpstr>
      <vt:lpstr>PowerPoint Presentation</vt:lpstr>
      <vt:lpstr>Consideration</vt:lpstr>
      <vt:lpstr>The Guardian</vt:lpstr>
      <vt:lpstr>The Attorney</vt:lpstr>
      <vt:lpstr>Financial Power of Attorney R.C.  1337.092   </vt:lpstr>
      <vt:lpstr>POA Personal Liability </vt:lpstr>
      <vt:lpstr>AIF as Fiduciary</vt:lpstr>
      <vt:lpstr>Does a Third Party have Standing to Claim a Fiduciary Breach</vt:lpstr>
      <vt:lpstr>Family Member/Spouse</vt:lpstr>
      <vt:lpstr>PowerPoint Presentation</vt:lpstr>
      <vt:lpstr>Spouse Liable for Nursing Home Debt</vt:lpstr>
      <vt:lpstr>Fraudulent Transfers R.C. 1336.04</vt:lpstr>
      <vt:lpstr>Without Actual Intent</vt:lpstr>
      <vt:lpstr>PowerPoint Presentation</vt:lpstr>
      <vt:lpstr>Actual Intent- Factors</vt:lpstr>
      <vt:lpstr>Actual Intent More Factors</vt:lpstr>
      <vt:lpstr>Claims Before the Transfer</vt:lpstr>
      <vt:lpstr>Lifesphere v. Sahnd, 179 Ohio App. 3d 685 (Hamilton Co.,  2008) </vt:lpstr>
      <vt:lpstr>What about Age?</vt:lpstr>
      <vt:lpstr>Age Alone a Factor?</vt:lpstr>
      <vt:lpstr>What if done by Agent</vt:lpstr>
      <vt:lpstr>Unjust Enrichment</vt:lpstr>
      <vt:lpstr>Promissory Estoppel</vt:lpstr>
      <vt:lpstr>Civil Conspiracy</vt:lpstr>
      <vt:lpstr>Fraudulent transfer = Unlawful Act?</vt:lpstr>
      <vt:lpstr>Defenses to Damages claims</vt:lpstr>
      <vt:lpstr>PowerPoint Presentation</vt:lpstr>
      <vt:lpstr> Credit for Payments Made</vt:lpstr>
      <vt:lpstr>Arbitration agreements</vt:lpstr>
      <vt:lpstr>PowerPoint Presentation</vt:lpstr>
      <vt:lpstr>Consumer Sales Practices Act- O.R.C. Ch. 1345</vt:lpstr>
      <vt:lpstr>CSPA Remedies-  O.R.C. 1345.09</vt:lpstr>
      <vt:lpstr>PowerPoint Presentation</vt:lpstr>
      <vt:lpstr>Cure Offers - Effect</vt:lpstr>
      <vt:lpstr>What’s needed</vt:lpstr>
      <vt:lpstr>PowerPoint Presentation</vt:lpstr>
      <vt:lpstr>CSPA Exclusions</vt:lpstr>
      <vt:lpstr>CSPA- Debt Collection</vt:lpstr>
      <vt:lpstr>Deceptive Test</vt:lpstr>
      <vt:lpstr>NURSING HOMES SUBJECT TO THE CSPA</vt:lpstr>
      <vt:lpstr>PowerPoint Presentation</vt:lpstr>
      <vt:lpstr>FDCPA deceptive acts are CSPA deceptive acts</vt:lpstr>
      <vt:lpstr>Colorable Claim</vt:lpstr>
      <vt:lpstr>Fair Debt Collection Practices Act</vt:lpstr>
      <vt:lpstr>FDCPA cont.</vt:lpstr>
      <vt:lpstr>DEFINITIONS (15 U.S.C.1692a)</vt:lpstr>
      <vt:lpstr>False or Misleading Representation (1692e)</vt:lpstr>
      <vt:lpstr>PowerPoint Presentation</vt:lpstr>
      <vt:lpstr>Unfair Practices(1692f)</vt:lpstr>
      <vt:lpstr>PowerPoint Presentation</vt:lpstr>
      <vt:lpstr>PowerPoint Presentation</vt:lpstr>
      <vt:lpstr>PowerPoint Presentation</vt:lpstr>
      <vt:lpstr>Compensatory Damages</vt:lpstr>
      <vt:lpstr>PowerPoint Presentation</vt:lpstr>
      <vt:lpstr>PowerPoint Presentation</vt:lpstr>
      <vt:lpstr>CFPB and CMS JOINT LETTER</vt:lpstr>
      <vt:lpstr>Pro Senior’s Services</vt:lpstr>
      <vt:lpstr>Pro Seniors’ Services</vt:lpstr>
      <vt:lpstr>Pro Seniors Referral Service</vt:lpstr>
      <vt:lpstr>PowerPoint Presentation</vt:lpstr>
    </vt:vector>
  </TitlesOfParts>
  <Company>Pension Rights Center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Pension Rights, Remedies and Representation</dc:title>
  <dc:creator>MSheline</dc:creator>
  <cp:lastModifiedBy>Mary Day</cp:lastModifiedBy>
  <cp:revision>619</cp:revision>
  <cp:lastPrinted>2024-05-09T19:53:30Z</cp:lastPrinted>
  <dcterms:created xsi:type="dcterms:W3CDTF">2001-08-31T01:53:02Z</dcterms:created>
  <dcterms:modified xsi:type="dcterms:W3CDTF">2025-06-27T22:18:17Z</dcterms:modified>
</cp:coreProperties>
</file>