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84" r:id="rId3"/>
  </p:sldMasterIdLst>
  <p:notesMasterIdLst>
    <p:notesMasterId r:id="rId96"/>
  </p:notesMasterIdLst>
  <p:handoutMasterIdLst>
    <p:handoutMasterId r:id="rId97"/>
  </p:handoutMasterIdLst>
  <p:sldIdLst>
    <p:sldId id="256" r:id="rId4"/>
    <p:sldId id="1025" r:id="rId5"/>
    <p:sldId id="1036" r:id="rId6"/>
    <p:sldId id="1049" r:id="rId7"/>
    <p:sldId id="1035" r:id="rId8"/>
    <p:sldId id="1057" r:id="rId9"/>
    <p:sldId id="1016" r:id="rId10"/>
    <p:sldId id="305" r:id="rId11"/>
    <p:sldId id="1015" r:id="rId12"/>
    <p:sldId id="957" r:id="rId13"/>
    <p:sldId id="958" r:id="rId14"/>
    <p:sldId id="1009" r:id="rId15"/>
    <p:sldId id="933" r:id="rId16"/>
    <p:sldId id="1022" r:id="rId17"/>
    <p:sldId id="1017" r:id="rId18"/>
    <p:sldId id="1010" r:id="rId19"/>
    <p:sldId id="994" r:id="rId20"/>
    <p:sldId id="996" r:id="rId21"/>
    <p:sldId id="956" r:id="rId22"/>
    <p:sldId id="987" r:id="rId23"/>
    <p:sldId id="988" r:id="rId24"/>
    <p:sldId id="989" r:id="rId25"/>
    <p:sldId id="934" r:id="rId26"/>
    <p:sldId id="991" r:id="rId27"/>
    <p:sldId id="993" r:id="rId28"/>
    <p:sldId id="1050" r:id="rId29"/>
    <p:sldId id="1028" r:id="rId30"/>
    <p:sldId id="912" r:id="rId31"/>
    <p:sldId id="913" r:id="rId32"/>
    <p:sldId id="960" r:id="rId33"/>
    <p:sldId id="961" r:id="rId34"/>
    <p:sldId id="780" r:id="rId35"/>
    <p:sldId id="1029" r:id="rId36"/>
    <p:sldId id="1032" r:id="rId37"/>
    <p:sldId id="1033" r:id="rId38"/>
    <p:sldId id="1034" r:id="rId39"/>
    <p:sldId id="1030" r:id="rId40"/>
    <p:sldId id="1037" r:id="rId41"/>
    <p:sldId id="914" r:id="rId42"/>
    <p:sldId id="1026" r:id="rId43"/>
    <p:sldId id="771" r:id="rId44"/>
    <p:sldId id="959" r:id="rId45"/>
    <p:sldId id="1051" r:id="rId46"/>
    <p:sldId id="770" r:id="rId47"/>
    <p:sldId id="963" r:id="rId48"/>
    <p:sldId id="964" r:id="rId49"/>
    <p:sldId id="965" r:id="rId50"/>
    <p:sldId id="966" r:id="rId51"/>
    <p:sldId id="967" r:id="rId52"/>
    <p:sldId id="968" r:id="rId53"/>
    <p:sldId id="969" r:id="rId54"/>
    <p:sldId id="970" r:id="rId55"/>
    <p:sldId id="971" r:id="rId56"/>
    <p:sldId id="972" r:id="rId57"/>
    <p:sldId id="976" r:id="rId58"/>
    <p:sldId id="977" r:id="rId59"/>
    <p:sldId id="936" r:id="rId60"/>
    <p:sldId id="1054" r:id="rId61"/>
    <p:sldId id="1055" r:id="rId62"/>
    <p:sldId id="1056" r:id="rId63"/>
    <p:sldId id="1053" r:id="rId64"/>
    <p:sldId id="983" r:id="rId65"/>
    <p:sldId id="984" r:id="rId66"/>
    <p:sldId id="772" r:id="rId67"/>
    <p:sldId id="978" r:id="rId68"/>
    <p:sldId id="979" r:id="rId69"/>
    <p:sldId id="981" r:id="rId70"/>
    <p:sldId id="982" r:id="rId71"/>
    <p:sldId id="773" r:id="rId72"/>
    <p:sldId id="884" r:id="rId73"/>
    <p:sldId id="1038" r:id="rId74"/>
    <p:sldId id="1039" r:id="rId75"/>
    <p:sldId id="1041" r:id="rId76"/>
    <p:sldId id="1043" r:id="rId77"/>
    <p:sldId id="1042" r:id="rId78"/>
    <p:sldId id="1045" r:id="rId79"/>
    <p:sldId id="1046" r:id="rId80"/>
    <p:sldId id="1047" r:id="rId81"/>
    <p:sldId id="1048" r:id="rId82"/>
    <p:sldId id="1052" r:id="rId83"/>
    <p:sldId id="1005" r:id="rId84"/>
    <p:sldId id="1006" r:id="rId85"/>
    <p:sldId id="1007" r:id="rId86"/>
    <p:sldId id="885" r:id="rId87"/>
    <p:sldId id="1018" r:id="rId88"/>
    <p:sldId id="1004" r:id="rId89"/>
    <p:sldId id="1008" r:id="rId90"/>
    <p:sldId id="962" r:id="rId91"/>
    <p:sldId id="880" r:id="rId92"/>
    <p:sldId id="793" r:id="rId93"/>
    <p:sldId id="794" r:id="rId94"/>
    <p:sldId id="795" r:id="rId95"/>
  </p:sldIdLst>
  <p:sldSz cx="12192000" cy="6858000"/>
  <p:notesSz cx="7010400" cy="9296400"/>
  <p:custDataLst>
    <p:tags r:id="rId9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57" userDrawn="1">
          <p15:clr>
            <a:srgbClr val="A4A3A4"/>
          </p15:clr>
        </p15:guide>
        <p15:guide id="3"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1" clrIdx="0"/>
  <p:cmAuthor id="1" name="Pareek, Mia" initials="MP"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47F"/>
    <a:srgbClr val="2B6BB0"/>
    <a:srgbClr val="3958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94" autoAdjust="0"/>
    <p:restoredTop sz="59336" autoAdjust="0"/>
  </p:normalViewPr>
  <p:slideViewPr>
    <p:cSldViewPr>
      <p:cViewPr varScale="1">
        <p:scale>
          <a:sx n="65" d="100"/>
          <a:sy n="65" d="100"/>
        </p:scale>
        <p:origin x="1686"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7" d="100"/>
          <a:sy n="87" d="100"/>
        </p:scale>
        <p:origin x="3804" y="108"/>
      </p:cViewPr>
      <p:guideLst>
        <p:guide orient="horz" pos="2928"/>
        <p:guide pos="2257"/>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A644F0E-C12C-4C96-90AA-B9FD8E0E0A93}" type="datetimeFigureOut">
              <a:rPr lang="en-US" smtClean="0"/>
              <a:t>7/10/2025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924A3B7-C28A-47DA-9CBF-0CC318D29FF3}" type="slidenum">
              <a:rPr lang="en-US" smtClean="0"/>
              <a:t>‹#›</a:t>
            </a:fld>
            <a:endParaRPr lang="en-US"/>
          </a:p>
        </p:txBody>
      </p:sp>
    </p:spTree>
    <p:extLst>
      <p:ext uri="{BB962C8B-B14F-4D97-AF65-F5344CB8AC3E}">
        <p14:creationId xmlns:p14="http://schemas.microsoft.com/office/powerpoint/2010/main" val="261667037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0T21:06:02.9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1,'794'0,"-744"3,1 1,54 14,-64-11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0T21:06:11.15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87,'13'-1,"-1"-1,0-1,0 0,-1 0,1-1,21-11,10-2,-10 7,1 1,0 2,0 1,49-1,143 9,-90 1,657-3,-750 2,0 3,-1 1,79 23,-78-17,0-2,0-1,80 3,74-14,-146 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0T21:06:23.8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2,'207'-2,"230"5,-271 16,23 1,-61-21,-77-2,0 3,0 3,83 13,-51-3,1-3,0-4,133-8,-80 0,-103 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0T21:06:27.45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0,'1'3,"-1"-1,1 0,0 0,0 0,0 1,0-1,0 0,1 0,-1-1,1 1,-1 0,1 0,-1-1,1 1,0-1,0 1,0-1,0 0,0 1,0-1,0 0,4 1,52 18,-57-20,35 8,0-1,0-2,46 0,114-7,-62-2,-34 4,188 25,-188-13,1-4,0-5,104-10,-82-9,-75 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0T21:06:30.06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1,'253'21,"-27"0,600-19,-395-5,-362 3,1-3,114-19,-105 10,-44 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0T21:06:35.84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24,'1699'0,"-1665"-1,-1-2,42-8,-33 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0T21:06:37.94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83,'105'2,"-41"1,106-10,-142 1,-1 0,45-17,-44 13,0 1,43-7,35 7,183 7,-159 5,-87-3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0T21:06:39.7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4,'120'-1,"-38"-2,-1 4,1 3,102 19,-101-4,1-3,1-4,128 2,-40-15,-5 0,183-24,-299 17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0T21:06:41.04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43,'813'0,"-780"-2,0-1,52-12,-46 6,50-2,106 9,-150 2,-10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467DDA1-6B8D-4F20-99DB-89B40ADA6B8E}" type="datetimeFigureOut">
              <a:rPr lang="en-US" smtClean="0"/>
              <a:t>7/10/2025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8F8EB8E-7026-4ACF-B57D-C3E04C21C53C}" type="slidenum">
              <a:rPr lang="en-US" smtClean="0"/>
              <a:t>‹#›</a:t>
            </a:fld>
            <a:endParaRPr lang="en-US"/>
          </a:p>
        </p:txBody>
      </p:sp>
    </p:spTree>
    <p:extLst>
      <p:ext uri="{BB962C8B-B14F-4D97-AF65-F5344CB8AC3E}">
        <p14:creationId xmlns:p14="http://schemas.microsoft.com/office/powerpoint/2010/main" val="545472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govinfo.gov/link/uscode/15/1601" TargetMode="External"/><Relationship Id="rId7" Type="http://schemas.openxmlformats.org/officeDocument/2006/relationships/hyperlink" Target="https://www.ecfr.gov/current/title-12/part-1002"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govinfo.gov/link/uscode/15/1691" TargetMode="External"/><Relationship Id="rId5" Type="http://schemas.openxmlformats.org/officeDocument/2006/relationships/hyperlink" Target="https://www.govinfo.gov/link/uscode/15/1681" TargetMode="External"/><Relationship Id="rId4" Type="http://schemas.openxmlformats.org/officeDocument/2006/relationships/hyperlink" Target="https://www.govinfo.gov/link/uscode/42/3601"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8EB8E-7026-4ACF-B57D-C3E04C21C53C}" type="slidenum">
              <a:rPr lang="en-US" smtClean="0"/>
              <a:t>1</a:t>
            </a:fld>
            <a:endParaRPr lang="en-US" dirty="0"/>
          </a:p>
        </p:txBody>
      </p:sp>
    </p:spTree>
    <p:extLst>
      <p:ext uri="{BB962C8B-B14F-4D97-AF65-F5344CB8AC3E}">
        <p14:creationId xmlns:p14="http://schemas.microsoft.com/office/powerpoint/2010/main" val="3391874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10</a:t>
            </a:fld>
            <a:endParaRPr lang="en-US"/>
          </a:p>
        </p:txBody>
      </p:sp>
    </p:spTree>
    <p:extLst>
      <p:ext uri="{BB962C8B-B14F-4D97-AF65-F5344CB8AC3E}">
        <p14:creationId xmlns:p14="http://schemas.microsoft.com/office/powerpoint/2010/main" val="3163021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11</a:t>
            </a:fld>
            <a:endParaRPr lang="en-US"/>
          </a:p>
        </p:txBody>
      </p:sp>
    </p:spTree>
    <p:extLst>
      <p:ext uri="{BB962C8B-B14F-4D97-AF65-F5344CB8AC3E}">
        <p14:creationId xmlns:p14="http://schemas.microsoft.com/office/powerpoint/2010/main" val="520100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12</a:t>
            </a:fld>
            <a:endParaRPr lang="en-US"/>
          </a:p>
        </p:txBody>
      </p:sp>
    </p:spTree>
    <p:extLst>
      <p:ext uri="{BB962C8B-B14F-4D97-AF65-F5344CB8AC3E}">
        <p14:creationId xmlns:p14="http://schemas.microsoft.com/office/powerpoint/2010/main" val="2672811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“Flipped” properties are ineligible for purchase with a HECM. Properties are ineligible if they are being  sold by anyone other than the owner of record  re-sold 90 or fewer days from the previous sale, or  re-sold between 91 and 180 days from the previous sale and  the new sales price exceeds 100% of the previous sales price, and  there is no additional documentation to validate the property’s value. Note: HUD may issue exceptions to these restrictions to accommodate home sales in economically distressed areas. Potential borrowers must confirm with their lenders whether specific properties are exempt from HUD’s eligibility restrictions.</a:t>
            </a:r>
          </a:p>
          <a:p>
            <a:endParaRPr lang="en-US" dirty="0"/>
          </a:p>
          <a:p>
            <a:r>
              <a:rPr lang="en-US" dirty="0"/>
              <a:t>4. Eligibility of Properties Held in Trust Change Date PROTCL 5.C.4.a Properties Held in Trust Eligibility March 18, 2011 If a property is being held in a living trust for the benefit of the borrower or the future benefit of other individuals (such as the borrower’s heirs), the property may be eligible for a reverse mortgage if it meets all other eligibility criteria. The </a:t>
            </a:r>
            <a:r>
              <a:rPr lang="en-US" dirty="0" err="1"/>
              <a:t>HECMapplication</a:t>
            </a:r>
            <a:r>
              <a:rPr lang="en-US" dirty="0"/>
              <a:t> process for these types of properties is the same as for properties that are not held in trust. FHA does not require a trust to be irrevocable for the property to be eligible for a HECM. However, a lender may require the trust to be irrevocable as a condition for approving a reverse mortgage.</a:t>
            </a:r>
          </a:p>
        </p:txBody>
      </p:sp>
      <p:sp>
        <p:nvSpPr>
          <p:cNvPr id="4" name="Slide Number Placeholder 3"/>
          <p:cNvSpPr>
            <a:spLocks noGrp="1"/>
          </p:cNvSpPr>
          <p:nvPr>
            <p:ph type="sldNum" sz="quarter" idx="5"/>
          </p:nvPr>
        </p:nvSpPr>
        <p:spPr/>
        <p:txBody>
          <a:bodyPr/>
          <a:lstStyle/>
          <a:p>
            <a:fld id="{08F8EB8E-7026-4ACF-B57D-C3E04C21C53C}" type="slidenum">
              <a:rPr lang="en-US" smtClean="0"/>
              <a:t>13</a:t>
            </a:fld>
            <a:endParaRPr lang="en-US"/>
          </a:p>
        </p:txBody>
      </p:sp>
    </p:spTree>
    <p:extLst>
      <p:ext uri="{BB962C8B-B14F-4D97-AF65-F5344CB8AC3E}">
        <p14:creationId xmlns:p14="http://schemas.microsoft.com/office/powerpoint/2010/main" val="4262230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Long Term Lease -- renewable lease of at least 99 years or not less tan 50 years beyond the date of the 100</a:t>
            </a:r>
            <a:r>
              <a:rPr lang="en-US" baseline="30000" dirty="0">
                <a:solidFill>
                  <a:srgbClr val="000000"/>
                </a:solidFill>
              </a:rPr>
              <a:t>th</a:t>
            </a:r>
            <a:r>
              <a:rPr lang="en-US" dirty="0">
                <a:solidFill>
                  <a:srgbClr val="000000"/>
                </a:solidFill>
              </a:rPr>
              <a:t> birthday of the youngest borrower https://www.hud.gov/sites/documents/7610-0_5_SECC.PDF</a:t>
            </a:r>
            <a:endParaRPr lang="en-US" dirty="0"/>
          </a:p>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14</a:t>
            </a:fld>
            <a:endParaRPr lang="en-US"/>
          </a:p>
        </p:txBody>
      </p:sp>
    </p:spTree>
    <p:extLst>
      <p:ext uri="{BB962C8B-B14F-4D97-AF65-F5344CB8AC3E}">
        <p14:creationId xmlns:p14="http://schemas.microsoft.com/office/powerpoint/2010/main" val="3871201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15</a:t>
            </a:fld>
            <a:endParaRPr lang="en-US"/>
          </a:p>
        </p:txBody>
      </p:sp>
    </p:spTree>
    <p:extLst>
      <p:ext uri="{BB962C8B-B14F-4D97-AF65-F5344CB8AC3E}">
        <p14:creationId xmlns:p14="http://schemas.microsoft.com/office/powerpoint/2010/main" val="154180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balance of the loan is more than the appraised value, the home can be sold at 95% of appraised value and the remaining balance of the loan is covered by mortgage insurance. </a:t>
            </a:r>
          </a:p>
          <a:p>
            <a:r>
              <a:rPr lang="en-US" dirty="0"/>
              <a:t>If property sells for more than the balance, owed you keep the difference.</a:t>
            </a:r>
          </a:p>
        </p:txBody>
      </p:sp>
      <p:sp>
        <p:nvSpPr>
          <p:cNvPr id="4" name="Slide Number Placeholder 3"/>
          <p:cNvSpPr>
            <a:spLocks noGrp="1"/>
          </p:cNvSpPr>
          <p:nvPr>
            <p:ph type="sldNum" sz="quarter" idx="5"/>
          </p:nvPr>
        </p:nvSpPr>
        <p:spPr/>
        <p:txBody>
          <a:bodyPr/>
          <a:lstStyle/>
          <a:p>
            <a:fld id="{08F8EB8E-7026-4ACF-B57D-C3E04C21C53C}" type="slidenum">
              <a:rPr lang="en-US" smtClean="0"/>
              <a:t>16</a:t>
            </a:fld>
            <a:endParaRPr lang="en-US"/>
          </a:p>
        </p:txBody>
      </p:sp>
    </p:spTree>
    <p:extLst>
      <p:ext uri="{BB962C8B-B14F-4D97-AF65-F5344CB8AC3E}">
        <p14:creationId xmlns:p14="http://schemas.microsoft.com/office/powerpoint/2010/main" val="1033794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17</a:t>
            </a:fld>
            <a:endParaRPr lang="en-US"/>
          </a:p>
        </p:txBody>
      </p:sp>
    </p:spTree>
    <p:extLst>
      <p:ext uri="{BB962C8B-B14F-4D97-AF65-F5344CB8AC3E}">
        <p14:creationId xmlns:p14="http://schemas.microsoft.com/office/powerpoint/2010/main" val="1542652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18</a:t>
            </a:fld>
            <a:endParaRPr lang="en-US"/>
          </a:p>
        </p:txBody>
      </p:sp>
    </p:spTree>
    <p:extLst>
      <p:ext uri="{BB962C8B-B14F-4D97-AF65-F5344CB8AC3E}">
        <p14:creationId xmlns:p14="http://schemas.microsoft.com/office/powerpoint/2010/main" val="2873864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19</a:t>
            </a:fld>
            <a:endParaRPr lang="en-US"/>
          </a:p>
        </p:txBody>
      </p:sp>
    </p:spTree>
    <p:extLst>
      <p:ext uri="{BB962C8B-B14F-4D97-AF65-F5344CB8AC3E}">
        <p14:creationId xmlns:p14="http://schemas.microsoft.com/office/powerpoint/2010/main" val="3557779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2</a:t>
            </a:fld>
            <a:endParaRPr lang="en-US"/>
          </a:p>
        </p:txBody>
      </p:sp>
    </p:spTree>
    <p:extLst>
      <p:ext uri="{BB962C8B-B14F-4D97-AF65-F5344CB8AC3E}">
        <p14:creationId xmlns:p14="http://schemas.microsoft.com/office/powerpoint/2010/main" val="3546135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(3) </a:t>
            </a:r>
            <a:r>
              <a:rPr lang="en-US" b="1" i="1" dirty="0">
                <a:effectLst/>
              </a:rPr>
              <a:t>Nondiscrimination.</a:t>
            </a:r>
            <a:r>
              <a:rPr lang="en-US" dirty="0">
                <a:effectLst/>
              </a:rPr>
              <a:t> </a:t>
            </a:r>
          </a:p>
          <a:p>
            <a:r>
              <a:rPr lang="en-US" dirty="0">
                <a:effectLst/>
              </a:rPr>
              <a:t>(</a:t>
            </a:r>
            <a:r>
              <a:rPr lang="en-US" dirty="0" err="1">
                <a:effectLst/>
              </a:rPr>
              <a:t>i</a:t>
            </a:r>
            <a:r>
              <a:rPr lang="en-US" dirty="0">
                <a:effectLst/>
              </a:rPr>
              <a:t>) The Financial Assessment shall be conducted in a uniform manner that shall not discriminate because of race, color, religion, sex, national origin, familial status, disability, marital status, actual or perceived sexual orientation, gender identity, source of income of the borrower, location of the property, or because the applicant has in good faith exercised any right under the Consumer Credit Protection Act (</a:t>
            </a:r>
            <a:r>
              <a:rPr lang="en-US" dirty="0">
                <a:effectLst/>
                <a:hlinkClick r:id="rId3"/>
              </a:rPr>
              <a:t>15 U.S.C. 1601</a:t>
            </a:r>
            <a:r>
              <a:rPr lang="en-US" dirty="0">
                <a:effectLst/>
              </a:rPr>
              <a:t> </a:t>
            </a:r>
            <a:r>
              <a:rPr lang="en-US" i="1" dirty="0">
                <a:effectLst/>
              </a:rPr>
              <a:t>et seq.</a:t>
            </a:r>
            <a:r>
              <a:rPr lang="en-US" dirty="0">
                <a:effectLst/>
              </a:rPr>
              <a:t>).</a:t>
            </a:r>
          </a:p>
          <a:p>
            <a:r>
              <a:rPr lang="en-US" dirty="0">
                <a:effectLst/>
              </a:rPr>
              <a:t>(ii) The Financial Assessment shall be conducted in compliance with all applicable laws and regulations, including but not limited to, the following:</a:t>
            </a:r>
          </a:p>
          <a:p>
            <a:r>
              <a:rPr lang="en-US" dirty="0">
                <a:effectLst/>
              </a:rPr>
              <a:t>(A) Fair Housing Act (</a:t>
            </a:r>
            <a:r>
              <a:rPr lang="en-US" dirty="0">
                <a:effectLst/>
                <a:hlinkClick r:id="rId4"/>
              </a:rPr>
              <a:t>42 U.S.C. 3601</a:t>
            </a:r>
            <a:r>
              <a:rPr lang="en-US" dirty="0">
                <a:effectLst/>
              </a:rPr>
              <a:t> </a:t>
            </a:r>
            <a:r>
              <a:rPr lang="en-US" i="1" dirty="0">
                <a:effectLst/>
              </a:rPr>
              <a:t>et seq.</a:t>
            </a:r>
            <a:r>
              <a:rPr lang="en-US" dirty="0">
                <a:effectLst/>
              </a:rPr>
              <a:t>);</a:t>
            </a:r>
          </a:p>
          <a:p>
            <a:r>
              <a:rPr lang="en-US" dirty="0">
                <a:effectLst/>
              </a:rPr>
              <a:t>(B) Fair Credit Reporting Act (</a:t>
            </a:r>
            <a:r>
              <a:rPr lang="en-US" dirty="0">
                <a:effectLst/>
                <a:hlinkClick r:id="rId5"/>
              </a:rPr>
              <a:t>15 U.S.C. 1681</a:t>
            </a:r>
            <a:r>
              <a:rPr lang="en-US" dirty="0">
                <a:effectLst/>
              </a:rPr>
              <a:t> </a:t>
            </a:r>
            <a:r>
              <a:rPr lang="en-US" i="1" dirty="0">
                <a:effectLst/>
              </a:rPr>
              <a:t>et seq.</a:t>
            </a:r>
            <a:r>
              <a:rPr lang="en-US" dirty="0">
                <a:effectLst/>
              </a:rPr>
              <a:t>);</a:t>
            </a:r>
          </a:p>
          <a:p>
            <a:r>
              <a:rPr lang="en-US" dirty="0">
                <a:effectLst/>
              </a:rPr>
              <a:t>(C) Equal Credit Opportunity Act (</a:t>
            </a:r>
            <a:r>
              <a:rPr lang="en-US" dirty="0">
                <a:effectLst/>
                <a:hlinkClick r:id="rId6"/>
              </a:rPr>
              <a:t>15 U.S.C. 1691</a:t>
            </a:r>
            <a:r>
              <a:rPr lang="en-US" dirty="0">
                <a:effectLst/>
              </a:rPr>
              <a:t> </a:t>
            </a:r>
            <a:r>
              <a:rPr lang="en-US" i="1" dirty="0">
                <a:effectLst/>
              </a:rPr>
              <a:t>et seq.</a:t>
            </a:r>
            <a:r>
              <a:rPr lang="en-US" dirty="0">
                <a:effectLst/>
              </a:rPr>
              <a:t>); and</a:t>
            </a:r>
          </a:p>
          <a:p>
            <a:r>
              <a:rPr lang="en-US" dirty="0">
                <a:effectLst/>
              </a:rPr>
              <a:t>(D) Regulation B (</a:t>
            </a:r>
            <a:r>
              <a:rPr lang="en-US" dirty="0">
                <a:effectLst/>
                <a:hlinkClick r:id="rId7"/>
              </a:rPr>
              <a:t>12 CFR part 1002</a:t>
            </a:r>
            <a:r>
              <a:rPr lang="en-US" dirty="0">
                <a:effectLst/>
              </a:rPr>
              <a:t>).</a:t>
            </a:r>
          </a:p>
          <a:p>
            <a:pPr algn="l"/>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20</a:t>
            </a:fld>
            <a:endParaRPr lang="en-US"/>
          </a:p>
        </p:txBody>
      </p:sp>
    </p:spTree>
    <p:extLst>
      <p:ext uri="{BB962C8B-B14F-4D97-AF65-F5344CB8AC3E}">
        <p14:creationId xmlns:p14="http://schemas.microsoft.com/office/powerpoint/2010/main" val="189741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1" u="none" strike="noStrike" baseline="0" dirty="0">
                <a:solidFill>
                  <a:srgbClr val="000000"/>
                </a:solidFill>
                <a:latin typeface="Roboto-MediumItalic"/>
              </a:rPr>
              <a:t>Credit history. </a:t>
            </a:r>
            <a:r>
              <a:rPr lang="en-US" sz="1200" b="0" i="0" u="none" strike="noStrike" baseline="0" dirty="0">
                <a:solidFill>
                  <a:srgbClr val="000000"/>
                </a:solidFill>
                <a:latin typeface="Roboto-Regular"/>
              </a:rPr>
              <a:t>In accordance with FHA guidelines in existence at the time of FHA Case Number</a:t>
            </a:r>
          </a:p>
          <a:p>
            <a:pPr algn="l"/>
            <a:r>
              <a:rPr lang="en-US" sz="1200" b="0" i="0" u="none" strike="noStrike" baseline="0" dirty="0">
                <a:solidFill>
                  <a:srgbClr val="000000"/>
                </a:solidFill>
                <a:latin typeface="Roboto-Regular"/>
              </a:rPr>
              <a:t>assignment, mortgagees shall conduct an in-depth credit history analysis to determine if the</a:t>
            </a:r>
          </a:p>
          <a:p>
            <a:pPr algn="l"/>
            <a:r>
              <a:rPr lang="en-US" sz="1200" b="0" i="0" u="none" strike="noStrike" baseline="0" dirty="0">
                <a:solidFill>
                  <a:srgbClr val="000000"/>
                </a:solidFill>
                <a:latin typeface="Roboto-Regular"/>
              </a:rPr>
              <a:t>borrower has demonstrated the willingness to meet his or her financial obligations.</a:t>
            </a:r>
          </a:p>
          <a:p>
            <a:pPr algn="l"/>
            <a:endParaRPr lang="en-US" sz="1200" b="0" i="0" u="none" strike="noStrike" baseline="0" dirty="0">
              <a:solidFill>
                <a:srgbClr val="000000"/>
              </a:solidFill>
              <a:latin typeface="Roboto-Regular"/>
            </a:endParaRPr>
          </a:p>
          <a:p>
            <a:pPr algn="l"/>
            <a:r>
              <a:rPr lang="en-US" sz="1200" b="0" i="1" u="none" strike="noStrike" baseline="0" dirty="0">
                <a:solidFill>
                  <a:srgbClr val="000000"/>
                </a:solidFill>
                <a:latin typeface="Roboto-MediumItalic"/>
              </a:rPr>
              <a:t>Cash flow and residual income analysis. </a:t>
            </a:r>
            <a:r>
              <a:rPr lang="en-US" sz="1200" b="0" i="0" u="none" strike="noStrike" baseline="0" dirty="0">
                <a:solidFill>
                  <a:srgbClr val="000000"/>
                </a:solidFill>
                <a:latin typeface="Roboto-Regular"/>
              </a:rPr>
              <a:t>In accordance with FHA guidelines in existence at the</a:t>
            </a:r>
          </a:p>
          <a:p>
            <a:pPr algn="l"/>
            <a:r>
              <a:rPr lang="en-US" sz="1200" b="0" i="0" u="none" strike="noStrike" baseline="0" dirty="0">
                <a:solidFill>
                  <a:srgbClr val="000000"/>
                </a:solidFill>
                <a:latin typeface="Roboto-Regular"/>
              </a:rPr>
              <a:t>time of FHA Case Number assignment, mortgagees shall conduct a cash flow and residual</a:t>
            </a:r>
          </a:p>
          <a:p>
            <a:pPr algn="l"/>
            <a:r>
              <a:rPr lang="en-US" sz="1200" b="0" i="0" u="none" strike="noStrike" baseline="0" dirty="0">
                <a:solidFill>
                  <a:srgbClr val="000000"/>
                </a:solidFill>
                <a:latin typeface="Roboto-Regular"/>
              </a:rPr>
              <a:t>income analysis to determine the capacity of the borrower to meet his or her documented</a:t>
            </a:r>
          </a:p>
          <a:p>
            <a:pPr algn="l"/>
            <a:r>
              <a:rPr lang="en-US" sz="1200" b="0" i="0" u="none" strike="noStrike" baseline="0" dirty="0">
                <a:solidFill>
                  <a:srgbClr val="000000"/>
                </a:solidFill>
                <a:latin typeface="Roboto-Regular"/>
              </a:rPr>
              <a:t>financial obligations with his or her documented income.</a:t>
            </a:r>
            <a:endParaRPr lang="en-US" dirty="0"/>
          </a:p>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21</a:t>
            </a:fld>
            <a:endParaRPr lang="en-US"/>
          </a:p>
        </p:txBody>
      </p:sp>
    </p:spTree>
    <p:extLst>
      <p:ext uri="{BB962C8B-B14F-4D97-AF65-F5344CB8AC3E}">
        <p14:creationId xmlns:p14="http://schemas.microsoft.com/office/powerpoint/2010/main" val="2175081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22</a:t>
            </a:fld>
            <a:endParaRPr lang="en-US"/>
          </a:p>
        </p:txBody>
      </p:sp>
    </p:spTree>
    <p:extLst>
      <p:ext uri="{BB962C8B-B14F-4D97-AF65-F5344CB8AC3E}">
        <p14:creationId xmlns:p14="http://schemas.microsoft.com/office/powerpoint/2010/main" val="112883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solidFill>
                  <a:srgbClr val="7F7F7F"/>
                </a:solidFill>
                <a:latin typeface="+mn-lt"/>
              </a:rPr>
              <a:t>24 </a:t>
            </a:r>
            <a:r>
              <a:rPr lang="en-US" sz="1200" b="0" i="0" u="none" strike="noStrike" baseline="0" dirty="0" err="1">
                <a:solidFill>
                  <a:srgbClr val="7F7F7F"/>
                </a:solidFill>
                <a:latin typeface="+mn-lt"/>
              </a:rPr>
              <a:t>cfr</a:t>
            </a:r>
            <a:r>
              <a:rPr lang="en-US" sz="1200" b="0" i="0" u="none" strike="noStrike" baseline="0" dirty="0">
                <a:solidFill>
                  <a:srgbClr val="7F7F7F"/>
                </a:solidFill>
                <a:latin typeface="+mn-lt"/>
              </a:rPr>
              <a:t> 406.41 Counseling</a:t>
            </a:r>
          </a:p>
          <a:p>
            <a:pPr algn="l"/>
            <a:r>
              <a:rPr lang="en-US" sz="1200" b="0" i="0" u="none" strike="noStrike" baseline="0" dirty="0">
                <a:solidFill>
                  <a:srgbClr val="7F7F7F"/>
                </a:solidFill>
                <a:latin typeface="+mn-lt"/>
              </a:rPr>
              <a:t>(</a:t>
            </a:r>
            <a:r>
              <a:rPr lang="en-US" sz="1200" b="0" i="0" u="none" strike="noStrike" baseline="0" dirty="0">
                <a:solidFill>
                  <a:srgbClr val="000000"/>
                </a:solidFill>
                <a:latin typeface="+mn-lt"/>
              </a:rPr>
              <a:t>a</a:t>
            </a:r>
            <a:r>
              <a:rPr lang="en-US" sz="1200" b="0" i="0" u="none" strike="noStrike" baseline="0" dirty="0">
                <a:solidFill>
                  <a:srgbClr val="7F7F7F"/>
                </a:solidFill>
                <a:latin typeface="+mn-lt"/>
              </a:rPr>
              <a:t>) </a:t>
            </a:r>
            <a:r>
              <a:rPr lang="en-US" sz="1200" b="0" i="1" u="none" strike="noStrike" baseline="0" dirty="0">
                <a:solidFill>
                  <a:srgbClr val="000000"/>
                </a:solidFill>
                <a:latin typeface="+mn-lt"/>
              </a:rPr>
              <a:t>List provided. </a:t>
            </a:r>
            <a:r>
              <a:rPr lang="en-US" sz="1200" b="0" i="0" u="none" strike="noStrike" baseline="0" dirty="0">
                <a:solidFill>
                  <a:srgbClr val="000000"/>
                </a:solidFill>
                <a:latin typeface="+mn-lt"/>
              </a:rPr>
              <a:t>At the time of the initial contact with the prospective borrower, the mortgagee shall give the</a:t>
            </a:r>
          </a:p>
          <a:p>
            <a:pPr algn="l"/>
            <a:r>
              <a:rPr lang="en-US" sz="1200" b="0" i="0" u="none" strike="noStrike" baseline="0" dirty="0">
                <a:solidFill>
                  <a:srgbClr val="000000"/>
                </a:solidFill>
                <a:latin typeface="+mn-lt"/>
              </a:rPr>
              <a:t>borrower a list of the names, addresses, and telephone numbers of HECM counselors and their employing</a:t>
            </a:r>
          </a:p>
          <a:p>
            <a:pPr algn="l"/>
            <a:r>
              <a:rPr lang="en-US" sz="1200" b="0" i="0" u="none" strike="noStrike" baseline="0" dirty="0">
                <a:solidFill>
                  <a:srgbClr val="000000"/>
                </a:solidFill>
                <a:latin typeface="+mn-lt"/>
              </a:rPr>
              <a:t>agencies, which have been approved by the Commissioner, in accordance with subpart E of this part, as</a:t>
            </a:r>
          </a:p>
          <a:p>
            <a:pPr algn="l"/>
            <a:r>
              <a:rPr lang="en-US" sz="1200" b="0" i="0" u="none" strike="noStrike" baseline="0" dirty="0">
                <a:solidFill>
                  <a:srgbClr val="000000"/>
                </a:solidFill>
                <a:latin typeface="+mn-lt"/>
              </a:rPr>
              <a:t>qualified and able to provide the information described in paragraph (b) of this section. The borrower, any</a:t>
            </a:r>
          </a:p>
          <a:p>
            <a:pPr algn="l"/>
            <a:r>
              <a:rPr lang="en-US" sz="1200" b="0" i="0" u="none" strike="noStrike" baseline="0" dirty="0">
                <a:solidFill>
                  <a:srgbClr val="000000"/>
                </a:solidFill>
                <a:latin typeface="+mn-lt"/>
              </a:rPr>
              <a:t>Eligible or Ineligible Non-Borrowing Spouse, and any non-borrowing owner must receive counseling.</a:t>
            </a:r>
          </a:p>
          <a:p>
            <a:pPr algn="l"/>
            <a:r>
              <a:rPr lang="en-US" sz="1200" b="0" i="0" u="none" strike="noStrike" baseline="0" dirty="0">
                <a:solidFill>
                  <a:srgbClr val="7F7F7F"/>
                </a:solidFill>
                <a:latin typeface="+mn-lt"/>
              </a:rPr>
              <a:t>(</a:t>
            </a:r>
            <a:r>
              <a:rPr lang="en-US" sz="1200" b="0" i="0" u="none" strike="noStrike" baseline="0" dirty="0">
                <a:solidFill>
                  <a:srgbClr val="000000"/>
                </a:solidFill>
                <a:latin typeface="+mn-lt"/>
              </a:rPr>
              <a:t>b</a:t>
            </a:r>
            <a:r>
              <a:rPr lang="en-US" sz="1200" b="0" i="0" u="none" strike="noStrike" baseline="0" dirty="0">
                <a:solidFill>
                  <a:srgbClr val="7F7F7F"/>
                </a:solidFill>
                <a:latin typeface="+mn-lt"/>
              </a:rPr>
              <a:t>) </a:t>
            </a:r>
            <a:r>
              <a:rPr lang="en-US" sz="1200" b="0" i="1" u="none" strike="noStrike" baseline="0" dirty="0">
                <a:solidFill>
                  <a:srgbClr val="000000"/>
                </a:solidFill>
                <a:latin typeface="+mn-lt"/>
              </a:rPr>
              <a:t>Information to be provided.</a:t>
            </a:r>
          </a:p>
          <a:p>
            <a:pPr algn="l"/>
            <a:r>
              <a:rPr lang="en-US" sz="1200" b="0" i="0" u="none" strike="noStrike" baseline="0" dirty="0">
                <a:solidFill>
                  <a:srgbClr val="000000"/>
                </a:solidFill>
                <a:latin typeface="+mn-lt"/>
              </a:rPr>
              <a:t>A HECM counselor must discuss with the borrower:</a:t>
            </a:r>
          </a:p>
          <a:p>
            <a:pPr algn="l"/>
            <a:r>
              <a:rPr lang="en-US" sz="1200" b="0" i="0" u="none" strike="noStrike" baseline="0" dirty="0">
                <a:solidFill>
                  <a:srgbClr val="7F7F7F"/>
                </a:solidFill>
                <a:latin typeface="+mn-lt"/>
              </a:rPr>
              <a:t>(</a:t>
            </a:r>
            <a:r>
              <a:rPr lang="en-US" sz="1200" b="0" i="0" u="none" strike="noStrike" baseline="0" dirty="0" err="1">
                <a:solidFill>
                  <a:srgbClr val="000000"/>
                </a:solidFill>
                <a:latin typeface="+mn-lt"/>
              </a:rPr>
              <a:t>i</a:t>
            </a:r>
            <a:r>
              <a:rPr lang="en-US" sz="1200" b="0" i="0" u="none" strike="noStrike" baseline="0" dirty="0">
                <a:solidFill>
                  <a:srgbClr val="7F7F7F"/>
                </a:solidFill>
                <a:latin typeface="+mn-lt"/>
              </a:rPr>
              <a:t>) </a:t>
            </a:r>
            <a:r>
              <a:rPr lang="en-US" sz="1200" b="0" i="0" u="none" strike="noStrike" baseline="0" dirty="0">
                <a:solidFill>
                  <a:srgbClr val="000000"/>
                </a:solidFill>
                <a:latin typeface="+mn-lt"/>
              </a:rPr>
              <a:t>The information required by section 255(f) of the NHA;</a:t>
            </a:r>
          </a:p>
          <a:p>
            <a:pPr algn="l"/>
            <a:r>
              <a:rPr lang="en-US" sz="1200" b="0" i="0" u="none" strike="noStrike" baseline="0" dirty="0">
                <a:solidFill>
                  <a:srgbClr val="7F7F7F"/>
                </a:solidFill>
                <a:latin typeface="+mn-lt"/>
              </a:rPr>
              <a:t>(</a:t>
            </a:r>
            <a:r>
              <a:rPr lang="en-US" sz="1200" b="0" i="0" u="none" strike="noStrike" baseline="0" dirty="0">
                <a:solidFill>
                  <a:srgbClr val="000000"/>
                </a:solidFill>
                <a:latin typeface="+mn-lt"/>
              </a:rPr>
              <a:t>ii</a:t>
            </a:r>
            <a:r>
              <a:rPr lang="en-US" sz="1200" b="0" i="0" u="none" strike="noStrike" baseline="0" dirty="0">
                <a:solidFill>
                  <a:srgbClr val="7F7F7F"/>
                </a:solidFill>
                <a:latin typeface="+mn-lt"/>
              </a:rPr>
              <a:t>) </a:t>
            </a:r>
            <a:r>
              <a:rPr lang="en-US" sz="1200" b="0" i="0" u="none" strike="noStrike" baseline="0" dirty="0">
                <a:solidFill>
                  <a:srgbClr val="000000"/>
                </a:solidFill>
                <a:latin typeface="+mn-lt"/>
              </a:rPr>
              <a:t>Whether the borrower has signed a contract or agreement with an estate planning service firm</a:t>
            </a:r>
          </a:p>
          <a:p>
            <a:pPr algn="l"/>
            <a:r>
              <a:rPr lang="en-US" sz="1200" b="0" i="0" u="none" strike="noStrike" baseline="0" dirty="0">
                <a:solidFill>
                  <a:srgbClr val="000000"/>
                </a:solidFill>
                <a:latin typeface="+mn-lt"/>
              </a:rPr>
              <a:t>that requires, or purports to require, the borrower to pay a fee on or after closing that may</a:t>
            </a:r>
          </a:p>
          <a:p>
            <a:pPr algn="l"/>
            <a:r>
              <a:rPr lang="en-US" sz="1200" b="0" i="0" u="none" strike="noStrike" baseline="0" dirty="0">
                <a:solidFill>
                  <a:srgbClr val="000000"/>
                </a:solidFill>
                <a:latin typeface="+mn-lt"/>
              </a:rPr>
              <a:t>exceed amounts permitted by the Commissioner or this part;</a:t>
            </a:r>
          </a:p>
          <a:p>
            <a:pPr algn="l"/>
            <a:r>
              <a:rPr lang="en-US" sz="1200" b="0" i="0" u="none" strike="noStrike" baseline="0" dirty="0">
                <a:solidFill>
                  <a:srgbClr val="7F7F7F"/>
                </a:solidFill>
                <a:latin typeface="+mn-lt"/>
              </a:rPr>
              <a:t>(</a:t>
            </a:r>
            <a:r>
              <a:rPr lang="en-US" sz="1200" b="0" i="0" u="none" strike="noStrike" baseline="0" dirty="0">
                <a:solidFill>
                  <a:srgbClr val="000000"/>
                </a:solidFill>
                <a:latin typeface="+mn-lt"/>
              </a:rPr>
              <a:t>iii</a:t>
            </a:r>
            <a:r>
              <a:rPr lang="en-US" sz="1200" b="0" i="0" u="none" strike="noStrike" baseline="0" dirty="0">
                <a:solidFill>
                  <a:srgbClr val="7F7F7F"/>
                </a:solidFill>
                <a:latin typeface="+mn-lt"/>
              </a:rPr>
              <a:t>) </a:t>
            </a:r>
            <a:r>
              <a:rPr lang="en-US" sz="1200" b="0" i="0" u="none" strike="noStrike" baseline="0" dirty="0">
                <a:solidFill>
                  <a:srgbClr val="000000"/>
                </a:solidFill>
                <a:latin typeface="+mn-lt"/>
              </a:rPr>
              <a:t>If such a contract has been signed under paragraph (b)(1)(ii) of this section, the extent to which</a:t>
            </a:r>
          </a:p>
          <a:p>
            <a:pPr algn="l"/>
            <a:r>
              <a:rPr lang="en-US" sz="1200" b="0" i="0" u="none" strike="noStrike" baseline="0" dirty="0">
                <a:solidFill>
                  <a:srgbClr val="000000"/>
                </a:solidFill>
                <a:latin typeface="+mn-lt"/>
              </a:rPr>
              <a:t>services under the contract may not be needed or may be available at nominal or no cost from</a:t>
            </a:r>
          </a:p>
          <a:p>
            <a:pPr algn="l"/>
            <a:r>
              <a:rPr lang="en-US" sz="1200" b="0" i="0" u="none" strike="noStrike" baseline="0" dirty="0">
                <a:solidFill>
                  <a:srgbClr val="000000"/>
                </a:solidFill>
                <a:latin typeface="+mn-lt"/>
              </a:rPr>
              <a:t>other sources, including the mortgagee; and</a:t>
            </a:r>
          </a:p>
          <a:p>
            <a:pPr algn="l"/>
            <a:r>
              <a:rPr lang="en-US" sz="1200" b="0" i="0" u="none" strike="noStrike" baseline="0" dirty="0">
                <a:solidFill>
                  <a:srgbClr val="7F7F7F"/>
                </a:solidFill>
                <a:latin typeface="+mn-lt"/>
              </a:rPr>
              <a:t>(</a:t>
            </a:r>
            <a:r>
              <a:rPr lang="en-US" sz="1200" b="0" i="0" u="none" strike="noStrike" baseline="0" dirty="0">
                <a:solidFill>
                  <a:srgbClr val="000000"/>
                </a:solidFill>
                <a:latin typeface="+mn-lt"/>
              </a:rPr>
              <a:t>iv</a:t>
            </a:r>
            <a:r>
              <a:rPr lang="en-US" sz="1200" b="0" i="0" u="none" strike="noStrike" baseline="0" dirty="0">
                <a:solidFill>
                  <a:srgbClr val="7F7F7F"/>
                </a:solidFill>
                <a:latin typeface="+mn-lt"/>
              </a:rPr>
              <a:t>) </a:t>
            </a:r>
            <a:r>
              <a:rPr lang="en-US" sz="1200" b="0" i="0" u="none" strike="noStrike" baseline="0" dirty="0">
                <a:solidFill>
                  <a:srgbClr val="000000"/>
                </a:solidFill>
                <a:latin typeface="+mn-lt"/>
              </a:rPr>
              <a:t>Any other requirements determined by the Commissioner.</a:t>
            </a:r>
          </a:p>
          <a:p>
            <a:pPr algn="l"/>
            <a:r>
              <a:rPr lang="en-US" sz="1200" b="0" i="0" u="none" strike="noStrike" baseline="0" dirty="0">
                <a:solidFill>
                  <a:srgbClr val="7F7F7F"/>
                </a:solidFill>
                <a:latin typeface="+mn-lt"/>
              </a:rPr>
              <a:t>(</a:t>
            </a:r>
            <a:r>
              <a:rPr lang="en-US" sz="1200" b="0" i="0" u="none" strike="noStrike" baseline="0" dirty="0">
                <a:solidFill>
                  <a:srgbClr val="000000"/>
                </a:solidFill>
                <a:latin typeface="+mn-lt"/>
              </a:rPr>
              <a:t>2</a:t>
            </a:r>
            <a:r>
              <a:rPr lang="en-US" sz="1200" b="0" i="0" u="none" strike="noStrike" baseline="0" dirty="0">
                <a:solidFill>
                  <a:srgbClr val="7F7F7F"/>
                </a:solidFill>
                <a:latin typeface="+mn-lt"/>
              </a:rPr>
              <a:t>) </a:t>
            </a:r>
            <a:r>
              <a:rPr lang="en-US" sz="1200" b="0" i="0" u="none" strike="noStrike" baseline="0" dirty="0">
                <a:solidFill>
                  <a:srgbClr val="000000"/>
                </a:solidFill>
                <a:latin typeface="+mn-lt"/>
              </a:rPr>
              <a:t>If the HECM borrower has an Eligible Non-Borrowing Spouse, in addition to meeting the requirements</a:t>
            </a:r>
          </a:p>
          <a:p>
            <a:pPr algn="l"/>
            <a:r>
              <a:rPr lang="en-US" sz="1200" b="0" i="0" u="none" strike="noStrike" baseline="0" dirty="0">
                <a:solidFill>
                  <a:srgbClr val="000000"/>
                </a:solidFill>
                <a:latin typeface="+mn-lt"/>
              </a:rPr>
              <a:t>of paragraph (b)(1) of this section, a HECM counselor shall discuss with the borrower and Eligible</a:t>
            </a:r>
            <a:r>
              <a:rPr lang="en-US" sz="1200" b="0" i="1" u="none" strike="noStrike" baseline="0" dirty="0">
                <a:solidFill>
                  <a:srgbClr val="000000"/>
                </a:solidFill>
                <a:latin typeface="+mn-lt"/>
              </a:rPr>
              <a:t> </a:t>
            </a:r>
            <a:r>
              <a:rPr lang="en-US" sz="1200" b="0" i="0" u="none" strike="noStrike" baseline="0" dirty="0">
                <a:solidFill>
                  <a:srgbClr val="000000"/>
                </a:solidFill>
                <a:latin typeface="+mn-lt"/>
              </a:rPr>
              <a:t>Non-Borrowing Spouse:</a:t>
            </a:r>
          </a:p>
          <a:p>
            <a:pPr algn="l"/>
            <a:r>
              <a:rPr lang="en-US" sz="1200" b="0" i="0" u="none" strike="noStrike" baseline="0" dirty="0">
                <a:solidFill>
                  <a:srgbClr val="7F7F7F"/>
                </a:solidFill>
                <a:latin typeface="+mn-lt"/>
              </a:rPr>
              <a:t>(</a:t>
            </a:r>
            <a:r>
              <a:rPr lang="en-US" sz="1200" b="0" i="0" u="none" strike="noStrike" baseline="0" dirty="0" err="1">
                <a:solidFill>
                  <a:srgbClr val="000000"/>
                </a:solidFill>
                <a:latin typeface="+mn-lt"/>
              </a:rPr>
              <a:t>i</a:t>
            </a:r>
            <a:r>
              <a:rPr lang="en-US" sz="1200" b="0" i="0" u="none" strike="noStrike" baseline="0" dirty="0">
                <a:solidFill>
                  <a:srgbClr val="7F7F7F"/>
                </a:solidFill>
                <a:latin typeface="+mn-lt"/>
              </a:rPr>
              <a:t>) </a:t>
            </a:r>
            <a:r>
              <a:rPr lang="en-US" sz="1200" b="0" i="0" u="none" strike="noStrike" baseline="0" dirty="0">
                <a:solidFill>
                  <a:srgbClr val="000000"/>
                </a:solidFill>
                <a:latin typeface="+mn-lt"/>
              </a:rPr>
              <a:t>The requirement that the Eligible Non-Borrowing Spouse must obtain ownership of the property</a:t>
            </a:r>
          </a:p>
          <a:p>
            <a:pPr algn="l"/>
            <a:r>
              <a:rPr lang="en-US" sz="1200" b="0" i="0" u="none" strike="noStrike" baseline="0" dirty="0">
                <a:solidFill>
                  <a:srgbClr val="000000"/>
                </a:solidFill>
                <a:latin typeface="+mn-lt"/>
              </a:rPr>
              <a:t>or other legal right to remain in the property for life, upon the death of the last surviving</a:t>
            </a:r>
          </a:p>
          <a:p>
            <a:pPr algn="l"/>
            <a:r>
              <a:rPr lang="en-US" sz="1200" b="0" i="0" u="none" strike="noStrike" baseline="0" dirty="0">
                <a:solidFill>
                  <a:srgbClr val="000000"/>
                </a:solidFill>
                <a:latin typeface="+mn-lt"/>
              </a:rPr>
              <a:t>borrower;</a:t>
            </a:r>
          </a:p>
          <a:p>
            <a:pPr algn="l"/>
            <a:r>
              <a:rPr lang="en-US" sz="1200" b="0" i="0" u="none" strike="noStrike" baseline="0" dirty="0">
                <a:solidFill>
                  <a:srgbClr val="7F7F7F"/>
                </a:solidFill>
                <a:latin typeface="+mn-lt"/>
              </a:rPr>
              <a:t>(</a:t>
            </a:r>
            <a:r>
              <a:rPr lang="en-US" sz="1200" b="0" i="0" u="none" strike="noStrike" baseline="0" dirty="0">
                <a:solidFill>
                  <a:srgbClr val="000000"/>
                </a:solidFill>
                <a:latin typeface="+mn-lt"/>
              </a:rPr>
              <a:t>ii</a:t>
            </a:r>
            <a:r>
              <a:rPr lang="en-US" sz="1200" b="0" i="0" u="none" strike="noStrike" baseline="0" dirty="0">
                <a:solidFill>
                  <a:srgbClr val="7F7F7F"/>
                </a:solidFill>
                <a:latin typeface="+mn-lt"/>
              </a:rPr>
              <a:t>) </a:t>
            </a:r>
            <a:r>
              <a:rPr lang="en-US" sz="1200" b="0" i="0" u="none" strike="noStrike" baseline="0" dirty="0">
                <a:solidFill>
                  <a:srgbClr val="000000"/>
                </a:solidFill>
                <a:latin typeface="+mn-lt"/>
              </a:rPr>
              <a:t>A failure to obtain ownership or other legal right to remain in the property for life will result in</a:t>
            </a:r>
          </a:p>
          <a:p>
            <a:pPr algn="l"/>
            <a:r>
              <a:rPr lang="en-US" sz="1200" b="0" i="0" u="none" strike="noStrike" baseline="0" dirty="0">
                <a:solidFill>
                  <a:srgbClr val="000000"/>
                </a:solidFill>
                <a:latin typeface="+mn-lt"/>
              </a:rPr>
              <a:t>the HECM becoming due and payable and the Eligible Non-Borrowing Spouse will not receive</a:t>
            </a:r>
          </a:p>
          <a:p>
            <a:pPr algn="l"/>
            <a:r>
              <a:rPr lang="en-US" sz="1200" b="0" i="0" u="none" strike="noStrike" baseline="0" dirty="0">
                <a:solidFill>
                  <a:srgbClr val="000000"/>
                </a:solidFill>
                <a:latin typeface="+mn-lt"/>
              </a:rPr>
              <a:t>the benefit of the Deferral Period;</a:t>
            </a:r>
          </a:p>
          <a:p>
            <a:pPr algn="l"/>
            <a:r>
              <a:rPr lang="en-US" sz="1200" b="0" i="0" u="none" strike="noStrike" baseline="0" dirty="0">
                <a:solidFill>
                  <a:srgbClr val="7F7F7F"/>
                </a:solidFill>
                <a:latin typeface="+mn-lt"/>
              </a:rPr>
              <a:t>(</a:t>
            </a:r>
            <a:r>
              <a:rPr lang="en-US" sz="1200" b="0" i="0" u="none" strike="noStrike" baseline="0" dirty="0">
                <a:solidFill>
                  <a:srgbClr val="000000"/>
                </a:solidFill>
                <a:latin typeface="+mn-lt"/>
              </a:rPr>
              <a:t>iii</a:t>
            </a:r>
            <a:r>
              <a:rPr lang="en-US" sz="1200" b="0" i="0" u="none" strike="noStrike" baseline="0" dirty="0">
                <a:solidFill>
                  <a:srgbClr val="7F7F7F"/>
                </a:solidFill>
                <a:latin typeface="+mn-lt"/>
              </a:rPr>
              <a:t>) </a:t>
            </a:r>
            <a:r>
              <a:rPr lang="en-US" sz="1200" b="0" i="0" u="none" strike="noStrike" baseline="0" dirty="0">
                <a:solidFill>
                  <a:srgbClr val="000000"/>
                </a:solidFill>
                <a:latin typeface="+mn-lt"/>
              </a:rPr>
              <a:t>The requirement that the property must be the principal residence of the Eligible Non-Borrowing</a:t>
            </a:r>
          </a:p>
          <a:p>
            <a:pPr algn="l"/>
            <a:r>
              <a:rPr lang="en-US" sz="1200" b="0" i="0" u="none" strike="noStrike" baseline="0" dirty="0">
                <a:solidFill>
                  <a:srgbClr val="000000"/>
                </a:solidFill>
                <a:latin typeface="+mn-lt"/>
              </a:rPr>
              <a:t>Spouse prior to and after the death of the borrowing spouse;</a:t>
            </a:r>
          </a:p>
          <a:p>
            <a:pPr algn="l"/>
            <a:r>
              <a:rPr lang="en-US" sz="1200" b="0" i="0" u="none" strike="noStrike" baseline="0" dirty="0">
                <a:solidFill>
                  <a:srgbClr val="7F7F7F"/>
                </a:solidFill>
                <a:latin typeface="+mn-lt"/>
              </a:rPr>
              <a:t>(</a:t>
            </a:r>
            <a:r>
              <a:rPr lang="en-US" sz="1200" b="0" i="0" u="none" strike="noStrike" baseline="0" dirty="0">
                <a:solidFill>
                  <a:srgbClr val="000000"/>
                </a:solidFill>
                <a:latin typeface="+mn-lt"/>
              </a:rPr>
              <a:t>iv</a:t>
            </a:r>
            <a:r>
              <a:rPr lang="en-US" sz="1200" b="0" i="0" u="none" strike="noStrike" baseline="0" dirty="0">
                <a:solidFill>
                  <a:srgbClr val="7F7F7F"/>
                </a:solidFill>
                <a:latin typeface="+mn-lt"/>
              </a:rPr>
              <a:t>) </a:t>
            </a:r>
            <a:r>
              <a:rPr lang="en-US" sz="1200" b="0" i="0" u="none" strike="noStrike" baseline="0" dirty="0">
                <a:solidFill>
                  <a:srgbClr val="000000"/>
                </a:solidFill>
                <a:latin typeface="+mn-lt"/>
              </a:rPr>
              <a:t>The requirement that the Eligible Non-Borrowing Spouse fulfills all obligations of the mortgage,</a:t>
            </a:r>
          </a:p>
          <a:p>
            <a:pPr algn="l"/>
            <a:r>
              <a:rPr lang="en-US" sz="1200" b="0" i="0" u="none" strike="noStrike" baseline="0" dirty="0">
                <a:solidFill>
                  <a:srgbClr val="000000"/>
                </a:solidFill>
                <a:latin typeface="+mn-lt"/>
              </a:rPr>
              <a:t>including the payment of property charges and upkeep of the property; and</a:t>
            </a:r>
          </a:p>
          <a:p>
            <a:pPr algn="l"/>
            <a:r>
              <a:rPr lang="en-US" sz="1200" b="0" i="0" u="none" strike="noStrike" baseline="0" dirty="0">
                <a:solidFill>
                  <a:srgbClr val="7F7F7F"/>
                </a:solidFill>
                <a:latin typeface="+mn-lt"/>
              </a:rPr>
              <a:t>(</a:t>
            </a:r>
            <a:r>
              <a:rPr lang="en-US" sz="1200" b="0" i="0" u="none" strike="noStrike" baseline="0" dirty="0">
                <a:solidFill>
                  <a:srgbClr val="000000"/>
                </a:solidFill>
                <a:latin typeface="+mn-lt"/>
              </a:rPr>
              <a:t>v</a:t>
            </a:r>
            <a:r>
              <a:rPr lang="en-US" sz="1200" b="0" i="0" u="none" strike="noStrike" baseline="0" dirty="0">
                <a:solidFill>
                  <a:srgbClr val="7F7F7F"/>
                </a:solidFill>
                <a:latin typeface="+mn-lt"/>
              </a:rPr>
              <a:t>) </a:t>
            </a:r>
            <a:r>
              <a:rPr lang="en-US" sz="1200" b="0" i="0" u="none" strike="noStrike" baseline="0" dirty="0">
                <a:solidFill>
                  <a:srgbClr val="000000"/>
                </a:solidFill>
                <a:latin typeface="+mn-lt"/>
              </a:rPr>
              <a:t>Any other requirements determined by the Commissioner.</a:t>
            </a:r>
          </a:p>
          <a:p>
            <a:pPr algn="l"/>
            <a:r>
              <a:rPr lang="en-US" sz="1200" b="0" i="0" u="none" strike="noStrike" baseline="0" dirty="0">
                <a:solidFill>
                  <a:srgbClr val="7F7F7F"/>
                </a:solidFill>
                <a:latin typeface="+mn-lt"/>
              </a:rPr>
              <a:t>(</a:t>
            </a:r>
            <a:r>
              <a:rPr lang="en-US" sz="1200" b="0" i="0" u="none" strike="noStrike" baseline="0" dirty="0">
                <a:solidFill>
                  <a:srgbClr val="000000"/>
                </a:solidFill>
                <a:latin typeface="+mn-lt"/>
              </a:rPr>
              <a:t>3</a:t>
            </a:r>
            <a:r>
              <a:rPr lang="en-US" sz="1200" b="0" i="0" u="none" strike="noStrike" baseline="0" dirty="0">
                <a:solidFill>
                  <a:srgbClr val="7F7F7F"/>
                </a:solidFill>
                <a:latin typeface="+mn-lt"/>
              </a:rPr>
              <a:t>) </a:t>
            </a:r>
            <a:r>
              <a:rPr lang="en-US" sz="1200" b="0" i="0" u="none" strike="noStrike" baseline="0" dirty="0">
                <a:solidFill>
                  <a:srgbClr val="000000"/>
                </a:solidFill>
                <a:latin typeface="+mn-lt"/>
              </a:rPr>
              <a:t>If the HECM borrower has an Ineligible Non-Borrowing Spouse, in addition to meeting the</a:t>
            </a:r>
          </a:p>
          <a:p>
            <a:pPr algn="l"/>
            <a:r>
              <a:rPr lang="en-US" sz="1200" b="0" i="0" u="none" strike="noStrike" baseline="0" dirty="0">
                <a:solidFill>
                  <a:srgbClr val="000000"/>
                </a:solidFill>
                <a:latin typeface="+mn-lt"/>
              </a:rPr>
              <a:t>requirements of paragraph (b)(1) of this section, a HECM counselor shall discuss with the borrower</a:t>
            </a:r>
          </a:p>
          <a:p>
            <a:pPr algn="l"/>
            <a:r>
              <a:rPr lang="en-US" sz="1200" b="0" i="0" u="none" strike="noStrike" baseline="0" dirty="0">
                <a:solidFill>
                  <a:srgbClr val="000000"/>
                </a:solidFill>
                <a:latin typeface="+mn-lt"/>
              </a:rPr>
              <a:t>and Ineligible Non-Borrowing Spouse:</a:t>
            </a:r>
          </a:p>
          <a:p>
            <a:pPr algn="l"/>
            <a:r>
              <a:rPr lang="en-US" sz="1200" b="0" i="0" u="none" strike="noStrike" baseline="0" dirty="0">
                <a:solidFill>
                  <a:srgbClr val="7F7F7F"/>
                </a:solidFill>
                <a:latin typeface="+mn-lt"/>
              </a:rPr>
              <a:t>(</a:t>
            </a:r>
            <a:r>
              <a:rPr lang="en-US" sz="1200" b="0" i="0" u="none" strike="noStrike" baseline="0" dirty="0" err="1">
                <a:solidFill>
                  <a:srgbClr val="000000"/>
                </a:solidFill>
                <a:latin typeface="+mn-lt"/>
              </a:rPr>
              <a:t>i</a:t>
            </a:r>
            <a:r>
              <a:rPr lang="en-US" sz="1200" b="0" i="0" u="none" strike="noStrike" baseline="0" dirty="0">
                <a:solidFill>
                  <a:srgbClr val="7F7F7F"/>
                </a:solidFill>
                <a:latin typeface="+mn-lt"/>
              </a:rPr>
              <a:t>) </a:t>
            </a:r>
            <a:r>
              <a:rPr lang="en-US" sz="1200" b="0" i="0" u="none" strike="noStrike" baseline="0" dirty="0">
                <a:solidFill>
                  <a:srgbClr val="000000"/>
                </a:solidFill>
                <a:latin typeface="+mn-lt"/>
              </a:rPr>
              <a:t>The Deferral Period will not be applicable;</a:t>
            </a:r>
          </a:p>
          <a:p>
            <a:pPr algn="l"/>
            <a:r>
              <a:rPr lang="en-US" sz="1200" b="0" i="0" u="none" strike="noStrike" baseline="0" dirty="0">
                <a:solidFill>
                  <a:srgbClr val="7F7F7F"/>
                </a:solidFill>
                <a:latin typeface="+mn-lt"/>
              </a:rPr>
              <a:t>(</a:t>
            </a:r>
            <a:r>
              <a:rPr lang="en-US" sz="1200" b="0" i="0" u="none" strike="noStrike" baseline="0" dirty="0">
                <a:solidFill>
                  <a:srgbClr val="000000"/>
                </a:solidFill>
                <a:latin typeface="+mn-lt"/>
              </a:rPr>
              <a:t>ii</a:t>
            </a:r>
            <a:r>
              <a:rPr lang="en-US" sz="1200" b="0" i="0" u="none" strike="noStrike" baseline="0" dirty="0">
                <a:solidFill>
                  <a:srgbClr val="7F7F7F"/>
                </a:solidFill>
                <a:latin typeface="+mn-lt"/>
              </a:rPr>
              <a:t>) </a:t>
            </a:r>
            <a:r>
              <a:rPr lang="en-US" sz="1200" b="0" i="0" u="none" strike="noStrike" baseline="0" dirty="0">
                <a:solidFill>
                  <a:srgbClr val="000000"/>
                </a:solidFill>
                <a:latin typeface="+mn-lt"/>
              </a:rPr>
              <a:t>The HECM will become due and payable upon the death of the last surviving</a:t>
            </a:r>
            <a:r>
              <a:rPr lang="en-US" sz="1200" b="0" i="1" u="none" strike="noStrike" baseline="0" dirty="0">
                <a:solidFill>
                  <a:srgbClr val="000000"/>
                </a:solidFill>
                <a:latin typeface="+mn-lt"/>
              </a:rPr>
              <a:t> </a:t>
            </a:r>
            <a:r>
              <a:rPr lang="en-US" sz="1200" b="0" i="0" u="none" strike="noStrike" baseline="0" dirty="0">
                <a:solidFill>
                  <a:srgbClr val="000000"/>
                </a:solidFill>
                <a:latin typeface="+mn-lt"/>
              </a:rPr>
              <a:t>borrower; and</a:t>
            </a:r>
          </a:p>
          <a:p>
            <a:pPr algn="l"/>
            <a:r>
              <a:rPr lang="en-US" sz="1200" b="0" i="0" u="none" strike="noStrike" baseline="0" dirty="0">
                <a:solidFill>
                  <a:srgbClr val="7F7F7F"/>
                </a:solidFill>
                <a:latin typeface="+mn-lt"/>
              </a:rPr>
              <a:t>(</a:t>
            </a:r>
            <a:r>
              <a:rPr lang="en-US" sz="1200" b="0" i="0" u="none" strike="noStrike" baseline="0" dirty="0">
                <a:solidFill>
                  <a:srgbClr val="000000"/>
                </a:solidFill>
                <a:latin typeface="+mn-lt"/>
              </a:rPr>
              <a:t>iii</a:t>
            </a:r>
            <a:r>
              <a:rPr lang="en-US" sz="1200" b="0" i="0" u="none" strike="noStrike" baseline="0" dirty="0">
                <a:solidFill>
                  <a:srgbClr val="7F7F7F"/>
                </a:solidFill>
                <a:latin typeface="+mn-lt"/>
              </a:rPr>
              <a:t>) </a:t>
            </a:r>
            <a:r>
              <a:rPr lang="en-US" sz="1200" b="0" i="0" u="none" strike="noStrike" baseline="0" dirty="0">
                <a:solidFill>
                  <a:srgbClr val="000000"/>
                </a:solidFill>
                <a:latin typeface="+mn-lt"/>
              </a:rPr>
              <a:t>Any other requirements determined by the Commissioner.</a:t>
            </a:r>
          </a:p>
          <a:p>
            <a:pPr algn="l"/>
            <a:r>
              <a:rPr lang="en-US" sz="1200" b="0" i="0" u="none" strike="noStrike" baseline="0" dirty="0">
                <a:solidFill>
                  <a:srgbClr val="7F7F7F"/>
                </a:solidFill>
                <a:latin typeface="+mn-lt"/>
              </a:rPr>
              <a:t>(</a:t>
            </a:r>
            <a:r>
              <a:rPr lang="en-US" sz="1200" b="0" i="0" u="none" strike="noStrike" baseline="0" dirty="0">
                <a:solidFill>
                  <a:srgbClr val="000000"/>
                </a:solidFill>
                <a:latin typeface="+mn-lt"/>
              </a:rPr>
              <a:t>c</a:t>
            </a:r>
            <a:r>
              <a:rPr lang="en-US" sz="1200" b="0" i="0" u="none" strike="noStrike" baseline="0" dirty="0">
                <a:solidFill>
                  <a:srgbClr val="7F7F7F"/>
                </a:solidFill>
                <a:latin typeface="+mn-lt"/>
              </a:rPr>
              <a:t>) </a:t>
            </a:r>
            <a:r>
              <a:rPr lang="en-US" sz="1200" b="0" i="1" u="none" strike="noStrike" baseline="0" dirty="0">
                <a:solidFill>
                  <a:srgbClr val="000000"/>
                </a:solidFill>
                <a:latin typeface="+mn-lt"/>
              </a:rPr>
              <a:t>Certificate. </a:t>
            </a:r>
            <a:r>
              <a:rPr lang="en-US" sz="1200" b="0" i="0" u="none" strike="noStrike" baseline="0" dirty="0">
                <a:solidFill>
                  <a:srgbClr val="000000"/>
                </a:solidFill>
                <a:latin typeface="+mn-lt"/>
              </a:rPr>
              <a:t>The HECM counselor will provide the borrower with a certificate stating that the borrower, Non-</a:t>
            </a:r>
          </a:p>
          <a:p>
            <a:pPr algn="l"/>
            <a:r>
              <a:rPr lang="en-US" sz="1200" b="0" i="0" u="none" strike="noStrike" baseline="0" dirty="0">
                <a:solidFill>
                  <a:srgbClr val="000000"/>
                </a:solidFill>
                <a:latin typeface="+mn-lt"/>
              </a:rPr>
              <a:t>Borrowing Spouse, and non-borrowing owner, as applicable, has received counseling. The borrower shall</a:t>
            </a:r>
          </a:p>
          <a:p>
            <a:pPr algn="l"/>
            <a:r>
              <a:rPr lang="en-US" sz="1200" b="0" i="0" u="none" strike="noStrike" baseline="0" dirty="0">
                <a:solidFill>
                  <a:srgbClr val="000000"/>
                </a:solidFill>
                <a:latin typeface="+mn-lt"/>
              </a:rPr>
              <a:t>provide the mortgagee with a physical copy of the certificate.</a:t>
            </a:r>
            <a:endParaRPr lang="en-US" sz="1200" dirty="0">
              <a:latin typeface="+mn-lt"/>
            </a:endParaRPr>
          </a:p>
        </p:txBody>
      </p:sp>
      <p:sp>
        <p:nvSpPr>
          <p:cNvPr id="4" name="Slide Number Placeholder 3"/>
          <p:cNvSpPr>
            <a:spLocks noGrp="1"/>
          </p:cNvSpPr>
          <p:nvPr>
            <p:ph type="sldNum" sz="quarter" idx="5"/>
          </p:nvPr>
        </p:nvSpPr>
        <p:spPr/>
        <p:txBody>
          <a:bodyPr/>
          <a:lstStyle/>
          <a:p>
            <a:fld id="{08F8EB8E-7026-4ACF-B57D-C3E04C21C53C}" type="slidenum">
              <a:rPr lang="en-US" smtClean="0"/>
              <a:t>23</a:t>
            </a:fld>
            <a:endParaRPr lang="en-US"/>
          </a:p>
        </p:txBody>
      </p:sp>
    </p:spTree>
    <p:extLst>
      <p:ext uri="{BB962C8B-B14F-4D97-AF65-F5344CB8AC3E}">
        <p14:creationId xmlns:p14="http://schemas.microsoft.com/office/powerpoint/2010/main" val="1241620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24</a:t>
            </a:fld>
            <a:endParaRPr lang="en-US"/>
          </a:p>
        </p:txBody>
      </p:sp>
    </p:spTree>
    <p:extLst>
      <p:ext uri="{BB962C8B-B14F-4D97-AF65-F5344CB8AC3E}">
        <p14:creationId xmlns:p14="http://schemas.microsoft.com/office/powerpoint/2010/main" val="1442868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25</a:t>
            </a:fld>
            <a:endParaRPr lang="en-US"/>
          </a:p>
        </p:txBody>
      </p:sp>
    </p:spTree>
    <p:extLst>
      <p:ext uri="{BB962C8B-B14F-4D97-AF65-F5344CB8AC3E}">
        <p14:creationId xmlns:p14="http://schemas.microsoft.com/office/powerpoint/2010/main" val="32756388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Term plan – when the term is up payments will be stopped, but you can continue living in your house until you default or the loan becomes due and payable. </a:t>
            </a:r>
          </a:p>
          <a:p>
            <a:endParaRPr lang="en-US" dirty="0"/>
          </a:p>
          <a:p>
            <a:r>
              <a:rPr lang="en-US" dirty="0"/>
              <a:t>Tenure plan – payments are calculated as if the borrower will live to 100.  If they live past 100 they will continue receiving money.  </a:t>
            </a:r>
          </a:p>
          <a:p>
            <a:endParaRPr lang="en-US" dirty="0"/>
          </a:p>
          <a:p>
            <a:r>
              <a:rPr lang="en-US" dirty="0"/>
              <a:t>If the borrower has a shorter life expectancy, they may do better with a term payment plan, which would allow them to receive higher monthly payments. https://www.investopedia.com/terms/t/tenure-payment-plan.asp </a:t>
            </a:r>
          </a:p>
          <a:p>
            <a:endParaRPr lang="en-US" dirty="0"/>
          </a:p>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27</a:t>
            </a:fld>
            <a:endParaRPr lang="en-US"/>
          </a:p>
        </p:txBody>
      </p:sp>
    </p:spTree>
    <p:extLst>
      <p:ext uri="{BB962C8B-B14F-4D97-AF65-F5344CB8AC3E}">
        <p14:creationId xmlns:p14="http://schemas.microsoft.com/office/powerpoint/2010/main" val="4032389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 of credit option allows the unused portion of the line of grown to grow at a set interest rate.  Also allows the borrower to withdraw more money earlier. </a:t>
            </a:r>
          </a:p>
        </p:txBody>
      </p:sp>
      <p:sp>
        <p:nvSpPr>
          <p:cNvPr id="4" name="Slide Number Placeholder 3"/>
          <p:cNvSpPr>
            <a:spLocks noGrp="1"/>
          </p:cNvSpPr>
          <p:nvPr>
            <p:ph type="sldNum" sz="quarter" idx="5"/>
          </p:nvPr>
        </p:nvSpPr>
        <p:spPr/>
        <p:txBody>
          <a:bodyPr/>
          <a:lstStyle/>
          <a:p>
            <a:fld id="{08F8EB8E-7026-4ACF-B57D-C3E04C21C53C}" type="slidenum">
              <a:rPr lang="en-US" smtClean="0"/>
              <a:t>28</a:t>
            </a:fld>
            <a:endParaRPr lang="en-US"/>
          </a:p>
        </p:txBody>
      </p:sp>
    </p:spTree>
    <p:extLst>
      <p:ext uri="{BB962C8B-B14F-4D97-AF65-F5344CB8AC3E}">
        <p14:creationId xmlns:p14="http://schemas.microsoft.com/office/powerpoint/2010/main" val="900980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29</a:t>
            </a:fld>
            <a:endParaRPr lang="en-US"/>
          </a:p>
        </p:txBody>
      </p:sp>
    </p:spTree>
    <p:extLst>
      <p:ext uri="{BB962C8B-B14F-4D97-AF65-F5344CB8AC3E}">
        <p14:creationId xmlns:p14="http://schemas.microsoft.com/office/powerpoint/2010/main" val="3298036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1" u="none" strike="noStrike" baseline="0" dirty="0"/>
              <a:t>Maximum claim amount </a:t>
            </a:r>
            <a:r>
              <a:rPr lang="en-US" b="0" i="0" u="none" strike="noStrike" baseline="0" dirty="0"/>
              <a:t>means the lesser of the:</a:t>
            </a:r>
          </a:p>
          <a:p>
            <a:pPr algn="l"/>
            <a:r>
              <a:rPr lang="en-US" b="0" i="0" u="none" strike="noStrike" baseline="0" dirty="0"/>
              <a:t>	- appraised value of the property, as determined by the appraisal</a:t>
            </a:r>
          </a:p>
          <a:p>
            <a:pPr algn="l"/>
            <a:r>
              <a:rPr lang="en-US" b="0" i="0" u="none" strike="noStrike" baseline="0" dirty="0"/>
              <a:t>used in underwriting the loan;</a:t>
            </a:r>
          </a:p>
          <a:p>
            <a:pPr algn="l"/>
            <a:r>
              <a:rPr lang="en-US" b="0" i="0" u="none" strike="noStrike" baseline="0" dirty="0"/>
              <a:t>	-  the sales price of the property being purchased for the sole purpose of</a:t>
            </a:r>
          </a:p>
          <a:p>
            <a:pPr algn="l"/>
            <a:r>
              <a:rPr lang="en-US" b="0" i="0" u="none" strike="noStrike" baseline="0" dirty="0"/>
              <a:t>being the principal residence; or </a:t>
            </a:r>
          </a:p>
          <a:p>
            <a:pPr algn="l"/>
            <a:r>
              <a:rPr lang="en-US" b="0" i="0" u="none" strike="noStrike" baseline="0" dirty="0"/>
              <a:t>	- the national mortgage limit for a one-family residence under subsections</a:t>
            </a:r>
          </a:p>
          <a:p>
            <a:pPr algn="l"/>
            <a:r>
              <a:rPr lang="en-US" b="0" i="0" u="none" strike="noStrike" baseline="0" dirty="0"/>
              <a:t>255(g) or (m) of the National Housing Act (as adjusted where applicable under section 214 of the</a:t>
            </a:r>
          </a:p>
          <a:p>
            <a:pPr algn="l"/>
            <a:r>
              <a:rPr lang="en-US" b="0" i="0" u="none" strike="noStrike" baseline="0" dirty="0"/>
              <a:t>National Housing Act) as of the date of loan closing. </a:t>
            </a:r>
          </a:p>
          <a:p>
            <a:pPr algn="l"/>
            <a:endParaRPr lang="en-US" b="0" i="0" u="none" strike="noStrike" baseline="0" dirty="0"/>
          </a:p>
          <a:p>
            <a:pPr algn="l"/>
            <a:r>
              <a:rPr lang="en-US" b="0" i="0" u="none" strike="noStrike" baseline="0" dirty="0"/>
              <a:t>The initial mortgage insurance premium must not be</a:t>
            </a:r>
          </a:p>
          <a:p>
            <a:pPr algn="l"/>
            <a:r>
              <a:rPr lang="en-US" b="0" i="0" u="none" strike="noStrike" baseline="0" dirty="0"/>
              <a:t>taken into account in the calculation of the maximum claim amount. Closing costs must not be taken into</a:t>
            </a:r>
          </a:p>
          <a:p>
            <a:pPr algn="l"/>
            <a:r>
              <a:rPr lang="en-US" b="0" i="0" u="none" strike="noStrike" baseline="0" dirty="0"/>
              <a:t>account in determining appraised value</a:t>
            </a:r>
          </a:p>
          <a:p>
            <a:pPr algn="l"/>
            <a:endParaRPr lang="en-US" dirty="0"/>
          </a:p>
          <a:p>
            <a:r>
              <a:rPr lang="en-US" dirty="0"/>
              <a:t>https://www.hud.gov/program_offices/housing/sfh/hecm/hecmabou</a:t>
            </a:r>
          </a:p>
        </p:txBody>
      </p:sp>
      <p:sp>
        <p:nvSpPr>
          <p:cNvPr id="4" name="Slide Number Placeholder 3"/>
          <p:cNvSpPr>
            <a:spLocks noGrp="1"/>
          </p:cNvSpPr>
          <p:nvPr>
            <p:ph type="sldNum" sz="quarter" idx="5"/>
          </p:nvPr>
        </p:nvSpPr>
        <p:spPr/>
        <p:txBody>
          <a:bodyPr/>
          <a:lstStyle/>
          <a:p>
            <a:fld id="{08F8EB8E-7026-4ACF-B57D-C3E04C21C53C}" type="slidenum">
              <a:rPr lang="en-US" smtClean="0"/>
              <a:t>30</a:t>
            </a:fld>
            <a:endParaRPr lang="en-US"/>
          </a:p>
        </p:txBody>
      </p:sp>
    </p:spTree>
    <p:extLst>
      <p:ext uri="{BB962C8B-B14F-4D97-AF65-F5344CB8AC3E}">
        <p14:creationId xmlns:p14="http://schemas.microsoft.com/office/powerpoint/2010/main" val="2446795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01820"/>
                </a:solidFill>
                <a:effectLst/>
                <a:latin typeface="Avenir Next"/>
              </a:rPr>
              <a:t>American Advisors Group, headquartered in Orange, Calif., is licensed in 49 states and the District of Columbia. It is the largest reverse mortgage lender in the United States. The company ran television advertisements almost daily and disseminated its information kit to approximately 1 million consumers. The information kit included a DVD and several brochures with information about reverse mortgage products.</a:t>
            </a:r>
          </a:p>
          <a:p>
            <a:pPr algn="l"/>
            <a:endParaRPr lang="en-US" b="0" i="0" dirty="0">
              <a:solidFill>
                <a:srgbClr val="101820"/>
              </a:solidFill>
              <a:effectLst/>
              <a:latin typeface="Avenir Next"/>
            </a:endParaRPr>
          </a:p>
          <a:p>
            <a:pPr algn="l"/>
            <a:r>
              <a:rPr lang="en-US" b="0" i="0" dirty="0">
                <a:solidFill>
                  <a:srgbClr val="101820"/>
                </a:solidFill>
                <a:effectLst/>
                <a:latin typeface="Avenir Next"/>
              </a:rPr>
              <a:t>Through its investigation, the CFPB found that since January 2012 American Advisors Group’s advertisements misrepresented that consumers could not lose their home and that they would have the right to stay in their home for the rest of their lives. The company also falsely told potential customers that they would have no monthly payments and that with a reverse mortgage they would be able to pay off all debts. In fact, consumers with a reverse mortgage still have payments and can default and lose their home if they fail to comply with the loan terms. These terms require, among other things, paying property taxes, making homeowner’s insurance payments, and paying for property maintenance. Moreover, a reverse mortgage is a debt and therefore cannot be used to eliminate all of a consumer’s debt.</a:t>
            </a:r>
          </a:p>
          <a:p>
            <a:pPr algn="l"/>
            <a:endParaRPr lang="en-US" b="0" i="0" dirty="0">
              <a:solidFill>
                <a:srgbClr val="101820"/>
              </a:solidFill>
              <a:effectLst/>
              <a:latin typeface="Avenir Next"/>
            </a:endParaRPr>
          </a:p>
          <a:p>
            <a:pPr algn="l"/>
            <a:r>
              <a:rPr lang="en-US" b="0" i="0" dirty="0">
                <a:solidFill>
                  <a:srgbClr val="101820"/>
                </a:solidFill>
                <a:effectLst/>
                <a:latin typeface="Avenir Next"/>
              </a:rPr>
              <a:t>Under the terms of today’s consent order, the company must make clear and prominent disclosures in its reverse mortgage advertisements and implement a system to ensure it is following all laws. It will also pay a civil penalty of $400,000.</a:t>
            </a:r>
          </a:p>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3</a:t>
            </a:fld>
            <a:endParaRPr lang="en-US"/>
          </a:p>
        </p:txBody>
      </p:sp>
    </p:spTree>
    <p:extLst>
      <p:ext uri="{BB962C8B-B14F-4D97-AF65-F5344CB8AC3E}">
        <p14:creationId xmlns:p14="http://schemas.microsoft.com/office/powerpoint/2010/main" val="8180782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31</a:t>
            </a:fld>
            <a:endParaRPr lang="en-US"/>
          </a:p>
        </p:txBody>
      </p:sp>
    </p:spTree>
    <p:extLst>
      <p:ext uri="{BB962C8B-B14F-4D97-AF65-F5344CB8AC3E}">
        <p14:creationId xmlns:p14="http://schemas.microsoft.com/office/powerpoint/2010/main" val="34985144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411163" y="463550"/>
            <a:ext cx="6176962" cy="3475038"/>
          </a:xfrm>
          <a:ln/>
        </p:spPr>
      </p:sp>
      <p:sp>
        <p:nvSpPr>
          <p:cNvPr id="54275" name="Rectangle 3"/>
          <p:cNvSpPr>
            <a:spLocks noGrp="1" noChangeArrowheads="1"/>
          </p:cNvSpPr>
          <p:nvPr>
            <p:ph type="body" idx="1"/>
          </p:nvPr>
        </p:nvSpPr>
        <p:spPr>
          <a:noFill/>
        </p:spPr>
        <p:txBody>
          <a:bodyPr/>
          <a:lstStyle/>
          <a:p>
            <a:r>
              <a:rPr lang="en-US" dirty="0">
                <a:latin typeface="Arial" charset="0"/>
              </a:rPr>
              <a:t>See:  http://www.communitysolutions.com/images/upload/resources/sbmv3n12.pdf</a:t>
            </a:r>
          </a:p>
          <a:p>
            <a:endParaRPr lang="en-US" dirty="0">
              <a:latin typeface="Arial" charset="0"/>
            </a:endParaRPr>
          </a:p>
          <a:p>
            <a:r>
              <a:rPr lang="en-US" dirty="0">
                <a:latin typeface="Arial" charset="0"/>
              </a:rPr>
              <a:t>Servicing charges – for a period sufficient to cover the period used to calculate tenure payment – must be disclosed at in a range approved by the commissioner.</a:t>
            </a:r>
          </a:p>
          <a:p>
            <a:endParaRPr lang="en-US" dirty="0">
              <a:latin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charset="0"/>
              </a:rPr>
              <a:t>Set aside accounts – LESAs </a:t>
            </a:r>
          </a:p>
          <a:p>
            <a:endParaRPr lang="en-US" dirty="0">
              <a:latin typeface="Arial" charset="0"/>
            </a:endParaRPr>
          </a:p>
          <a:p>
            <a:r>
              <a:rPr lang="en-US" dirty="0">
                <a:latin typeface="Arial" charset="0"/>
              </a:rPr>
              <a:t>Repair set aside for repairs not yet performed</a:t>
            </a:r>
          </a:p>
        </p:txBody>
      </p:sp>
    </p:spTree>
    <p:extLst>
      <p:ext uri="{BB962C8B-B14F-4D97-AF65-F5344CB8AC3E}">
        <p14:creationId xmlns:p14="http://schemas.microsoft.com/office/powerpoint/2010/main" val="11118175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Adjustable Interest Rate … Whenever an interest rate is adjusted, the new interest</a:t>
            </a:r>
          </a:p>
          <a:p>
            <a:r>
              <a:rPr lang="en-US" dirty="0"/>
              <a:t>rate applies to the entire loan balance. </a:t>
            </a:r>
            <a:r>
              <a:rPr lang="en-US" u="sng" dirty="0"/>
              <a:t>The difference between the initial interest rate and the index figure</a:t>
            </a:r>
          </a:p>
          <a:p>
            <a:r>
              <a:rPr lang="en-US" u="sng" dirty="0"/>
              <a:t>applicable when the firm commitment is issued shall equal the margin used to determine interest rate</a:t>
            </a:r>
          </a:p>
          <a:p>
            <a:r>
              <a:rPr lang="en-US" u="sng" dirty="0"/>
              <a:t>adjustments. </a:t>
            </a:r>
            <a:r>
              <a:rPr lang="en-US" dirty="0"/>
              <a:t>If the expected average mortgage interest rate is locked in prior to closing, the difference</a:t>
            </a:r>
          </a:p>
          <a:p>
            <a:r>
              <a:rPr lang="en-US" dirty="0"/>
              <a:t>between the expected average mortgage interest rate and the value of the appropriate index at the time of</a:t>
            </a:r>
          </a:p>
          <a:p>
            <a:r>
              <a:rPr lang="en-US" dirty="0"/>
              <a:t>rate lock-in shall equal the margin used to determine interest rate adjustments.  206.21(b)</a:t>
            </a:r>
          </a:p>
          <a:p>
            <a:endParaRPr lang="en-US" dirty="0"/>
          </a:p>
          <a:p>
            <a:pPr algn="l"/>
            <a:r>
              <a:rPr lang="en-US" b="0" i="1" u="none" strike="noStrike" baseline="0" dirty="0"/>
              <a:t>Margin </a:t>
            </a:r>
            <a:r>
              <a:rPr lang="en-US" b="0" i="0" u="none" strike="noStrike" baseline="0" dirty="0"/>
              <a:t>means the amount added to the index value to compute the expected average mortgage interest rate</a:t>
            </a:r>
          </a:p>
          <a:p>
            <a:pPr algn="l"/>
            <a:r>
              <a:rPr lang="en-US" b="0" i="0" u="none" strike="noStrike" baseline="0" dirty="0"/>
              <a:t>and the initial mortgage interest (Note) rate and periodic adjustments to the mortgage interest (Note)</a:t>
            </a:r>
          </a:p>
          <a:p>
            <a:pPr algn="l"/>
            <a:r>
              <a:rPr lang="en-US" b="0" i="0" u="none" strike="noStrike" baseline="0" dirty="0"/>
              <a:t>rate. 206.3</a:t>
            </a:r>
          </a:p>
          <a:p>
            <a:pPr algn="l"/>
            <a:endParaRPr lang="en-US" b="0" i="0" u="none" strike="no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t>This means that the index used to calculate the initial mortgage interest rate must be the same index type used to calculate interest rate adjustments. </a:t>
            </a:r>
            <a:r>
              <a:rPr lang="en-US" dirty="0"/>
              <a:t>206.21(b)(1)(ii) and (b)(2)(I)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l"/>
            <a:r>
              <a:rPr lang="en-US" b="0" i="0" u="none" strike="noStrike" baseline="0" dirty="0">
                <a:solidFill>
                  <a:srgbClr val="7F7F7F"/>
                </a:solidFill>
              </a:rPr>
              <a:t>(</a:t>
            </a:r>
            <a:r>
              <a:rPr lang="en-US" b="0" i="0" u="none" strike="noStrike" baseline="0" dirty="0">
                <a:solidFill>
                  <a:srgbClr val="000000"/>
                </a:solidFill>
              </a:rPr>
              <a:t>c</a:t>
            </a:r>
            <a:r>
              <a:rPr lang="en-US" b="0" i="0" u="none" strike="noStrike" baseline="0" dirty="0">
                <a:solidFill>
                  <a:srgbClr val="7F7F7F"/>
                </a:solidFill>
              </a:rPr>
              <a:t>) </a:t>
            </a:r>
            <a:r>
              <a:rPr lang="en-US" b="0" i="1" u="none" strike="noStrike" baseline="0" dirty="0">
                <a:solidFill>
                  <a:srgbClr val="000000"/>
                </a:solidFill>
              </a:rPr>
              <a:t>Pre-loan disclosure.</a:t>
            </a:r>
          </a:p>
          <a:p>
            <a:pPr algn="l"/>
            <a:r>
              <a:rPr lang="en-US" b="0" i="0" u="none" strike="noStrike" baseline="0" dirty="0">
                <a:solidFill>
                  <a:srgbClr val="7F7F7F"/>
                </a:solidFill>
              </a:rPr>
              <a:t>(</a:t>
            </a:r>
            <a:r>
              <a:rPr lang="en-US" b="0" i="0" u="none" strike="noStrike" baseline="0" dirty="0">
                <a:solidFill>
                  <a:srgbClr val="000000"/>
                </a:solidFill>
              </a:rPr>
              <a:t>1</a:t>
            </a:r>
            <a:r>
              <a:rPr lang="en-US" b="0" i="0" u="none" strike="noStrike" baseline="0" dirty="0">
                <a:solidFill>
                  <a:srgbClr val="7F7F7F"/>
                </a:solidFill>
              </a:rPr>
              <a:t>) </a:t>
            </a:r>
            <a:r>
              <a:rPr lang="en-US" b="0" i="0" u="none" strike="noStrike" baseline="0" dirty="0">
                <a:solidFill>
                  <a:srgbClr val="000000"/>
                </a:solidFill>
              </a:rPr>
              <a:t>At the time the mortgagee provides the borrower with a loan application, a mortgagee shall provide a</a:t>
            </a:r>
          </a:p>
          <a:p>
            <a:pPr algn="l"/>
            <a:r>
              <a:rPr lang="en-US" b="0" i="0" u="none" strike="noStrike" baseline="0" dirty="0">
                <a:solidFill>
                  <a:srgbClr val="000000"/>
                </a:solidFill>
              </a:rPr>
              <a:t>borrower with a written explanation of all adjustable interest rate features of a mortgage. The</a:t>
            </a:r>
          </a:p>
          <a:p>
            <a:pPr algn="l"/>
            <a:r>
              <a:rPr lang="en-US" b="0" i="0" u="none" strike="noStrike" baseline="0" dirty="0">
                <a:solidFill>
                  <a:srgbClr val="000000"/>
                </a:solidFill>
              </a:rPr>
              <a:t>explanation must include the following items:</a:t>
            </a:r>
          </a:p>
          <a:p>
            <a:pPr algn="l"/>
            <a:r>
              <a:rPr lang="en-US" b="0" i="0" u="none" strike="noStrike" baseline="0" dirty="0">
                <a:solidFill>
                  <a:srgbClr val="7F7F7F"/>
                </a:solidFill>
              </a:rPr>
              <a:t>(</a:t>
            </a:r>
            <a:r>
              <a:rPr lang="en-US" b="0" i="0" u="none" strike="noStrike" baseline="0" dirty="0" err="1">
                <a:solidFill>
                  <a:srgbClr val="000000"/>
                </a:solidFill>
              </a:rPr>
              <a:t>i</a:t>
            </a:r>
            <a:r>
              <a:rPr lang="en-US" b="0" i="0" u="none" strike="noStrike" baseline="0" dirty="0">
                <a:solidFill>
                  <a:srgbClr val="7F7F7F"/>
                </a:solidFill>
              </a:rPr>
              <a:t>) </a:t>
            </a:r>
            <a:r>
              <a:rPr lang="en-US" b="0" i="0" u="none" strike="noStrike" baseline="0" dirty="0">
                <a:solidFill>
                  <a:srgbClr val="000000"/>
                </a:solidFill>
              </a:rPr>
              <a:t>The circumstances under which the rate may increase;</a:t>
            </a:r>
          </a:p>
          <a:p>
            <a:pPr algn="l"/>
            <a:r>
              <a:rPr lang="en-US" b="0" i="0" u="none" strike="noStrike" baseline="0" dirty="0">
                <a:solidFill>
                  <a:srgbClr val="7F7F7F"/>
                </a:solidFill>
              </a:rPr>
              <a:t>(</a:t>
            </a:r>
            <a:r>
              <a:rPr lang="en-US" b="0" i="0" u="none" strike="noStrike" baseline="0" dirty="0">
                <a:solidFill>
                  <a:srgbClr val="000000"/>
                </a:solidFill>
              </a:rPr>
              <a:t>ii</a:t>
            </a:r>
            <a:r>
              <a:rPr lang="en-US" b="0" i="0" u="none" strike="noStrike" baseline="0" dirty="0">
                <a:solidFill>
                  <a:srgbClr val="7F7F7F"/>
                </a:solidFill>
              </a:rPr>
              <a:t>) </a:t>
            </a:r>
            <a:r>
              <a:rPr lang="en-US" b="0" i="0" u="none" strike="noStrike" baseline="0" dirty="0">
                <a:solidFill>
                  <a:srgbClr val="000000"/>
                </a:solidFill>
              </a:rPr>
              <a:t>Any limitations on the increase; and</a:t>
            </a:r>
          </a:p>
          <a:p>
            <a:pPr algn="l"/>
            <a:r>
              <a:rPr lang="en-US" b="0" i="0" u="none" strike="noStrike" baseline="0" dirty="0">
                <a:solidFill>
                  <a:srgbClr val="7F7F7F"/>
                </a:solidFill>
              </a:rPr>
              <a:t>(</a:t>
            </a:r>
            <a:r>
              <a:rPr lang="en-US" b="0" i="0" u="none" strike="noStrike" baseline="0" dirty="0">
                <a:solidFill>
                  <a:srgbClr val="000000"/>
                </a:solidFill>
              </a:rPr>
              <a:t>iii</a:t>
            </a:r>
            <a:r>
              <a:rPr lang="en-US" b="0" i="0" u="none" strike="noStrike" baseline="0" dirty="0">
                <a:solidFill>
                  <a:srgbClr val="7F7F7F"/>
                </a:solidFill>
              </a:rPr>
              <a:t>) </a:t>
            </a:r>
            <a:r>
              <a:rPr lang="en-US" b="0" i="0" u="none" strike="noStrike" baseline="0" dirty="0">
                <a:solidFill>
                  <a:srgbClr val="000000"/>
                </a:solidFill>
              </a:rPr>
              <a:t>The effect of an increase.</a:t>
            </a:r>
          </a:p>
          <a:p>
            <a:pPr algn="l"/>
            <a:r>
              <a:rPr lang="en-US" b="0" i="0" u="none" strike="noStrike" baseline="0" dirty="0">
                <a:solidFill>
                  <a:srgbClr val="7F7F7F"/>
                </a:solidFill>
              </a:rPr>
              <a:t>(</a:t>
            </a:r>
            <a:r>
              <a:rPr lang="en-US" b="0" i="0" u="none" strike="noStrike" baseline="0" dirty="0">
                <a:solidFill>
                  <a:srgbClr val="000000"/>
                </a:solidFill>
              </a:rPr>
              <a:t>2</a:t>
            </a:r>
            <a:r>
              <a:rPr lang="en-US" b="0" i="0" u="none" strike="noStrike" baseline="0" dirty="0">
                <a:solidFill>
                  <a:srgbClr val="7F7F7F"/>
                </a:solidFill>
              </a:rPr>
              <a:t>) </a:t>
            </a:r>
            <a:r>
              <a:rPr lang="en-US" b="0" i="0" u="none" strike="noStrike" baseline="0" dirty="0">
                <a:solidFill>
                  <a:srgbClr val="000000"/>
                </a:solidFill>
              </a:rPr>
              <a:t>Compliance with pre-loan disclosure provisions of 12 CFR part 1026 (Truth in Lending) shall</a:t>
            </a:r>
          </a:p>
          <a:p>
            <a:pPr algn="l"/>
            <a:r>
              <a:rPr lang="en-US" b="0" i="0" u="none" strike="noStrike" baseline="0" dirty="0">
                <a:solidFill>
                  <a:srgbClr val="000000"/>
                </a:solidFill>
              </a:rPr>
              <a:t>constitute full compliance with paragraph (c)(1) of this section.</a:t>
            </a:r>
          </a:p>
          <a:p>
            <a:pPr algn="l"/>
            <a:r>
              <a:rPr lang="en-US" b="0" i="0" u="none" strike="noStrike" baseline="0" dirty="0">
                <a:solidFill>
                  <a:srgbClr val="7F7F7F"/>
                </a:solidFill>
              </a:rPr>
              <a:t>(</a:t>
            </a:r>
            <a:r>
              <a:rPr lang="en-US" b="0" i="0" u="none" strike="noStrike" baseline="0" dirty="0">
                <a:solidFill>
                  <a:srgbClr val="000000"/>
                </a:solidFill>
              </a:rPr>
              <a:t>d</a:t>
            </a:r>
            <a:r>
              <a:rPr lang="en-US" b="0" i="0" u="none" strike="noStrike" baseline="0" dirty="0">
                <a:solidFill>
                  <a:srgbClr val="7F7F7F"/>
                </a:solidFill>
              </a:rPr>
              <a:t>) </a:t>
            </a:r>
            <a:r>
              <a:rPr lang="en-US" b="0" i="1" u="none" strike="noStrike" baseline="0" dirty="0">
                <a:solidFill>
                  <a:srgbClr val="000000"/>
                </a:solidFill>
              </a:rPr>
              <a:t>Post-loan disclosure. </a:t>
            </a:r>
            <a:r>
              <a:rPr lang="en-US" b="0" i="0" u="none" strike="noStrike" baseline="0" dirty="0">
                <a:solidFill>
                  <a:srgbClr val="000000"/>
                </a:solidFill>
              </a:rPr>
              <a:t>At least 25 days before any adjustment to the interest rate may occur, the mortgagee</a:t>
            </a:r>
          </a:p>
          <a:p>
            <a:pPr algn="l"/>
            <a:r>
              <a:rPr lang="en-US" b="0" i="0" u="none" strike="noStrike" baseline="0" dirty="0">
                <a:solidFill>
                  <a:srgbClr val="000000"/>
                </a:solidFill>
              </a:rPr>
              <a:t>must advise the borrower of the following:</a:t>
            </a:r>
          </a:p>
          <a:p>
            <a:pPr algn="l"/>
            <a:r>
              <a:rPr lang="en-US" b="0" i="0" u="none" strike="noStrike" baseline="0" dirty="0">
                <a:solidFill>
                  <a:srgbClr val="7F7F7F"/>
                </a:solidFill>
              </a:rPr>
              <a:t>(</a:t>
            </a:r>
            <a:r>
              <a:rPr lang="en-US" b="0" i="0" u="none" strike="noStrike" baseline="0" dirty="0">
                <a:solidFill>
                  <a:srgbClr val="000000"/>
                </a:solidFill>
              </a:rPr>
              <a:t>1</a:t>
            </a:r>
            <a:r>
              <a:rPr lang="en-US" b="0" i="0" u="none" strike="noStrike" baseline="0" dirty="0">
                <a:solidFill>
                  <a:srgbClr val="7F7F7F"/>
                </a:solidFill>
              </a:rPr>
              <a:t>) </a:t>
            </a:r>
            <a:r>
              <a:rPr lang="en-US" b="0" i="0" u="none" strike="noStrike" baseline="0" dirty="0">
                <a:solidFill>
                  <a:srgbClr val="000000"/>
                </a:solidFill>
              </a:rPr>
              <a:t>The current index amount;</a:t>
            </a:r>
          </a:p>
          <a:p>
            <a:pPr algn="l"/>
            <a:r>
              <a:rPr lang="en-US" b="0" i="0" u="none" strike="noStrike" baseline="0" dirty="0">
                <a:solidFill>
                  <a:srgbClr val="7F7F7F"/>
                </a:solidFill>
              </a:rPr>
              <a:t>(</a:t>
            </a:r>
            <a:r>
              <a:rPr lang="en-US" b="0" i="0" u="none" strike="noStrike" baseline="0" dirty="0">
                <a:solidFill>
                  <a:srgbClr val="000000"/>
                </a:solidFill>
              </a:rPr>
              <a:t>2</a:t>
            </a:r>
            <a:r>
              <a:rPr lang="en-US" b="0" i="0" u="none" strike="noStrike" baseline="0" dirty="0">
                <a:solidFill>
                  <a:srgbClr val="7F7F7F"/>
                </a:solidFill>
              </a:rPr>
              <a:t>) </a:t>
            </a:r>
            <a:r>
              <a:rPr lang="en-US" b="0" i="0" u="none" strike="noStrike" baseline="0" dirty="0">
                <a:solidFill>
                  <a:srgbClr val="000000"/>
                </a:solidFill>
              </a:rPr>
              <a:t>The date of publication of the index; and</a:t>
            </a:r>
          </a:p>
          <a:p>
            <a:pPr algn="l"/>
            <a:r>
              <a:rPr lang="en-US" b="0" i="0" u="none" strike="noStrike" baseline="0" dirty="0">
                <a:solidFill>
                  <a:srgbClr val="000000"/>
                </a:solidFill>
              </a:rPr>
              <a:t>(3</a:t>
            </a:r>
            <a:r>
              <a:rPr lang="en-US" b="0" i="0" u="none" strike="noStrike" baseline="0" dirty="0">
                <a:solidFill>
                  <a:srgbClr val="7F7F7F"/>
                </a:solidFill>
              </a:rPr>
              <a:t>) </a:t>
            </a:r>
            <a:r>
              <a:rPr lang="en-US" b="0" i="0" u="none" strike="noStrike" baseline="0" dirty="0">
                <a:solidFill>
                  <a:srgbClr val="000000"/>
                </a:solidFill>
              </a:rPr>
              <a:t>The new interest rate.</a:t>
            </a:r>
            <a:endParaRPr lang="en-US" dirty="0"/>
          </a:p>
          <a:p>
            <a:pPr algn="l"/>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33</a:t>
            </a:fld>
            <a:endParaRPr lang="en-US"/>
          </a:p>
        </p:txBody>
      </p:sp>
    </p:spTree>
    <p:extLst>
      <p:ext uri="{BB962C8B-B14F-4D97-AF65-F5344CB8AC3E}">
        <p14:creationId xmlns:p14="http://schemas.microsoft.com/office/powerpoint/2010/main" val="12638647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34</a:t>
            </a:fld>
            <a:endParaRPr lang="en-US"/>
          </a:p>
        </p:txBody>
      </p:sp>
    </p:spTree>
    <p:extLst>
      <p:ext uri="{BB962C8B-B14F-4D97-AF65-F5344CB8AC3E}">
        <p14:creationId xmlns:p14="http://schemas.microsoft.com/office/powerpoint/2010/main" val="23239119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E4F8B-1148-72F9-BD41-A31F7EC72A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DCF859-C0EE-AD6C-D3ED-CAAE784925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5A20F5-21C7-5163-3C37-C61A0911C9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B12198-1E90-8067-C972-E70EB8165400}"/>
              </a:ext>
            </a:extLst>
          </p:cNvPr>
          <p:cNvSpPr>
            <a:spLocks noGrp="1"/>
          </p:cNvSpPr>
          <p:nvPr>
            <p:ph type="sldNum" sz="quarter" idx="5"/>
          </p:nvPr>
        </p:nvSpPr>
        <p:spPr/>
        <p:txBody>
          <a:bodyPr/>
          <a:lstStyle/>
          <a:p>
            <a:fld id="{08F8EB8E-7026-4ACF-B57D-C3E04C21C53C}" type="slidenum">
              <a:rPr lang="en-US" smtClean="0"/>
              <a:t>35</a:t>
            </a:fld>
            <a:endParaRPr lang="en-US"/>
          </a:p>
        </p:txBody>
      </p:sp>
    </p:spTree>
    <p:extLst>
      <p:ext uri="{BB962C8B-B14F-4D97-AF65-F5344CB8AC3E}">
        <p14:creationId xmlns:p14="http://schemas.microsoft.com/office/powerpoint/2010/main" val="23515974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2C91E-89C9-57F6-681A-E0EB403103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8DA641-5147-16EC-61A8-6D76A16026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37816B-F1D7-F888-067A-E6E8DD981E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3B7F4D-209A-E2C4-78C1-A9C3259A3616}"/>
              </a:ext>
            </a:extLst>
          </p:cNvPr>
          <p:cNvSpPr>
            <a:spLocks noGrp="1"/>
          </p:cNvSpPr>
          <p:nvPr>
            <p:ph type="sldNum" sz="quarter" idx="5"/>
          </p:nvPr>
        </p:nvSpPr>
        <p:spPr/>
        <p:txBody>
          <a:bodyPr/>
          <a:lstStyle/>
          <a:p>
            <a:fld id="{08F8EB8E-7026-4ACF-B57D-C3E04C21C53C}" type="slidenum">
              <a:rPr lang="en-US" smtClean="0"/>
              <a:t>36</a:t>
            </a:fld>
            <a:endParaRPr lang="en-US"/>
          </a:p>
        </p:txBody>
      </p:sp>
    </p:spTree>
    <p:extLst>
      <p:ext uri="{BB962C8B-B14F-4D97-AF65-F5344CB8AC3E}">
        <p14:creationId xmlns:p14="http://schemas.microsoft.com/office/powerpoint/2010/main" val="14592026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Adjusted sale proceeds – sale proceeds less transfer costs and capital improvement costs incurred by borrower, excluding any liens</a:t>
            </a:r>
          </a:p>
          <a:p>
            <a:endParaRPr lang="en-US" dirty="0"/>
          </a:p>
          <a:p>
            <a:r>
              <a:rPr lang="en-US" dirty="0"/>
              <a:t>Effective Interest Rate Calculation:</a:t>
            </a:r>
          </a:p>
          <a:p>
            <a:pPr lvl="1"/>
            <a:r>
              <a:rPr lang="en-US" dirty="0"/>
              <a:t>Interest which accrued in 12 months prior to sale of the property is added to the lender’s share of net appreciated value.</a:t>
            </a:r>
          </a:p>
          <a:p>
            <a:pPr lvl="1"/>
            <a:endParaRPr lang="en-US" dirty="0"/>
          </a:p>
          <a:p>
            <a:pPr lvl="1"/>
            <a:r>
              <a:rPr lang="en-US" dirty="0"/>
              <a:t>Then -- (sum of lender’s share of net appreciated value and interest) divided by (sum of outstanding loan balance at the beginning of the 12 month prior to sale (or prepayment) PLUS payments to borrower or on behalf of borrower not including interest in 12 months prior to sale or prepayment) cannot exceed an effective interest rate of 20%. </a:t>
            </a:r>
          </a:p>
        </p:txBody>
      </p:sp>
      <p:sp>
        <p:nvSpPr>
          <p:cNvPr id="4" name="Slide Number Placeholder 3"/>
          <p:cNvSpPr>
            <a:spLocks noGrp="1"/>
          </p:cNvSpPr>
          <p:nvPr>
            <p:ph type="sldNum" sz="quarter" idx="5"/>
          </p:nvPr>
        </p:nvSpPr>
        <p:spPr/>
        <p:txBody>
          <a:bodyPr/>
          <a:lstStyle/>
          <a:p>
            <a:fld id="{08F8EB8E-7026-4ACF-B57D-C3E04C21C53C}" type="slidenum">
              <a:rPr lang="en-US" smtClean="0"/>
              <a:t>37</a:t>
            </a:fld>
            <a:endParaRPr lang="en-US"/>
          </a:p>
        </p:txBody>
      </p:sp>
    </p:spTree>
    <p:extLst>
      <p:ext uri="{BB962C8B-B14F-4D97-AF65-F5344CB8AC3E}">
        <p14:creationId xmlns:p14="http://schemas.microsoft.com/office/powerpoint/2010/main" val="23989899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24 </a:t>
            </a:r>
            <a:r>
              <a:rPr lang="en-US" dirty="0" err="1"/>
              <a:t>cfr</a:t>
            </a:r>
            <a:r>
              <a:rPr lang="en-US" dirty="0"/>
              <a:t> 206.25</a:t>
            </a:r>
          </a:p>
          <a:p>
            <a:endParaRPr lang="en-US" dirty="0"/>
          </a:p>
          <a:p>
            <a:r>
              <a:rPr lang="en-US" dirty="0"/>
              <a:t>60% is in the HUD model Agreement -- https://www.hud.gov/sites/dfiles/SFH/documents/HECM%20ARM%20Model%20Loan%20Agreement.pdf</a:t>
            </a:r>
          </a:p>
        </p:txBody>
      </p:sp>
      <p:sp>
        <p:nvSpPr>
          <p:cNvPr id="4" name="Slide Number Placeholder 3"/>
          <p:cNvSpPr>
            <a:spLocks noGrp="1"/>
          </p:cNvSpPr>
          <p:nvPr>
            <p:ph type="sldNum" sz="quarter" idx="5"/>
          </p:nvPr>
        </p:nvSpPr>
        <p:spPr/>
        <p:txBody>
          <a:bodyPr/>
          <a:lstStyle/>
          <a:p>
            <a:fld id="{08F8EB8E-7026-4ACF-B57D-C3E04C21C53C}" type="slidenum">
              <a:rPr lang="en-US" smtClean="0"/>
              <a:t>38</a:t>
            </a:fld>
            <a:endParaRPr lang="en-US"/>
          </a:p>
        </p:txBody>
      </p:sp>
    </p:spTree>
    <p:extLst>
      <p:ext uri="{BB962C8B-B14F-4D97-AF65-F5344CB8AC3E}">
        <p14:creationId xmlns:p14="http://schemas.microsoft.com/office/powerpoint/2010/main" val="36803448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39</a:t>
            </a:fld>
            <a:endParaRPr lang="en-US"/>
          </a:p>
        </p:txBody>
      </p:sp>
    </p:spTree>
    <p:extLst>
      <p:ext uri="{BB962C8B-B14F-4D97-AF65-F5344CB8AC3E}">
        <p14:creationId xmlns:p14="http://schemas.microsoft.com/office/powerpoint/2010/main" val="3595698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40</a:t>
            </a:fld>
            <a:endParaRPr lang="en-US"/>
          </a:p>
        </p:txBody>
      </p:sp>
    </p:spTree>
    <p:extLst>
      <p:ext uri="{BB962C8B-B14F-4D97-AF65-F5344CB8AC3E}">
        <p14:creationId xmlns:p14="http://schemas.microsoft.com/office/powerpoint/2010/main" val="1288354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034F0-F1CA-C053-9E02-70C20279B4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2D2E40-8E05-085D-0326-00F2C6228E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416A7C-BE1A-43E1-FD3B-E001D56DC1C4}"/>
              </a:ext>
            </a:extLst>
          </p:cNvPr>
          <p:cNvSpPr>
            <a:spLocks noGrp="1"/>
          </p:cNvSpPr>
          <p:nvPr>
            <p:ph type="body" idx="1"/>
          </p:nvPr>
        </p:nvSpPr>
        <p:spPr/>
        <p:txBody>
          <a:bodyPr/>
          <a:lstStyle/>
          <a:p>
            <a:pPr algn="l"/>
            <a:r>
              <a:rPr lang="en-US" b="0" i="0" dirty="0">
                <a:solidFill>
                  <a:srgbClr val="101820"/>
                </a:solidFill>
                <a:effectLst/>
                <a:latin typeface="Avenir Next"/>
              </a:rPr>
              <a:t>The CFPB alleges that AAG violated the Consumer Financial Protection Act of 2010’s (CFPA’s) prohibition on deceptive acts and practices. Specifically, the CFPB alleges that AAG:</a:t>
            </a:r>
          </a:p>
          <a:p>
            <a:pPr algn="l">
              <a:buFont typeface="Arial" panose="020B0604020202020204" pitchFamily="34" charset="0"/>
              <a:buChar char="•"/>
            </a:pPr>
            <a:r>
              <a:rPr lang="en-US" b="1" i="0" dirty="0">
                <a:solidFill>
                  <a:srgbClr val="101820"/>
                </a:solidFill>
                <a:effectLst/>
                <a:latin typeface="Avenir Next"/>
              </a:rPr>
              <a:t>Deceptively inflated home values:</a:t>
            </a:r>
            <a:r>
              <a:rPr lang="en-US" b="0" i="0" dirty="0">
                <a:solidFill>
                  <a:srgbClr val="101820"/>
                </a:solidFill>
                <a:effectLst/>
                <a:latin typeface="Avenir Next"/>
              </a:rPr>
              <a:t> In marketing their reverse mortgage products, AAG provided consumers with inflated estimates of home values to entice them to enter into negotiations to open a reverse mortgage. AAG’s actions were deceptive because they would lead a reasonable consumer to believe that the consumer could reap more proceeds from the reverse mortgage than were actually available.</a:t>
            </a:r>
          </a:p>
          <a:p>
            <a:pPr algn="l">
              <a:buFont typeface="Arial" panose="020B0604020202020204" pitchFamily="34" charset="0"/>
              <a:buChar char="•"/>
            </a:pPr>
            <a:r>
              <a:rPr lang="en-US" b="1" i="0" dirty="0">
                <a:solidFill>
                  <a:srgbClr val="101820"/>
                </a:solidFill>
                <a:effectLst/>
                <a:latin typeface="Avenir Next"/>
              </a:rPr>
              <a:t>Made deceptive representations about the accuracy of home estimates</a:t>
            </a:r>
            <a:r>
              <a:rPr lang="en-US" b="0" i="0" dirty="0">
                <a:solidFill>
                  <a:srgbClr val="101820"/>
                </a:solidFill>
                <a:effectLst/>
                <a:latin typeface="Avenir Next"/>
              </a:rPr>
              <a:t>: AAG’s marketing materials to consumers stated that it “makes every attempt to ensure the home value information provided is reliable.” In fact, AAG made no real attempt to do this. AAG’s misrepresentations induced consumers to rely on AAG’s inflated estimates and to enter into negotiations with the company.</a:t>
            </a:r>
          </a:p>
          <a:p>
            <a:pPr algn="l">
              <a:buFont typeface="Arial" panose="020B0604020202020204" pitchFamily="34" charset="0"/>
              <a:buChar char="•"/>
            </a:pPr>
            <a:r>
              <a:rPr lang="en-US" b="1" i="0" dirty="0">
                <a:solidFill>
                  <a:srgbClr val="101820"/>
                </a:solidFill>
                <a:effectLst/>
                <a:latin typeface="Avenir Next"/>
              </a:rPr>
              <a:t>Violated 2016 administrative consent order:</a:t>
            </a:r>
            <a:r>
              <a:rPr lang="en-US" b="0" i="0" dirty="0">
                <a:solidFill>
                  <a:srgbClr val="101820"/>
                </a:solidFill>
                <a:effectLst/>
                <a:latin typeface="Avenir Next"/>
              </a:rPr>
              <a:t> In December 2016, the CFPB filed an administrative consent order against AAG for a variety of deceptive statements made in marketing materials that violated the CFPA. The order prohibited AAG from violating the CFPA for five years, or until December 2021. The deceptive acts and practices committed by AAG as described in this complaint violate the 2016 consent order.</a:t>
            </a:r>
          </a:p>
          <a:p>
            <a:endParaRPr lang="en-US" dirty="0"/>
          </a:p>
        </p:txBody>
      </p:sp>
      <p:sp>
        <p:nvSpPr>
          <p:cNvPr id="4" name="Slide Number Placeholder 3">
            <a:extLst>
              <a:ext uri="{FF2B5EF4-FFF2-40B4-BE49-F238E27FC236}">
                <a16:creationId xmlns:a16="http://schemas.microsoft.com/office/drawing/2014/main" id="{97E23D4E-1D57-9882-EB04-2091DC24C3E1}"/>
              </a:ext>
            </a:extLst>
          </p:cNvPr>
          <p:cNvSpPr>
            <a:spLocks noGrp="1"/>
          </p:cNvSpPr>
          <p:nvPr>
            <p:ph type="sldNum" sz="quarter" idx="5"/>
          </p:nvPr>
        </p:nvSpPr>
        <p:spPr/>
        <p:txBody>
          <a:bodyPr/>
          <a:lstStyle/>
          <a:p>
            <a:fld id="{08F8EB8E-7026-4ACF-B57D-C3E04C21C53C}" type="slidenum">
              <a:rPr lang="en-US" smtClean="0"/>
              <a:t>4</a:t>
            </a:fld>
            <a:endParaRPr lang="en-US"/>
          </a:p>
        </p:txBody>
      </p:sp>
    </p:spTree>
    <p:extLst>
      <p:ext uri="{BB962C8B-B14F-4D97-AF65-F5344CB8AC3E}">
        <p14:creationId xmlns:p14="http://schemas.microsoft.com/office/powerpoint/2010/main" val="40497152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mortgage insurance </a:t>
            </a:r>
          </a:p>
        </p:txBody>
      </p:sp>
      <p:sp>
        <p:nvSpPr>
          <p:cNvPr id="4" name="Slide Number Placeholder 3"/>
          <p:cNvSpPr>
            <a:spLocks noGrp="1"/>
          </p:cNvSpPr>
          <p:nvPr>
            <p:ph type="sldNum" sz="quarter" idx="5"/>
          </p:nvPr>
        </p:nvSpPr>
        <p:spPr/>
        <p:txBody>
          <a:bodyPr/>
          <a:lstStyle/>
          <a:p>
            <a:fld id="{08F8EB8E-7026-4ACF-B57D-C3E04C21C53C}" type="slidenum">
              <a:rPr lang="en-US" smtClean="0"/>
              <a:t>41</a:t>
            </a:fld>
            <a:endParaRPr lang="en-US"/>
          </a:p>
        </p:txBody>
      </p:sp>
    </p:spTree>
    <p:extLst>
      <p:ext uri="{BB962C8B-B14F-4D97-AF65-F5344CB8AC3E}">
        <p14:creationId xmlns:p14="http://schemas.microsoft.com/office/powerpoint/2010/main" val="9834767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property taxes, hazard insurance premiums, any applicable flood insurance premiums, ground rents, condominium fees, planned unit development fees, homeowners' association fees, and any other special assessments that may be levied by municipalities or state law.</a:t>
            </a:r>
          </a:p>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42</a:t>
            </a:fld>
            <a:endParaRPr lang="en-US"/>
          </a:p>
        </p:txBody>
      </p:sp>
    </p:spTree>
    <p:extLst>
      <p:ext uri="{BB962C8B-B14F-4D97-AF65-F5344CB8AC3E}">
        <p14:creationId xmlns:p14="http://schemas.microsoft.com/office/powerpoint/2010/main" val="35397922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411163" y="463550"/>
            <a:ext cx="6176962" cy="3475038"/>
          </a:xfrm>
          <a:ln/>
        </p:spPr>
      </p:sp>
      <p:sp>
        <p:nvSpPr>
          <p:cNvPr id="53251" name="Rectangle 3"/>
          <p:cNvSpPr>
            <a:spLocks noGrp="1" noChangeArrowheads="1"/>
          </p:cNvSpPr>
          <p:nvPr>
            <p:ph type="body" idx="1"/>
          </p:nvPr>
        </p:nvSpPr>
        <p:spPr>
          <a:noFill/>
        </p:spPr>
        <p:txBody>
          <a:bodyPr/>
          <a:lstStyle/>
          <a:p>
            <a:pPr lvl="1" eaLnBrk="1" hangingPunct="1"/>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val="7069003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45</a:t>
            </a:fld>
            <a:endParaRPr lang="en-US"/>
          </a:p>
        </p:txBody>
      </p:sp>
    </p:spTree>
    <p:extLst>
      <p:ext uri="{BB962C8B-B14F-4D97-AF65-F5344CB8AC3E}">
        <p14:creationId xmlns:p14="http://schemas.microsoft.com/office/powerpoint/2010/main" val="12663975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Fixed Rate Mortgages with LESAs have to be fully funded.</a:t>
            </a:r>
          </a:p>
        </p:txBody>
      </p:sp>
      <p:sp>
        <p:nvSpPr>
          <p:cNvPr id="4" name="Slide Number Placeholder 3"/>
          <p:cNvSpPr>
            <a:spLocks noGrp="1"/>
          </p:cNvSpPr>
          <p:nvPr>
            <p:ph type="sldNum" sz="quarter" idx="5"/>
          </p:nvPr>
        </p:nvSpPr>
        <p:spPr/>
        <p:txBody>
          <a:bodyPr/>
          <a:lstStyle/>
          <a:p>
            <a:fld id="{08F8EB8E-7026-4ACF-B57D-C3E04C21C53C}" type="slidenum">
              <a:rPr lang="en-US" smtClean="0"/>
              <a:t>46</a:t>
            </a:fld>
            <a:endParaRPr lang="en-US"/>
          </a:p>
        </p:txBody>
      </p:sp>
    </p:spTree>
    <p:extLst>
      <p:ext uri="{BB962C8B-B14F-4D97-AF65-F5344CB8AC3E}">
        <p14:creationId xmlns:p14="http://schemas.microsoft.com/office/powerpoint/2010/main" val="17088302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47</a:t>
            </a:fld>
            <a:endParaRPr lang="en-US"/>
          </a:p>
        </p:txBody>
      </p:sp>
    </p:spTree>
    <p:extLst>
      <p:ext uri="{BB962C8B-B14F-4D97-AF65-F5344CB8AC3E}">
        <p14:creationId xmlns:p14="http://schemas.microsoft.com/office/powerpoint/2010/main" val="5116326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48</a:t>
            </a:fld>
            <a:endParaRPr lang="en-US"/>
          </a:p>
        </p:txBody>
      </p:sp>
    </p:spTree>
    <p:extLst>
      <p:ext uri="{BB962C8B-B14F-4D97-AF65-F5344CB8AC3E}">
        <p14:creationId xmlns:p14="http://schemas.microsoft.com/office/powerpoint/2010/main" val="11751824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49</a:t>
            </a:fld>
            <a:endParaRPr lang="en-US"/>
          </a:p>
        </p:txBody>
      </p:sp>
    </p:spTree>
    <p:extLst>
      <p:ext uri="{BB962C8B-B14F-4D97-AF65-F5344CB8AC3E}">
        <p14:creationId xmlns:p14="http://schemas.microsoft.com/office/powerpoint/2010/main" val="34323720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50</a:t>
            </a:fld>
            <a:endParaRPr lang="en-US"/>
          </a:p>
        </p:txBody>
      </p:sp>
    </p:spTree>
    <p:extLst>
      <p:ext uri="{BB962C8B-B14F-4D97-AF65-F5344CB8AC3E}">
        <p14:creationId xmlns:p14="http://schemas.microsoft.com/office/powerpoint/2010/main" val="10025769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51</a:t>
            </a:fld>
            <a:endParaRPr lang="en-US"/>
          </a:p>
        </p:txBody>
      </p:sp>
    </p:spTree>
    <p:extLst>
      <p:ext uri="{BB962C8B-B14F-4D97-AF65-F5344CB8AC3E}">
        <p14:creationId xmlns:p14="http://schemas.microsoft.com/office/powerpoint/2010/main" val="222347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Consumer advocates said the analysis supports what they have complained about for years – that unscrupulous lenders targeted lower-income, black neighborhoods and encouraged elderly homeowners to borrow money while glossing over the risks and requirements.</a:t>
            </a:r>
          </a:p>
          <a:p>
            <a:endParaRPr lang="en-US" dirty="0"/>
          </a:p>
          <a:p>
            <a:r>
              <a:rPr lang="en-US" dirty="0"/>
              <a:t>USA TODAY found that reverse mortgages end in foreclosure six times more often in predominantly black neighborhoods than in neighborhoods that are 80% white.  </a:t>
            </a:r>
          </a:p>
          <a:p>
            <a:endParaRPr lang="en-US" dirty="0"/>
          </a:p>
          <a:p>
            <a:r>
              <a:rPr lang="en-US" dirty="0"/>
              <a:t>Even comparing only poorer areas, black neighborhoods fare worse. In ZIP codes where most residents make less than $40,000, the analysis found reverse mortgage foreclosure rates were six times higher in black neighborhoods than in white ones.</a:t>
            </a:r>
          </a:p>
          <a:p>
            <a:endParaRPr lang="en-US" dirty="0"/>
          </a:p>
          <a:p>
            <a:r>
              <a:rPr lang="en-US" dirty="0"/>
              <a:t>The foreclosure disparity resembles a more familiar scenario from the late 2000s, when subprime lenders targeted specific neighborhoods with risky loans doomed to fail, according to the nation’s lead reverse mortgage researcher.</a:t>
            </a:r>
          </a:p>
          <a:p>
            <a:endParaRPr lang="en-US" dirty="0"/>
          </a:p>
          <a:p>
            <a:r>
              <a:rPr lang="en-US" dirty="0"/>
              <a:t>Stephanie Moulton, associate professor of public policy at Ohio State University, said cash-strapped minority borrowers were easy targets for “bad apple” reverse mortgage lenders capitalizing on a market shunned by traditional lenders.</a:t>
            </a:r>
          </a:p>
          <a:p>
            <a:endParaRPr lang="en-US" dirty="0"/>
          </a:p>
          <a:p>
            <a:r>
              <a:rPr lang="en-US" dirty="0"/>
              <a:t>“These areas had demand, and they couldn’t access credit any other way,” she said.</a:t>
            </a:r>
          </a:p>
          <a:p>
            <a:endParaRPr lang="en-US" dirty="0"/>
          </a:p>
          <a:p>
            <a:r>
              <a:rPr lang="en-US" dirty="0"/>
              <a:t>In hundreds of reverse mortgage default cases reviewed by USA TODAY, the homeowners’ original financial needs were basic, the kinds of challenges – house repairs and medical bills – that those with easier access to credit and more disposable income can weather with a second traditional mortgage or home equity loan 2.</a:t>
            </a:r>
          </a:p>
          <a:p>
            <a:endParaRPr lang="en-US" dirty="0"/>
          </a:p>
          <a:p>
            <a:r>
              <a:rPr lang="en-US" dirty="0"/>
              <a:t>Brokers desperate to replace income lost from the real estate crash with new commissions didn’t wait around for homeowners to come in seeking reverse mortgages, either. They went to where they knew people needed money and sometimes walked door-to-door, targeting houses with decaying roofs or leaky windows. Door hangers advertised a “tax-free” benefit for seniors.</a:t>
            </a:r>
          </a:p>
          <a:p>
            <a:endParaRPr lang="en-US" dirty="0"/>
          </a:p>
          <a:p>
            <a:r>
              <a:rPr lang="en-US" dirty="0"/>
              <a:t>Cherelle Parker 3, a councilwoman on Philadelphia’s north side, called reverse mortgages a scourge on her community that has put unnecessary financial and emotional strain on seniors. Not only has the area weathered more foreclosures, but the damage cuts deeper.</a:t>
            </a:r>
          </a:p>
        </p:txBody>
      </p:sp>
      <p:sp>
        <p:nvSpPr>
          <p:cNvPr id="4" name="Slide Number Placeholder 3"/>
          <p:cNvSpPr>
            <a:spLocks noGrp="1"/>
          </p:cNvSpPr>
          <p:nvPr>
            <p:ph type="sldNum" sz="quarter" idx="5"/>
          </p:nvPr>
        </p:nvSpPr>
        <p:spPr/>
        <p:txBody>
          <a:bodyPr/>
          <a:lstStyle/>
          <a:p>
            <a:fld id="{08F8EB8E-7026-4ACF-B57D-C3E04C21C53C}" type="slidenum">
              <a:rPr lang="en-US" smtClean="0"/>
              <a:t>5</a:t>
            </a:fld>
            <a:endParaRPr lang="en-US"/>
          </a:p>
        </p:txBody>
      </p:sp>
    </p:spTree>
    <p:extLst>
      <p:ext uri="{BB962C8B-B14F-4D97-AF65-F5344CB8AC3E}">
        <p14:creationId xmlns:p14="http://schemas.microsoft.com/office/powerpoint/2010/main" val="42353650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52</a:t>
            </a:fld>
            <a:endParaRPr lang="en-US"/>
          </a:p>
        </p:txBody>
      </p:sp>
    </p:spTree>
    <p:extLst>
      <p:ext uri="{BB962C8B-B14F-4D97-AF65-F5344CB8AC3E}">
        <p14:creationId xmlns:p14="http://schemas.microsoft.com/office/powerpoint/2010/main" val="29088750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53</a:t>
            </a:fld>
            <a:endParaRPr lang="en-US"/>
          </a:p>
        </p:txBody>
      </p:sp>
    </p:spTree>
    <p:extLst>
      <p:ext uri="{BB962C8B-B14F-4D97-AF65-F5344CB8AC3E}">
        <p14:creationId xmlns:p14="http://schemas.microsoft.com/office/powerpoint/2010/main" val="5310133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 Not later than the end of the second loan year the mortgagee shall establish a system for the periodic analysis of the amounts withheld from monthly payments. The analysis shall be performed at least once a year thereafter. The amount shall be adjusted, after analysis, to provide sufficient available funds to make anticipated disbursements during the ensuing year. The borrower shall be given at least ten days' notice of adjustment in the amount of withholding and an adequate explanation of the reasons for any change. When the amount withheld is analyzed in accordance with this paragraph, any surplus shall be paid to the borrower and added to the outstanding loan balance. Any shortage shall be corrected through increasing the monthly withholding as provided in paragraph (d)(2)(iv) of this section. If amounts withheld are insufficient to pay a property charge before it is delinquent, and the borrower could request a payment equal to the shortage under § 206.26(b), then the mortgagee shall pay the full property charge and treat payment of the shortage as a payment requested by the borrower under § 206.26(b).  </a:t>
            </a:r>
          </a:p>
          <a:p>
            <a:pPr marL="0" indent="0">
              <a:buNone/>
            </a:pPr>
            <a:r>
              <a:rPr lang="en-US" sz="1200" dirty="0"/>
              <a:t>24 C.F.R. 206.205(c)(4)(d)(iii)</a:t>
            </a:r>
          </a:p>
          <a:p>
            <a:endParaRPr lang="en-US" dirty="0"/>
          </a:p>
          <a:p>
            <a:pPr marL="0" indent="0">
              <a:buNone/>
            </a:pPr>
            <a:r>
              <a:rPr lang="en-US" sz="1200" dirty="0"/>
              <a:t>The mortgagee's estimate of withholding amount shall be based on the best information available as to probable payments which will be required to be made for property charges in the coming year. If actual disbursements during the preceding year are used as the basis, the resulting estimate may deviate from those disbursements by as much as ten percent. The mortgagee may not require withholding in excess of the current estimated total annual requirement, unless expressly requested by the borrower. Each monthly withholding for property charges shall equal one-twelfth of the annual amounts as reasonably estimated by the mortgagee.</a:t>
            </a:r>
          </a:p>
          <a:p>
            <a:endParaRPr lang="en-US" sz="1200" dirty="0"/>
          </a:p>
          <a:p>
            <a:pPr marL="0" indent="0">
              <a:buNone/>
            </a:pPr>
            <a:r>
              <a:rPr lang="da-DK" sz="1200" dirty="0"/>
              <a:t>24 C.F.R.</a:t>
            </a:r>
            <a:r>
              <a:rPr lang="en-US" sz="1200" dirty="0"/>
              <a:t> § </a:t>
            </a:r>
            <a:r>
              <a:rPr lang="da-DK" sz="1200" dirty="0"/>
              <a:t>206.205(c)(4)(d)(iv)</a:t>
            </a:r>
          </a:p>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54</a:t>
            </a:fld>
            <a:endParaRPr lang="en-US"/>
          </a:p>
        </p:txBody>
      </p:sp>
    </p:spTree>
    <p:extLst>
      <p:ext uri="{BB962C8B-B14F-4D97-AF65-F5344CB8AC3E}">
        <p14:creationId xmlns:p14="http://schemas.microsoft.com/office/powerpoint/2010/main" val="42008996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55</a:t>
            </a:fld>
            <a:endParaRPr lang="en-US"/>
          </a:p>
        </p:txBody>
      </p:sp>
    </p:spTree>
    <p:extLst>
      <p:ext uri="{BB962C8B-B14F-4D97-AF65-F5344CB8AC3E}">
        <p14:creationId xmlns:p14="http://schemas.microsoft.com/office/powerpoint/2010/main" val="37778832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56</a:t>
            </a:fld>
            <a:endParaRPr lang="en-US"/>
          </a:p>
        </p:txBody>
      </p:sp>
    </p:spTree>
    <p:extLst>
      <p:ext uri="{BB962C8B-B14F-4D97-AF65-F5344CB8AC3E}">
        <p14:creationId xmlns:p14="http://schemas.microsoft.com/office/powerpoint/2010/main" val="41960389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57</a:t>
            </a:fld>
            <a:endParaRPr lang="en-US"/>
          </a:p>
        </p:txBody>
      </p:sp>
    </p:spTree>
    <p:extLst>
      <p:ext uri="{BB962C8B-B14F-4D97-AF65-F5344CB8AC3E}">
        <p14:creationId xmlns:p14="http://schemas.microsoft.com/office/powerpoint/2010/main" val="30066549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60</a:t>
            </a:fld>
            <a:endParaRPr lang="en-US"/>
          </a:p>
        </p:txBody>
      </p:sp>
    </p:spTree>
    <p:extLst>
      <p:ext uri="{BB962C8B-B14F-4D97-AF65-F5344CB8AC3E}">
        <p14:creationId xmlns:p14="http://schemas.microsoft.com/office/powerpoint/2010/main" val="24586996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1AF36-6466-3F55-25EB-DF1C1E9C4B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C52B3C-6461-E386-6A05-0B05F7126E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F9503C-ACCB-184D-F348-69E031D48C57}"/>
              </a:ext>
            </a:extLst>
          </p:cNvPr>
          <p:cNvSpPr>
            <a:spLocks noGrp="1"/>
          </p:cNvSpPr>
          <p:nvPr>
            <p:ph type="body" idx="1"/>
          </p:nvPr>
        </p:nvSpPr>
        <p:spPr/>
        <p:txBody>
          <a:bodyPr/>
          <a:lstStyle/>
          <a:p>
            <a:pPr algn="l"/>
            <a:r>
              <a:rPr lang="en-US" b="0" i="1" u="none" strike="noStrike" baseline="0" dirty="0"/>
              <a:t>Principal residence </a:t>
            </a:r>
            <a:r>
              <a:rPr lang="en-US" b="0" i="0" u="none" strike="noStrike" baseline="0" dirty="0"/>
              <a:t>means the dwelling where the borrower and, if applicable, Non-Borrowing Spouse, maintain</a:t>
            </a:r>
          </a:p>
          <a:p>
            <a:pPr algn="l"/>
            <a:r>
              <a:rPr lang="en-US" b="0" i="0" u="none" strike="noStrike" baseline="0" dirty="0"/>
              <a:t>their permanent place of abode, and typically spend the majority of the calendar year. A person may have</a:t>
            </a:r>
          </a:p>
          <a:p>
            <a:pPr algn="l"/>
            <a:r>
              <a:rPr lang="en-US" b="0" i="0" u="none" strike="noStrike" baseline="0" dirty="0"/>
              <a:t>only one principal residence at any one time. The property shall be considered to be the principal</a:t>
            </a:r>
          </a:p>
          <a:p>
            <a:pPr algn="l"/>
            <a:r>
              <a:rPr lang="en-US" b="0" i="0" u="none" strike="noStrike" baseline="0" dirty="0"/>
              <a:t>residence of any borrower who is temporarily in a health care institution provided the borrower's residency</a:t>
            </a:r>
          </a:p>
          <a:p>
            <a:pPr algn="l"/>
            <a:r>
              <a:rPr lang="en-US" b="0" i="0" u="none" strike="noStrike" baseline="0" dirty="0"/>
              <a:t>in a health care institution does not exceed twelve consecutive months. The property shall be considered</a:t>
            </a:r>
          </a:p>
          <a:p>
            <a:pPr algn="l"/>
            <a:r>
              <a:rPr lang="en-US" b="0" i="0" u="none" strike="noStrike" baseline="0" dirty="0"/>
              <a:t>to be the principal residence of any Non-Borrowing Spouse, who is temporarily in a health care institution,</a:t>
            </a:r>
          </a:p>
          <a:p>
            <a:pPr algn="l"/>
            <a:r>
              <a:rPr lang="en-US" b="0" i="0" u="none" strike="noStrike" baseline="0" dirty="0"/>
              <a:t>as long as the property is the principal residence of his or her borrower spouse, who physically resides in</a:t>
            </a:r>
          </a:p>
          <a:p>
            <a:pPr algn="l"/>
            <a:r>
              <a:rPr lang="en-US" b="0" i="0" u="none" strike="noStrike" baseline="0" dirty="0"/>
              <a:t>the property. During a Deferral Period, the property shall continue to be considered to be the principal</a:t>
            </a:r>
          </a:p>
          <a:p>
            <a:pPr algn="l"/>
            <a:r>
              <a:rPr lang="en-US" b="0" i="0" u="none" strike="noStrike" baseline="0" dirty="0"/>
              <a:t>residence of any Non-Borrowing Spouse, who is temporarily in a health care institution, provided he or she</a:t>
            </a:r>
          </a:p>
          <a:p>
            <a:pPr algn="l"/>
            <a:r>
              <a:rPr lang="en-US" b="0" i="0" u="none" strike="noStrike" baseline="0" dirty="0"/>
              <a:t>qualified as an Eligible Non-Borrowing Spouse and physically occupied the property immediately prior to</a:t>
            </a:r>
          </a:p>
          <a:p>
            <a:pPr algn="l"/>
            <a:r>
              <a:rPr lang="en-US" b="0" i="0" u="none" strike="noStrike" baseline="0" dirty="0"/>
              <a:t>entering the health care institution and his or her residency in a health care institution does not exceed</a:t>
            </a:r>
          </a:p>
          <a:p>
            <a:pPr algn="l"/>
            <a:r>
              <a:rPr lang="en-US" b="0" i="0" u="none" strike="noStrike" baseline="0" dirty="0"/>
              <a:t>twelve consecutive months.</a:t>
            </a:r>
            <a:endParaRPr lang="en-US" dirty="0"/>
          </a:p>
        </p:txBody>
      </p:sp>
      <p:sp>
        <p:nvSpPr>
          <p:cNvPr id="4" name="Slide Number Placeholder 3">
            <a:extLst>
              <a:ext uri="{FF2B5EF4-FFF2-40B4-BE49-F238E27FC236}">
                <a16:creationId xmlns:a16="http://schemas.microsoft.com/office/drawing/2014/main" id="{37634CE3-9687-1FB2-6AB0-A235453FFA37}"/>
              </a:ext>
            </a:extLst>
          </p:cNvPr>
          <p:cNvSpPr>
            <a:spLocks noGrp="1"/>
          </p:cNvSpPr>
          <p:nvPr>
            <p:ph type="sldNum" sz="quarter" idx="5"/>
          </p:nvPr>
        </p:nvSpPr>
        <p:spPr/>
        <p:txBody>
          <a:bodyPr/>
          <a:lstStyle/>
          <a:p>
            <a:fld id="{08F8EB8E-7026-4ACF-B57D-C3E04C21C53C}" type="slidenum">
              <a:rPr lang="en-US" smtClean="0"/>
              <a:t>61</a:t>
            </a:fld>
            <a:endParaRPr lang="en-US"/>
          </a:p>
        </p:txBody>
      </p:sp>
    </p:spTree>
    <p:extLst>
      <p:ext uri="{BB962C8B-B14F-4D97-AF65-F5344CB8AC3E}">
        <p14:creationId xmlns:p14="http://schemas.microsoft.com/office/powerpoint/2010/main" val="25285443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Due and Payable status is deferred for a Deferral Period for an Eligible Non–Borrowing Spouse until the death of the last Eligible Non–Borrowing Spouse or the requirements of the Deferral Period in cease to be met and have not been cured.</a:t>
            </a:r>
          </a:p>
          <a:p>
            <a:pPr marL="0" indent="0">
              <a:buNone/>
            </a:pPr>
            <a:endParaRPr lang="en-US" dirty="0"/>
          </a:p>
          <a:p>
            <a:pPr marL="0" indent="0">
              <a:buNone/>
            </a:pPr>
            <a:r>
              <a:rPr lang="en-US" dirty="0"/>
              <a:t>24 C.F.R. § 206.27(c)(3)</a:t>
            </a:r>
          </a:p>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62</a:t>
            </a:fld>
            <a:endParaRPr lang="en-US"/>
          </a:p>
        </p:txBody>
      </p:sp>
    </p:spTree>
    <p:extLst>
      <p:ext uri="{BB962C8B-B14F-4D97-AF65-F5344CB8AC3E}">
        <p14:creationId xmlns:p14="http://schemas.microsoft.com/office/powerpoint/2010/main" val="19633534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101820"/>
                </a:solidFill>
                <a:effectLst/>
              </a:rPr>
              <a:t>If the borrower is away for more than 12 consecutive months in a healthcare facility such as a hospital, rehabilitation center, nursing home, or assisted living facility and there is no co-borrower </a:t>
            </a:r>
            <a:r>
              <a:rPr lang="en-US" sz="1200" dirty="0">
                <a:solidFill>
                  <a:srgbClr val="101820"/>
                </a:solidFill>
              </a:rPr>
              <a:t>or Eligible Non-Borrowing Spouse </a:t>
            </a:r>
            <a:r>
              <a:rPr lang="en-US" sz="1200" b="0" i="0" dirty="0">
                <a:solidFill>
                  <a:srgbClr val="101820"/>
                </a:solidFill>
                <a:effectLst/>
              </a:rPr>
              <a:t>living in the home, anyone living with the borrower will have to move out unless they are able to pay back the loan.</a:t>
            </a:r>
            <a:endParaRPr lang="en-US" sz="1200" dirty="0"/>
          </a:p>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63</a:t>
            </a:fld>
            <a:endParaRPr lang="en-US"/>
          </a:p>
        </p:txBody>
      </p:sp>
    </p:spTree>
    <p:extLst>
      <p:ext uri="{BB962C8B-B14F-4D97-AF65-F5344CB8AC3E}">
        <p14:creationId xmlns:p14="http://schemas.microsoft.com/office/powerpoint/2010/main" val="3065148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07460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also an additional 30 day period to cure a default for qualifying Non-</a:t>
            </a:r>
            <a:r>
              <a:rPr lang="en-US" dirty="0" err="1"/>
              <a:t>Borrrowing</a:t>
            </a:r>
            <a:r>
              <a:rPr lang="en-US" dirty="0"/>
              <a:t> spouses.  24 CFR 206.57</a:t>
            </a:r>
          </a:p>
        </p:txBody>
      </p:sp>
      <p:sp>
        <p:nvSpPr>
          <p:cNvPr id="4" name="Slide Number Placeholder 3"/>
          <p:cNvSpPr>
            <a:spLocks noGrp="1"/>
          </p:cNvSpPr>
          <p:nvPr>
            <p:ph type="sldNum" sz="quarter" idx="5"/>
          </p:nvPr>
        </p:nvSpPr>
        <p:spPr/>
        <p:txBody>
          <a:bodyPr/>
          <a:lstStyle/>
          <a:p>
            <a:fld id="{08F8EB8E-7026-4ACF-B57D-C3E04C21C53C}" type="slidenum">
              <a:rPr lang="en-US" smtClean="0"/>
              <a:t>64</a:t>
            </a:fld>
            <a:endParaRPr lang="en-US"/>
          </a:p>
        </p:txBody>
      </p:sp>
    </p:spTree>
    <p:extLst>
      <p:ext uri="{BB962C8B-B14F-4D97-AF65-F5344CB8AC3E}">
        <p14:creationId xmlns:p14="http://schemas.microsoft.com/office/powerpoint/2010/main" val="25607588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65</a:t>
            </a:fld>
            <a:endParaRPr lang="en-US"/>
          </a:p>
        </p:txBody>
      </p:sp>
    </p:spTree>
    <p:extLst>
      <p:ext uri="{BB962C8B-B14F-4D97-AF65-F5344CB8AC3E}">
        <p14:creationId xmlns:p14="http://schemas.microsoft.com/office/powerpoint/2010/main" val="3431941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66</a:t>
            </a:fld>
            <a:endParaRPr lang="en-US"/>
          </a:p>
        </p:txBody>
      </p:sp>
    </p:spTree>
    <p:extLst>
      <p:ext uri="{BB962C8B-B14F-4D97-AF65-F5344CB8AC3E}">
        <p14:creationId xmlns:p14="http://schemas.microsoft.com/office/powerpoint/2010/main" val="29864307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67</a:t>
            </a:fld>
            <a:endParaRPr lang="en-US"/>
          </a:p>
        </p:txBody>
      </p:sp>
    </p:spTree>
    <p:extLst>
      <p:ext uri="{BB962C8B-B14F-4D97-AF65-F5344CB8AC3E}">
        <p14:creationId xmlns:p14="http://schemas.microsoft.com/office/powerpoint/2010/main" val="23161520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68</a:t>
            </a:fld>
            <a:endParaRPr lang="en-US"/>
          </a:p>
        </p:txBody>
      </p:sp>
    </p:spTree>
    <p:extLst>
      <p:ext uri="{BB962C8B-B14F-4D97-AF65-F5344CB8AC3E}">
        <p14:creationId xmlns:p14="http://schemas.microsoft.com/office/powerpoint/2010/main" val="22889467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 If the mortgagee fails to make the payments to the borrower as required under the mortgage, and does not reimburse the Commissioner or assign the mortgage to the Commissioner within 30 days from the demand by the Commissioner for reimbursement or assignment, the contract of insurance shall automatically terminate. The Commissioner may later reinstate the contract of insurance, which shall continue in force as if no termination had occurred, upon reimbursement with interest as provided in § 206.121. Upon reinstatement, the mortgagee shall be liable for all MIP which would have been due if no termination had occurred, including late charge and interest as provided in § 206.113.</a:t>
            </a:r>
          </a:p>
          <a:p>
            <a:pPr marL="0" indent="0">
              <a:buNone/>
            </a:pPr>
            <a:r>
              <a:rPr lang="en-US" sz="1200" dirty="0"/>
              <a:t>24 C.F.R. § 206.133(c)  </a:t>
            </a:r>
          </a:p>
          <a:p>
            <a:endParaRPr lang="en-US" dirty="0"/>
          </a:p>
          <a:p>
            <a:pPr marL="0" indent="0">
              <a:buNone/>
            </a:pPr>
            <a:r>
              <a:rPr lang="en-US" dirty="0"/>
              <a:t>When the insurance contract is terminated, all rights of the mortgagee shall terminate, including the right to file a claim for insurance benefits. All obligations of the Commissioner shall also cease immediately.</a:t>
            </a:r>
          </a:p>
          <a:p>
            <a:pPr marL="0" indent="0">
              <a:buNone/>
            </a:pPr>
            <a:endParaRPr lang="en-US" dirty="0"/>
          </a:p>
          <a:p>
            <a:pPr marL="0" indent="0">
              <a:buNone/>
            </a:pPr>
            <a:r>
              <a:rPr lang="en-US" dirty="0"/>
              <a:t>24 C.F.R. § 206.133(f)</a:t>
            </a:r>
          </a:p>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69</a:t>
            </a:fld>
            <a:endParaRPr lang="en-US"/>
          </a:p>
        </p:txBody>
      </p:sp>
    </p:spTree>
    <p:extLst>
      <p:ext uri="{BB962C8B-B14F-4D97-AF65-F5344CB8AC3E}">
        <p14:creationId xmlns:p14="http://schemas.microsoft.com/office/powerpoint/2010/main" val="15738446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70</a:t>
            </a:fld>
            <a:endParaRPr lang="en-US"/>
          </a:p>
        </p:txBody>
      </p:sp>
    </p:spTree>
    <p:extLst>
      <p:ext uri="{BB962C8B-B14F-4D97-AF65-F5344CB8AC3E}">
        <p14:creationId xmlns:p14="http://schemas.microsoft.com/office/powerpoint/2010/main" val="20934334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FDA9B-711C-E262-3641-04003CD8AE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A8F47E-9E35-16AA-C31C-38DE680C5F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B03016-DED1-2A46-BDE9-160642B9646D}"/>
              </a:ext>
            </a:extLst>
          </p:cNvPr>
          <p:cNvSpPr>
            <a:spLocks noGrp="1"/>
          </p:cNvSpPr>
          <p:nvPr>
            <p:ph type="body" idx="1"/>
          </p:nvPr>
        </p:nvSpPr>
        <p:spPr/>
        <p:txBody>
          <a:bodyPr/>
          <a:lstStyle/>
          <a:p>
            <a:r>
              <a:rPr lang="en-US" dirty="0"/>
              <a:t>Individual requested a line of credit.  RM agent estimated her house was worth $250,000.  First column is Monthly Adjustable Interest Rate HECM tied to the average weekly yield of a US Treasury Security adjusted to the constant maturity rate of a year.  The proposed margin is 3.125% which means that the interest rate is that much larger that the index that interest is tied to.  The higher the margin, the more the insurance company makes over the life of the mortgage.  They proposed an initial rate of 8.245%, but expected that the rate would decrease because interest rates were high.  The cap for this would be a 10% increase, but this proposal capped the increased at 5%.  Individual would also pay .5% for MIP (the mortgage insurance premium paid to HUD.  The principal limit grows monthly pursuant to a HUD formula rate and with an Adjustable interest HECM for a line of credit, the line of credit will growth monthly with the principal limit.  </a:t>
            </a:r>
          </a:p>
          <a:p>
            <a:endParaRPr lang="en-US" dirty="0"/>
          </a:p>
          <a:p>
            <a:r>
              <a:rPr lang="en-US" dirty="0"/>
              <a:t>Individual could have opted instead for a Annual Adjustable interest rate – where the interest rate only adjusts annually.  Higher Margin.  Higher initial interest rate.  Growth in interest rate or decrease in interest rate is capped at 5%.  Notice that the line of credit will have a higher growth rate.</a:t>
            </a:r>
          </a:p>
          <a:p>
            <a:endParaRPr lang="en-US" dirty="0"/>
          </a:p>
          <a:p>
            <a:r>
              <a:rPr lang="en-US" dirty="0"/>
              <a:t>Changes in principal limit are tied to expected interest rate.  Generally, the higher the interest rate, the lower the principal limit. </a:t>
            </a:r>
          </a:p>
          <a:p>
            <a:endParaRPr lang="en-US" dirty="0"/>
          </a:p>
          <a:p>
            <a:endParaRPr lang="en-US" dirty="0"/>
          </a:p>
          <a:p>
            <a:r>
              <a:rPr lang="en-US" b="1" dirty="0"/>
              <a:t>Fixed Interest Rates for Single Disbursement HECMS </a:t>
            </a:r>
            <a:r>
              <a:rPr lang="en-US" dirty="0"/>
              <a:t>– interest rate is agreed to between the lender and borrower</a:t>
            </a:r>
          </a:p>
          <a:p>
            <a:endParaRPr lang="en-US" dirty="0"/>
          </a:p>
          <a:p>
            <a:r>
              <a:rPr lang="en-US" b="1" dirty="0"/>
              <a:t>Adjustable Interest Rates for All Other Types of HECMs </a:t>
            </a:r>
            <a:r>
              <a:rPr lang="en-US" dirty="0"/>
              <a:t>– the initial rate is agreed to by the lender and borrower:</a:t>
            </a:r>
          </a:p>
          <a:p>
            <a:pPr lvl="1"/>
            <a:endParaRPr lang="en-US" b="1" dirty="0"/>
          </a:p>
          <a:p>
            <a:pPr lvl="1"/>
            <a:r>
              <a:rPr lang="en-US" b="1" dirty="0"/>
              <a:t>Annual Adjustable Interest Rate HECMS </a:t>
            </a:r>
            <a:r>
              <a:rPr lang="en-US" dirty="0"/>
              <a:t>–annual changes of no more than 2 percentage points per year or </a:t>
            </a:r>
            <a:r>
              <a:rPr lang="en-US" u="sng" dirty="0"/>
              <a:t>5 percentage points</a:t>
            </a:r>
            <a:r>
              <a:rPr lang="en-US" dirty="0"/>
              <a:t> in either direction from initial rate over the life of the loan.  Adjustments tied to:</a:t>
            </a:r>
          </a:p>
          <a:p>
            <a:pPr lvl="2"/>
            <a:r>
              <a:rPr lang="en-US" dirty="0"/>
              <a:t>Average weekly yield on US Treasury Securities adjusted to constant maturity of a year, </a:t>
            </a:r>
          </a:p>
          <a:p>
            <a:pPr lvl="2"/>
            <a:r>
              <a:rPr lang="en-US" dirty="0"/>
              <a:t>30-day average Secured Overnight Financing Rate (SOFR), or</a:t>
            </a:r>
          </a:p>
          <a:p>
            <a:pPr lvl="2"/>
            <a:r>
              <a:rPr lang="en-US" dirty="0"/>
              <a:t>Alternative SOFR approved by HUD</a:t>
            </a:r>
          </a:p>
          <a:p>
            <a:pPr lvl="2"/>
            <a:endParaRPr lang="en-US" dirty="0"/>
          </a:p>
          <a:p>
            <a:pPr lvl="1"/>
            <a:r>
              <a:rPr lang="en-US" b="1" dirty="0"/>
              <a:t>Monthly Adjustable Interest Rate HECMS </a:t>
            </a:r>
            <a:r>
              <a:rPr lang="en-US" dirty="0"/>
              <a:t>– monthly changes tied to same 3 indexes, cap of no more than a </a:t>
            </a:r>
            <a:r>
              <a:rPr lang="en-US" u="sng" dirty="0"/>
              <a:t>10 percentage point change</a:t>
            </a:r>
            <a:r>
              <a:rPr lang="en-US" dirty="0"/>
              <a:t> from initial rate in either direction for life of loan.</a:t>
            </a:r>
          </a:p>
          <a:p>
            <a:endParaRPr lang="en-US" dirty="0"/>
          </a:p>
        </p:txBody>
      </p:sp>
      <p:sp>
        <p:nvSpPr>
          <p:cNvPr id="4" name="Slide Number Placeholder 3">
            <a:extLst>
              <a:ext uri="{FF2B5EF4-FFF2-40B4-BE49-F238E27FC236}">
                <a16:creationId xmlns:a16="http://schemas.microsoft.com/office/drawing/2014/main" id="{04357795-7870-932C-6235-863D07B70847}"/>
              </a:ext>
            </a:extLst>
          </p:cNvPr>
          <p:cNvSpPr>
            <a:spLocks noGrp="1"/>
          </p:cNvSpPr>
          <p:nvPr>
            <p:ph type="sldNum" sz="quarter" idx="5"/>
          </p:nvPr>
        </p:nvSpPr>
        <p:spPr/>
        <p:txBody>
          <a:bodyPr/>
          <a:lstStyle/>
          <a:p>
            <a:fld id="{08F8EB8E-7026-4ACF-B57D-C3E04C21C53C}" type="slidenum">
              <a:rPr lang="en-US" smtClean="0"/>
              <a:t>71</a:t>
            </a:fld>
            <a:endParaRPr lang="en-US"/>
          </a:p>
        </p:txBody>
      </p:sp>
    </p:spTree>
    <p:extLst>
      <p:ext uri="{BB962C8B-B14F-4D97-AF65-F5344CB8AC3E}">
        <p14:creationId xmlns:p14="http://schemas.microsoft.com/office/powerpoint/2010/main" val="823570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6D7A0-3418-9455-4A92-68558269CF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CF44EE-B694-E3D5-7CB6-30DD7E7ACE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1135B8-096D-AD76-BBE4-4F156B0AE94E}"/>
              </a:ext>
            </a:extLst>
          </p:cNvPr>
          <p:cNvSpPr>
            <a:spLocks noGrp="1"/>
          </p:cNvSpPr>
          <p:nvPr>
            <p:ph type="body" idx="1"/>
          </p:nvPr>
        </p:nvSpPr>
        <p:spPr/>
        <p:txBody>
          <a:bodyPr/>
          <a:lstStyle/>
          <a:p>
            <a:r>
              <a:rPr lang="en-US" dirty="0"/>
              <a:t>Same initial mortgage payment to HUD.</a:t>
            </a:r>
          </a:p>
          <a:p>
            <a:endParaRPr lang="en-US" dirty="0"/>
          </a:p>
          <a:p>
            <a:r>
              <a:rPr lang="en-US" dirty="0"/>
              <a:t>Origination fee to the lender is the same.  </a:t>
            </a:r>
          </a:p>
          <a:p>
            <a:endParaRPr lang="en-US" dirty="0"/>
          </a:p>
          <a:p>
            <a:r>
              <a:rPr lang="en-US" dirty="0"/>
              <a:t>Other fees are going to be those mandatory obligations.</a:t>
            </a:r>
          </a:p>
          <a:p>
            <a:endParaRPr lang="en-US" dirty="0"/>
          </a:p>
          <a:p>
            <a:r>
              <a:rPr lang="en-US" dirty="0"/>
              <a:t>Lien payoff is the estimated existing amount of the current mortgage on individual’s house.</a:t>
            </a:r>
          </a:p>
          <a:p>
            <a:endParaRPr lang="en-US" dirty="0"/>
          </a:p>
          <a:p>
            <a:r>
              <a:rPr lang="en-US" dirty="0"/>
              <a:t>Available funds is the amount of the LOC, she can draw.  After paying the set asides, she can draw $9.4k for the monthly Adjustable rate HECMS or $8.6k for the annual adjustable HECM</a:t>
            </a:r>
          </a:p>
          <a:p>
            <a:endParaRPr lang="en-US" dirty="0"/>
          </a:p>
          <a:p>
            <a:r>
              <a:rPr lang="en-US" dirty="0"/>
              <a:t>For the fixed rate HECM, individual would get their mortgage paid off and an extra $8.5 and that is it.  </a:t>
            </a:r>
          </a:p>
          <a:p>
            <a:endParaRPr lang="en-US" dirty="0"/>
          </a:p>
          <a:p>
            <a:r>
              <a:rPr lang="en-US" dirty="0"/>
              <a:t>Or she could select a monthly payment on a tenure basis and receive $320.68 or $283.63 for life. </a:t>
            </a:r>
          </a:p>
          <a:p>
            <a:endParaRPr lang="en-US" dirty="0"/>
          </a:p>
          <a:p>
            <a:r>
              <a:rPr lang="en-US" dirty="0"/>
              <a:t>Fees (mortgage insurance, original fee other fees) plus lien payoff plus available funds = principal limit</a:t>
            </a:r>
          </a:p>
        </p:txBody>
      </p:sp>
      <p:sp>
        <p:nvSpPr>
          <p:cNvPr id="4" name="Slide Number Placeholder 3">
            <a:extLst>
              <a:ext uri="{FF2B5EF4-FFF2-40B4-BE49-F238E27FC236}">
                <a16:creationId xmlns:a16="http://schemas.microsoft.com/office/drawing/2014/main" id="{5F857792-E377-7CE4-1729-878495BF6EBB}"/>
              </a:ext>
            </a:extLst>
          </p:cNvPr>
          <p:cNvSpPr>
            <a:spLocks noGrp="1"/>
          </p:cNvSpPr>
          <p:nvPr>
            <p:ph type="sldNum" sz="quarter" idx="5"/>
          </p:nvPr>
        </p:nvSpPr>
        <p:spPr/>
        <p:txBody>
          <a:bodyPr/>
          <a:lstStyle/>
          <a:p>
            <a:fld id="{08F8EB8E-7026-4ACF-B57D-C3E04C21C53C}" type="slidenum">
              <a:rPr lang="en-US" smtClean="0"/>
              <a:t>72</a:t>
            </a:fld>
            <a:endParaRPr lang="en-US"/>
          </a:p>
        </p:txBody>
      </p:sp>
    </p:spTree>
    <p:extLst>
      <p:ext uri="{BB962C8B-B14F-4D97-AF65-F5344CB8AC3E}">
        <p14:creationId xmlns:p14="http://schemas.microsoft.com/office/powerpoint/2010/main" val="37103493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82740-99A5-8CE9-79D2-3D3E28AD86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7EFEBB-2C5A-BBFA-BF51-2364F936D2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17685-E89E-6FF1-E344-9C27565C8466}"/>
              </a:ext>
            </a:extLst>
          </p:cNvPr>
          <p:cNvSpPr>
            <a:spLocks noGrp="1"/>
          </p:cNvSpPr>
          <p:nvPr>
            <p:ph type="body" idx="1"/>
          </p:nvPr>
        </p:nvSpPr>
        <p:spPr/>
        <p:txBody>
          <a:bodyPr/>
          <a:lstStyle/>
          <a:p>
            <a:endParaRPr lang="en-US" dirty="0"/>
          </a:p>
          <a:p>
            <a:endParaRPr lang="en-US" dirty="0"/>
          </a:p>
          <a:p>
            <a:r>
              <a:rPr lang="en-US" dirty="0"/>
              <a:t>Assuming no LESA, Homeowners get the greater of </a:t>
            </a:r>
          </a:p>
          <a:p>
            <a:r>
              <a:rPr lang="en-US" dirty="0"/>
              <a:t>	60% of the principal limit or</a:t>
            </a:r>
          </a:p>
          <a:p>
            <a:r>
              <a:rPr lang="en-US" dirty="0"/>
              <a:t>	the sum of the mandatory obligations plus 10%</a:t>
            </a:r>
          </a:p>
          <a:p>
            <a:r>
              <a:rPr lang="en-US" dirty="0"/>
              <a:t>Here the initial principal limit was $93,750.  60% of that is $56,250   So the mandatory obligations ($52,295.45) plus 10% ($9,375) are greater at $61,670.45</a:t>
            </a:r>
          </a:p>
          <a:p>
            <a:r>
              <a:rPr lang="en-US" dirty="0"/>
              <a:t>So $61,670.45 is the initial disbursal limit</a:t>
            </a:r>
          </a:p>
          <a:p>
            <a:endParaRPr lang="en-US" dirty="0"/>
          </a:p>
          <a:p>
            <a:r>
              <a:rPr lang="en-US" dirty="0"/>
              <a:t>UPB= initial loan balance – mandatory obligations plus cash at closing</a:t>
            </a:r>
          </a:p>
          <a:p>
            <a:endParaRPr lang="en-US" dirty="0"/>
          </a:p>
          <a:p>
            <a:r>
              <a:rPr lang="en-US" dirty="0"/>
              <a:t>Mandatory obligations – mortgage payoff, mortgage insurance, origination fees, other fees</a:t>
            </a:r>
          </a:p>
        </p:txBody>
      </p:sp>
      <p:sp>
        <p:nvSpPr>
          <p:cNvPr id="4" name="Slide Number Placeholder 3">
            <a:extLst>
              <a:ext uri="{FF2B5EF4-FFF2-40B4-BE49-F238E27FC236}">
                <a16:creationId xmlns:a16="http://schemas.microsoft.com/office/drawing/2014/main" id="{32C6189C-1252-AA1A-3464-6386D8B98FCD}"/>
              </a:ext>
            </a:extLst>
          </p:cNvPr>
          <p:cNvSpPr>
            <a:spLocks noGrp="1"/>
          </p:cNvSpPr>
          <p:nvPr>
            <p:ph type="sldNum" sz="quarter" idx="5"/>
          </p:nvPr>
        </p:nvSpPr>
        <p:spPr/>
        <p:txBody>
          <a:bodyPr/>
          <a:lstStyle/>
          <a:p>
            <a:fld id="{08F8EB8E-7026-4ACF-B57D-C3E04C21C53C}" type="slidenum">
              <a:rPr lang="en-US" smtClean="0"/>
              <a:t>73</a:t>
            </a:fld>
            <a:endParaRPr lang="en-US"/>
          </a:p>
        </p:txBody>
      </p:sp>
    </p:spTree>
    <p:extLst>
      <p:ext uri="{BB962C8B-B14F-4D97-AF65-F5344CB8AC3E}">
        <p14:creationId xmlns:p14="http://schemas.microsoft.com/office/powerpoint/2010/main" val="2929072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7</a:t>
            </a:fld>
            <a:endParaRPr lang="en-US"/>
          </a:p>
        </p:txBody>
      </p:sp>
    </p:spTree>
    <p:extLst>
      <p:ext uri="{BB962C8B-B14F-4D97-AF65-F5344CB8AC3E}">
        <p14:creationId xmlns:p14="http://schemas.microsoft.com/office/powerpoint/2010/main" val="21126097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 of credit will continue to grow past what house is conceivably worth in the future.  Individual can continue to draw down the credit. </a:t>
            </a:r>
          </a:p>
          <a:p>
            <a:endParaRPr lang="en-US" dirty="0"/>
          </a:p>
          <a:p>
            <a:r>
              <a:rPr lang="en-US" dirty="0"/>
              <a:t>Starting loan balance is $52,295, this is the mandatory obligations – mortgage payoff, the mortgage insurance, the original fee, and the set asides.  That plus the line of credit equals the principal limit.</a:t>
            </a:r>
          </a:p>
          <a:p>
            <a:endParaRPr lang="en-US" dirty="0"/>
          </a:p>
          <a:p>
            <a:r>
              <a:rPr lang="en-US" dirty="0"/>
              <a:t>The principal limit grows monthly, allows for more interest, mortgage insurance payments, and interest.  </a:t>
            </a:r>
          </a:p>
          <a:p>
            <a:endParaRPr lang="en-US" dirty="0"/>
          </a:p>
          <a:p>
            <a:r>
              <a:rPr lang="en-US" dirty="0"/>
              <a:t>Around year 12, the principal limit will be close to the appraised amount of the house.  At that point, due to interest and insurance, loan balance has increased to $137,860. But notice that her yearly line of credit increase is increasing.  </a:t>
            </a:r>
          </a:p>
          <a:p>
            <a:endParaRPr lang="en-US" dirty="0"/>
          </a:p>
          <a:p>
            <a:r>
              <a:rPr lang="en-US" dirty="0"/>
              <a:t>The actual value of her house does not matter. </a:t>
            </a:r>
          </a:p>
        </p:txBody>
      </p:sp>
      <p:sp>
        <p:nvSpPr>
          <p:cNvPr id="4" name="Slide Number Placeholder 3"/>
          <p:cNvSpPr>
            <a:spLocks noGrp="1"/>
          </p:cNvSpPr>
          <p:nvPr>
            <p:ph type="sldNum" sz="quarter" idx="5"/>
          </p:nvPr>
        </p:nvSpPr>
        <p:spPr/>
        <p:txBody>
          <a:bodyPr/>
          <a:lstStyle/>
          <a:p>
            <a:fld id="{08F8EB8E-7026-4ACF-B57D-C3E04C21C53C}" type="slidenum">
              <a:rPr lang="en-US" smtClean="0"/>
              <a:t>74</a:t>
            </a:fld>
            <a:endParaRPr lang="en-US"/>
          </a:p>
        </p:txBody>
      </p:sp>
    </p:spTree>
    <p:extLst>
      <p:ext uri="{BB962C8B-B14F-4D97-AF65-F5344CB8AC3E}">
        <p14:creationId xmlns:p14="http://schemas.microsoft.com/office/powerpoint/2010/main" val="4403342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 did get a second quote.  Lower margin and lower interest.  Individual would pay less over the life of the loan.</a:t>
            </a:r>
          </a:p>
          <a:p>
            <a:endParaRPr lang="en-US" dirty="0"/>
          </a:p>
          <a:p>
            <a:r>
              <a:rPr lang="en-US" dirty="0"/>
              <a:t>Decided not to proceed when both companies were going to require a LESA. </a:t>
            </a:r>
          </a:p>
          <a:p>
            <a:endParaRPr lang="en-US" dirty="0"/>
          </a:p>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75</a:t>
            </a:fld>
            <a:endParaRPr lang="en-US"/>
          </a:p>
        </p:txBody>
      </p:sp>
    </p:spTree>
    <p:extLst>
      <p:ext uri="{BB962C8B-B14F-4D97-AF65-F5344CB8AC3E}">
        <p14:creationId xmlns:p14="http://schemas.microsoft.com/office/powerpoint/2010/main" val="33651304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76</a:t>
            </a:fld>
            <a:endParaRPr lang="en-US"/>
          </a:p>
        </p:txBody>
      </p:sp>
    </p:spTree>
    <p:extLst>
      <p:ext uri="{BB962C8B-B14F-4D97-AF65-F5344CB8AC3E}">
        <p14:creationId xmlns:p14="http://schemas.microsoft.com/office/powerpoint/2010/main" val="37700421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4CCA1-C9AE-80F5-4944-6D86919B0A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7046E4-0892-5694-F7A7-47769931E5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D8F355-EB40-42E5-F4BA-5F6B49C839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9D221AF-F32D-DC3C-B6D4-4756F6EE2EE1}"/>
              </a:ext>
            </a:extLst>
          </p:cNvPr>
          <p:cNvSpPr>
            <a:spLocks noGrp="1"/>
          </p:cNvSpPr>
          <p:nvPr>
            <p:ph type="sldNum" sz="quarter" idx="5"/>
          </p:nvPr>
        </p:nvSpPr>
        <p:spPr/>
        <p:txBody>
          <a:bodyPr/>
          <a:lstStyle/>
          <a:p>
            <a:fld id="{08F8EB8E-7026-4ACF-B57D-C3E04C21C53C}" type="slidenum">
              <a:rPr lang="en-US" smtClean="0"/>
              <a:t>77</a:t>
            </a:fld>
            <a:endParaRPr lang="en-US"/>
          </a:p>
        </p:txBody>
      </p:sp>
    </p:spTree>
    <p:extLst>
      <p:ext uri="{BB962C8B-B14F-4D97-AF65-F5344CB8AC3E}">
        <p14:creationId xmlns:p14="http://schemas.microsoft.com/office/powerpoint/2010/main" val="8015330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78</a:t>
            </a:fld>
            <a:endParaRPr lang="en-US"/>
          </a:p>
        </p:txBody>
      </p:sp>
    </p:spTree>
    <p:extLst>
      <p:ext uri="{BB962C8B-B14F-4D97-AF65-F5344CB8AC3E}">
        <p14:creationId xmlns:p14="http://schemas.microsoft.com/office/powerpoint/2010/main" val="13317970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79</a:t>
            </a:fld>
            <a:endParaRPr lang="en-US"/>
          </a:p>
        </p:txBody>
      </p:sp>
    </p:spTree>
    <p:extLst>
      <p:ext uri="{BB962C8B-B14F-4D97-AF65-F5344CB8AC3E}">
        <p14:creationId xmlns:p14="http://schemas.microsoft.com/office/powerpoint/2010/main" val="411872439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81</a:t>
            </a:fld>
            <a:endParaRPr lang="en-US"/>
          </a:p>
        </p:txBody>
      </p:sp>
    </p:spTree>
    <p:extLst>
      <p:ext uri="{BB962C8B-B14F-4D97-AF65-F5344CB8AC3E}">
        <p14:creationId xmlns:p14="http://schemas.microsoft.com/office/powerpoint/2010/main" val="21822418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82</a:t>
            </a:fld>
            <a:endParaRPr lang="en-US"/>
          </a:p>
        </p:txBody>
      </p:sp>
    </p:spTree>
    <p:extLst>
      <p:ext uri="{BB962C8B-B14F-4D97-AF65-F5344CB8AC3E}">
        <p14:creationId xmlns:p14="http://schemas.microsoft.com/office/powerpoint/2010/main" val="172703831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83</a:t>
            </a:fld>
            <a:endParaRPr lang="en-US"/>
          </a:p>
        </p:txBody>
      </p:sp>
    </p:spTree>
    <p:extLst>
      <p:ext uri="{BB962C8B-B14F-4D97-AF65-F5344CB8AC3E}">
        <p14:creationId xmlns:p14="http://schemas.microsoft.com/office/powerpoint/2010/main" val="49011471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84</a:t>
            </a:fld>
            <a:endParaRPr lang="en-US"/>
          </a:p>
        </p:txBody>
      </p:sp>
    </p:spTree>
    <p:extLst>
      <p:ext uri="{BB962C8B-B14F-4D97-AF65-F5344CB8AC3E}">
        <p14:creationId xmlns:p14="http://schemas.microsoft.com/office/powerpoint/2010/main" val="3832068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8</a:t>
            </a:fld>
            <a:endParaRPr lang="en-US"/>
          </a:p>
        </p:txBody>
      </p:sp>
    </p:spTree>
    <p:extLst>
      <p:ext uri="{BB962C8B-B14F-4D97-AF65-F5344CB8AC3E}">
        <p14:creationId xmlns:p14="http://schemas.microsoft.com/office/powerpoint/2010/main" val="236839765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85</a:t>
            </a:fld>
            <a:endParaRPr lang="en-US"/>
          </a:p>
        </p:txBody>
      </p:sp>
    </p:spTree>
    <p:extLst>
      <p:ext uri="{BB962C8B-B14F-4D97-AF65-F5344CB8AC3E}">
        <p14:creationId xmlns:p14="http://schemas.microsoft.com/office/powerpoint/2010/main" val="428405047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86</a:t>
            </a:fld>
            <a:endParaRPr lang="en-US"/>
          </a:p>
        </p:txBody>
      </p:sp>
    </p:spTree>
    <p:extLst>
      <p:ext uri="{BB962C8B-B14F-4D97-AF65-F5344CB8AC3E}">
        <p14:creationId xmlns:p14="http://schemas.microsoft.com/office/powerpoint/2010/main" val="5579047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87</a:t>
            </a:fld>
            <a:endParaRPr lang="en-US"/>
          </a:p>
        </p:txBody>
      </p:sp>
    </p:spTree>
    <p:extLst>
      <p:ext uri="{BB962C8B-B14F-4D97-AF65-F5344CB8AC3E}">
        <p14:creationId xmlns:p14="http://schemas.microsoft.com/office/powerpoint/2010/main" val="336042294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88</a:t>
            </a:fld>
            <a:endParaRPr lang="en-US"/>
          </a:p>
        </p:txBody>
      </p:sp>
    </p:spTree>
    <p:extLst>
      <p:ext uri="{BB962C8B-B14F-4D97-AF65-F5344CB8AC3E}">
        <p14:creationId xmlns:p14="http://schemas.microsoft.com/office/powerpoint/2010/main" val="61026134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490538" y="463550"/>
            <a:ext cx="6176962" cy="3475038"/>
          </a:xfrm>
          <a:ln cap="flat"/>
        </p:spPr>
      </p:sp>
      <p:sp>
        <p:nvSpPr>
          <p:cNvPr id="2" name="Notes Placeholder 1">
            <a:extLst>
              <a:ext uri="{FF2B5EF4-FFF2-40B4-BE49-F238E27FC236}">
                <a16:creationId xmlns:a16="http://schemas.microsoft.com/office/drawing/2014/main" id="{EFFD418B-69EB-CEBE-FF35-91F02AC2889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453467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90</a:t>
            </a:fld>
            <a:endParaRPr lang="en-US"/>
          </a:p>
        </p:txBody>
      </p:sp>
    </p:spTree>
    <p:extLst>
      <p:ext uri="{BB962C8B-B14F-4D97-AF65-F5344CB8AC3E}">
        <p14:creationId xmlns:p14="http://schemas.microsoft.com/office/powerpoint/2010/main" val="65098640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91</a:t>
            </a:fld>
            <a:endParaRPr lang="en-US"/>
          </a:p>
        </p:txBody>
      </p:sp>
    </p:spTree>
    <p:extLst>
      <p:ext uri="{BB962C8B-B14F-4D97-AF65-F5344CB8AC3E}">
        <p14:creationId xmlns:p14="http://schemas.microsoft.com/office/powerpoint/2010/main" val="310273396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92</a:t>
            </a:fld>
            <a:endParaRPr lang="en-US"/>
          </a:p>
        </p:txBody>
      </p:sp>
    </p:spTree>
    <p:extLst>
      <p:ext uri="{BB962C8B-B14F-4D97-AF65-F5344CB8AC3E}">
        <p14:creationId xmlns:p14="http://schemas.microsoft.com/office/powerpoint/2010/main" val="2991727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Shared appreciation – allows lender to receive a portion of the home’s increase in value.  In exchange, the borrower may receive a lower interest rate or other assistance. </a:t>
            </a:r>
          </a:p>
          <a:p>
            <a:endParaRPr lang="en-US" dirty="0"/>
          </a:p>
          <a:p>
            <a:endParaRPr lang="en-US" dirty="0"/>
          </a:p>
          <a:p>
            <a:endParaRPr lang="en-US" dirty="0"/>
          </a:p>
          <a:p>
            <a:r>
              <a:rPr lang="en-US" dirty="0"/>
              <a:t>https://www.consumerfinance.gov/rules-policy/regulations/1026/k/#d-1k</a:t>
            </a:r>
          </a:p>
          <a:p>
            <a:r>
              <a:rPr lang="en-US" dirty="0"/>
              <a:t>Tables essentially shows the costs for the loan depending on how long you keep the RM depending on how much the house appreciates in value. </a:t>
            </a:r>
          </a:p>
          <a:p>
            <a:pPr algn="l"/>
            <a:endParaRPr lang="en-US" b="0" i="0" dirty="0">
              <a:solidFill>
                <a:srgbClr val="101820"/>
              </a:solidFill>
              <a:effectLst/>
              <a:latin typeface="Avenir Next"/>
            </a:endParaRPr>
          </a:p>
          <a:p>
            <a:pPr algn="l"/>
            <a:r>
              <a:rPr lang="en-US" b="0" i="0" dirty="0">
                <a:solidFill>
                  <a:srgbClr val="101820"/>
                </a:solidFill>
                <a:effectLst/>
                <a:latin typeface="Avenir Next"/>
              </a:rPr>
              <a:t>The cost of any reverse mortgage loan depends on how long you keep the loan and how much your house appreciates in value. Generally, the longer you keep a reverse mortgage, the lower the total annual loan cost rate will be.</a:t>
            </a:r>
          </a:p>
          <a:p>
            <a:pPr algn="l"/>
            <a:r>
              <a:rPr lang="en-US" b="0" i="0" dirty="0">
                <a:solidFill>
                  <a:srgbClr val="101820"/>
                </a:solidFill>
                <a:effectLst/>
                <a:latin typeface="Avenir Next"/>
              </a:rPr>
              <a:t>This table shows the estimated cost of your reverse mortgage loan, expressed as an annual rate. It illustrates the cost for three [four] loan terms: 2 years, [half of life expectancy for someone your age,] that life expectancy, and 1.4 times that life expectancy. The table also shows the cost of the loan, assuming the value of your home appreciates at three different rates: 0%, 4% and 8%.</a:t>
            </a:r>
          </a:p>
          <a:p>
            <a:pPr algn="l"/>
            <a:r>
              <a:rPr lang="en-US" b="0" i="0" dirty="0">
                <a:solidFill>
                  <a:srgbClr val="101820"/>
                </a:solidFill>
                <a:effectLst/>
                <a:latin typeface="Avenir Next"/>
              </a:rPr>
              <a:t>The total annual loan cost rates in this table are based on the total charges associated with this loan. These charges typically include principal, interest, closing costs, mortgage insurance premiums, annuity costs, and servicing costs (but not costs when you sell the home).</a:t>
            </a:r>
          </a:p>
          <a:p>
            <a:pPr algn="l"/>
            <a:r>
              <a:rPr lang="en-US" b="0" i="0" dirty="0">
                <a:solidFill>
                  <a:srgbClr val="101820"/>
                </a:solidFill>
                <a:effectLst/>
                <a:latin typeface="Avenir Next"/>
              </a:rPr>
              <a:t>The rates in this table are estimates. Your actual cost may differ if, for example, the amount of your loan advances varies or the interest rate on your mortgage changes.</a:t>
            </a:r>
          </a:p>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9</a:t>
            </a:fld>
            <a:endParaRPr lang="en-US"/>
          </a:p>
        </p:txBody>
      </p:sp>
    </p:spTree>
    <p:extLst>
      <p:ext uri="{BB962C8B-B14F-4D97-AF65-F5344CB8AC3E}">
        <p14:creationId xmlns:p14="http://schemas.microsoft.com/office/powerpoint/2010/main" val="2942829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t>‹#›</a:t>
            </a:fld>
            <a:endParaRPr lang="en-US"/>
          </a:p>
        </p:txBody>
      </p:sp>
    </p:spTree>
    <p:extLst>
      <p:ext uri="{BB962C8B-B14F-4D97-AF65-F5344CB8AC3E}">
        <p14:creationId xmlns:p14="http://schemas.microsoft.com/office/powerpoint/2010/main" val="3389402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0780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1752" y="495300"/>
            <a:ext cx="11789664" cy="685800"/>
          </a:xfrm>
          <a:prstGeom prst="rect">
            <a:avLst/>
          </a:prstGeom>
        </p:spPr>
        <p:txBody>
          <a:bodyPr/>
          <a:lstStyle>
            <a:lvl1pPr>
              <a:defRPr sz="4000" b="1">
                <a:solidFill>
                  <a:srgbClr val="2A547F"/>
                </a:solidFill>
                <a:latin typeface="Calibri" panose="020F0502020204030204" pitchFamily="34" charset="0"/>
              </a:defRPr>
            </a:lvl1pPr>
          </a:lstStyle>
          <a:p>
            <a:r>
              <a:rPr lang="en-US" dirty="0"/>
              <a:t>Click to edit Master title style</a:t>
            </a:r>
          </a:p>
        </p:txBody>
      </p:sp>
      <p:sp>
        <p:nvSpPr>
          <p:cNvPr id="4" name="Rectangle 1037"/>
          <p:cNvSpPr>
            <a:spLocks noGrp="1" noChangeArrowheads="1"/>
          </p:cNvSpPr>
          <p:nvPr>
            <p:ph type="dt" sz="half" idx="10"/>
          </p:nvPr>
        </p:nvSpPr>
        <p:spPr>
          <a:xfrm>
            <a:off x="203200" y="6324600"/>
            <a:ext cx="3759200" cy="457200"/>
          </a:xfrm>
          <a:prstGeom prst="rect">
            <a:avLst/>
          </a:prstGeom>
          <a:ln/>
        </p:spPr>
        <p:txBody>
          <a:bodyPr/>
          <a:lstStyle>
            <a:lvl1pPr>
              <a:defRPr/>
            </a:lvl1pPr>
          </a:lstStyle>
          <a:p>
            <a:pPr>
              <a:defRPr/>
            </a:pPr>
            <a:endParaRPr lang="en-US" dirty="0">
              <a:solidFill>
                <a:prstClr val="black"/>
              </a:solidFill>
            </a:endParaRPr>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1039"/>
          <p:cNvSpPr>
            <a:spLocks noGrp="1" noChangeArrowheads="1"/>
          </p:cNvSpPr>
          <p:nvPr>
            <p:ph type="sldNum" sz="quarter" idx="12"/>
          </p:nvPr>
        </p:nvSpPr>
        <p:spPr>
          <a:ln/>
        </p:spPr>
        <p:txBody>
          <a:bodyPr/>
          <a:lstStyle>
            <a:lvl1pPr>
              <a:defRPr/>
            </a:lvl1pPr>
          </a:lstStyle>
          <a:p>
            <a:pPr>
              <a:defRPr/>
            </a:pPr>
            <a:fld id="{88AA8DA2-99D1-4607-A62B-1B547612533B}" type="slidenum">
              <a:rPr lang="en-US">
                <a:solidFill>
                  <a:prstClr val="black"/>
                </a:solidFill>
              </a:rPr>
              <a:pPr>
                <a:defRPr/>
              </a:pPr>
              <a:t>‹#›</a:t>
            </a:fld>
            <a:endParaRPr lang="en-US" dirty="0">
              <a:solidFill>
                <a:prstClr val="black"/>
              </a:solidFill>
            </a:endParaRPr>
          </a:p>
        </p:txBody>
      </p:sp>
      <p:sp>
        <p:nvSpPr>
          <p:cNvPr id="8" name="Line 1045"/>
          <p:cNvSpPr>
            <a:spLocks noChangeShapeType="1"/>
          </p:cNvSpPr>
          <p:nvPr userDrawn="1"/>
        </p:nvSpPr>
        <p:spPr bwMode="auto">
          <a:xfrm>
            <a:off x="10584" y="1219200"/>
            <a:ext cx="12192000" cy="0"/>
          </a:xfrm>
          <a:prstGeom prst="line">
            <a:avLst/>
          </a:prstGeom>
          <a:noFill/>
          <a:ln w="2540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sz="1800">
              <a:solidFill>
                <a:prstClr val="black"/>
              </a:solidFill>
            </a:endParaRPr>
          </a:p>
        </p:txBody>
      </p:sp>
      <p:sp>
        <p:nvSpPr>
          <p:cNvPr id="9" name="Rectangle 1036"/>
          <p:cNvSpPr>
            <a:spLocks noGrp="1" noChangeArrowheads="1"/>
          </p:cNvSpPr>
          <p:nvPr>
            <p:ph idx="1"/>
          </p:nvPr>
        </p:nvSpPr>
        <p:spPr bwMode="auto">
          <a:xfrm>
            <a:off x="711200" y="1524000"/>
            <a:ext cx="1107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1417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3" name="Content Placeholder 2"/>
          <p:cNvSpPr>
            <a:spLocks noGrp="1"/>
          </p:cNvSpPr>
          <p:nvPr>
            <p:ph idx="1"/>
          </p:nvPr>
        </p:nvSpPr>
        <p:spPr>
          <a:xfrm>
            <a:off x="609600" y="14478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2255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a:xfrm>
            <a:off x="1422400" y="6324600"/>
            <a:ext cx="2540000" cy="457200"/>
          </a:xfrm>
          <a:prstGeom prst="rect">
            <a:avLst/>
          </a:prstGeom>
          <a:ln/>
        </p:spPr>
        <p:txBody>
          <a:bodyPr/>
          <a:lstStyle>
            <a:lvl1pPr>
              <a:defRPr/>
            </a:lvl1pPr>
          </a:lstStyle>
          <a:p>
            <a:pPr>
              <a:defRPr/>
            </a:pPr>
            <a:endParaRPr lang="en-US">
              <a:solidFill>
                <a:prstClr val="black"/>
              </a:solidFill>
            </a:endParaRPr>
          </a:p>
        </p:txBody>
      </p:sp>
      <p:sp>
        <p:nvSpPr>
          <p:cNvPr id="3" name="Rectangle 103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4" name="Rectangle 1039"/>
          <p:cNvSpPr>
            <a:spLocks noGrp="1" noChangeArrowheads="1"/>
          </p:cNvSpPr>
          <p:nvPr>
            <p:ph type="sldNum" sz="quarter" idx="12"/>
          </p:nvPr>
        </p:nvSpPr>
        <p:spPr>
          <a:ln/>
        </p:spPr>
        <p:txBody>
          <a:bodyPr/>
          <a:lstStyle>
            <a:lvl1pPr>
              <a:defRPr/>
            </a:lvl1pPr>
          </a:lstStyle>
          <a:p>
            <a:pPr>
              <a:defRPr/>
            </a:pPr>
            <a:fld id="{15156574-C885-4E41-A56A-08A66312CA5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050444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895600"/>
            <a:ext cx="10363200" cy="838200"/>
          </a:xfrm>
          <a:prstGeom prst="rect">
            <a:avLst/>
          </a:prstGeom>
        </p:spPr>
        <p:txBody>
          <a:bodyPr/>
          <a:lstStyle>
            <a:lvl1pPr algn="ctr">
              <a:defRPr b="1" baseline="0">
                <a:solidFill>
                  <a:schemeClr val="bg1">
                    <a:lumMod val="85000"/>
                  </a:schemeClr>
                </a:solidFill>
              </a:defRPr>
            </a:lvl1pPr>
          </a:lstStyle>
          <a:p>
            <a:r>
              <a:rPr lang="en-US" dirty="0"/>
              <a:t>Title of Presentation</a:t>
            </a:r>
          </a:p>
        </p:txBody>
      </p:sp>
      <p:sp>
        <p:nvSpPr>
          <p:cNvPr id="3" name="Subtitle 2"/>
          <p:cNvSpPr>
            <a:spLocks noGrp="1"/>
          </p:cNvSpPr>
          <p:nvPr>
            <p:ph type="subTitle" idx="1" hasCustomPrompt="1"/>
          </p:nvPr>
        </p:nvSpPr>
        <p:spPr>
          <a:xfrm>
            <a:off x="1422400" y="4191000"/>
            <a:ext cx="9448800" cy="1066800"/>
          </a:xfrm>
          <a:prstGeom prst="rect">
            <a:avLst/>
          </a:prstGeom>
        </p:spPr>
        <p:txBody>
          <a:bodyPr>
            <a:normAutofit/>
          </a:bodyPr>
          <a:lstStyle>
            <a:lvl1pPr marL="0" indent="0" algn="ctr">
              <a:buNone/>
              <a:defRPr sz="28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of Presenter</a:t>
            </a:r>
          </a:p>
          <a:p>
            <a:r>
              <a:rPr lang="en-US" dirty="0"/>
              <a:t>Date</a:t>
            </a:r>
          </a:p>
        </p:txBody>
      </p:sp>
      <p:sp>
        <p:nvSpPr>
          <p:cNvPr id="4" name="Footer Placeholder 6"/>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r>
              <a:rPr lang="en-US" dirty="0"/>
              <a:t>© 2015 by Pro Seniors, Inc.</a:t>
            </a:r>
          </a:p>
        </p:txBody>
      </p:sp>
    </p:spTree>
    <p:extLst>
      <p:ext uri="{BB962C8B-B14F-4D97-AF65-F5344CB8AC3E}">
        <p14:creationId xmlns:p14="http://schemas.microsoft.com/office/powerpoint/2010/main" val="34904954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t>‹#›</a:t>
            </a:fld>
            <a:endParaRPr lang="en-US"/>
          </a:p>
        </p:txBody>
      </p:sp>
    </p:spTree>
    <p:extLst>
      <p:ext uri="{BB962C8B-B14F-4D97-AF65-F5344CB8AC3E}">
        <p14:creationId xmlns:p14="http://schemas.microsoft.com/office/powerpoint/2010/main" val="3718701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1752" y="495300"/>
            <a:ext cx="11789664" cy="685800"/>
          </a:xfrm>
          <a:prstGeom prst="rect">
            <a:avLst/>
          </a:prstGeom>
        </p:spPr>
        <p:txBody>
          <a:bodyPr/>
          <a:lstStyle>
            <a:lvl1pPr>
              <a:defRPr sz="4000" b="1">
                <a:solidFill>
                  <a:srgbClr val="2A547F"/>
                </a:solidFill>
                <a:latin typeface="Calibri" panose="020F0502020204030204" pitchFamily="34" charset="0"/>
              </a:defRPr>
            </a:lvl1pPr>
          </a:lstStyle>
          <a:p>
            <a:r>
              <a:rPr lang="en-US" dirty="0"/>
              <a:t>Click to edit Master title style</a:t>
            </a:r>
          </a:p>
        </p:txBody>
      </p:sp>
      <p:sp>
        <p:nvSpPr>
          <p:cNvPr id="4" name="Rectangle 1037"/>
          <p:cNvSpPr>
            <a:spLocks noGrp="1" noChangeArrowheads="1"/>
          </p:cNvSpPr>
          <p:nvPr>
            <p:ph type="dt" sz="half" idx="10"/>
          </p:nvPr>
        </p:nvSpPr>
        <p:spPr>
          <a:xfrm>
            <a:off x="203200" y="6324600"/>
            <a:ext cx="3759200" cy="457200"/>
          </a:xfrm>
          <a:prstGeom prst="rect">
            <a:avLst/>
          </a:prstGeom>
          <a:ln/>
        </p:spPr>
        <p:txBody>
          <a:bodyPr/>
          <a:lstStyle>
            <a:lvl1pPr>
              <a:defRPr/>
            </a:lvl1pPr>
          </a:lstStyle>
          <a:p>
            <a:pPr>
              <a:defRPr/>
            </a:pPr>
            <a:endParaRPr lang="en-US" dirty="0"/>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88AA8DA2-99D1-4607-A62B-1B547612533B}" type="slidenum">
              <a:rPr lang="en-US"/>
              <a:pPr>
                <a:defRPr/>
              </a:pPr>
              <a:t>‹#›</a:t>
            </a:fld>
            <a:endParaRPr lang="en-US" dirty="0"/>
          </a:p>
        </p:txBody>
      </p:sp>
      <p:sp>
        <p:nvSpPr>
          <p:cNvPr id="8" name="Line 1045"/>
          <p:cNvSpPr>
            <a:spLocks noChangeShapeType="1"/>
          </p:cNvSpPr>
          <p:nvPr userDrawn="1"/>
        </p:nvSpPr>
        <p:spPr bwMode="auto">
          <a:xfrm>
            <a:off x="10584" y="1219200"/>
            <a:ext cx="12192000" cy="0"/>
          </a:xfrm>
          <a:prstGeom prst="line">
            <a:avLst/>
          </a:prstGeom>
          <a:noFill/>
          <a:ln w="2540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sz="1800"/>
          </a:p>
        </p:txBody>
      </p:sp>
      <p:sp>
        <p:nvSpPr>
          <p:cNvPr id="9" name="Rectangle 1036"/>
          <p:cNvSpPr>
            <a:spLocks noGrp="1" noChangeArrowheads="1"/>
          </p:cNvSpPr>
          <p:nvPr>
            <p:ph idx="1"/>
          </p:nvPr>
        </p:nvSpPr>
        <p:spPr bwMode="auto">
          <a:xfrm>
            <a:off x="711200" y="1524000"/>
            <a:ext cx="1107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5381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4.xml"/><Relationship Id="rId7" Type="http://schemas.openxmlformats.org/officeDocument/2006/relationships/tags" Target="../tags/tag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3"/>
            </p:custDataLst>
            <p:extLst>
              <p:ext uri="{D42A27DB-BD31-4B8C-83A1-F6EECF244321}">
                <p14:modId xmlns:p14="http://schemas.microsoft.com/office/powerpoint/2010/main" val="146924251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dirty="0"/>
              <a:t>Pro Seniors, Inc. 							    www.ProSeniors.org</a:t>
            </a:r>
          </a:p>
        </p:txBody>
      </p:sp>
      <p:sp>
        <p:nvSpPr>
          <p:cNvPr id="5"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pPr/>
              <a:t>‹#›</a:t>
            </a:fld>
            <a:endParaRPr lang="en-US" dirty="0"/>
          </a:p>
        </p:txBody>
      </p:sp>
      <p:sp>
        <p:nvSpPr>
          <p:cNvPr id="10" name="Footer Placeholder 9"/>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tx2">
                  <a:lumMod val="75000"/>
                </a:schemeClr>
              </a:buClr>
              <a:buSzPct val="100000"/>
              <a:buFont typeface="Wingdings" panose="05000000000000000000" pitchFamily="2" charset="2"/>
              <a:buNone/>
            </a:pPr>
            <a:endParaRPr lang="en-US" sz="3200" dirty="0"/>
          </a:p>
        </p:txBody>
      </p:sp>
    </p:spTree>
    <p:extLst>
      <p:ext uri="{BB962C8B-B14F-4D97-AF65-F5344CB8AC3E}">
        <p14:creationId xmlns:p14="http://schemas.microsoft.com/office/powerpoint/2010/main" val="547819446"/>
      </p:ext>
    </p:extLst>
  </p:cSld>
  <p:clrMap bg1="lt1" tx1="dk1" bg2="lt2" tx2="dk2" accent1="accent1" accent2="accent2" accent3="accent3" accent4="accent4" accent5="accent5" accent6="accent6" hlink="hlink" folHlink="folHlink"/>
  <p:sldLayoutIdLst>
    <p:sldLayoutId id="2147483662" r:id="rId1"/>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7"/>
            </p:custDataLst>
            <p:extLst>
              <p:ext uri="{D42A27DB-BD31-4B8C-83A1-F6EECF244321}">
                <p14:modId xmlns:p14="http://schemas.microsoft.com/office/powerpoint/2010/main" val="257563338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8" imgW="216" imgH="216" progId="TCLayout.ActiveDocument.1">
                  <p:embed/>
                </p:oleObj>
              </mc:Choice>
              <mc:Fallback>
                <p:oleObj name="think-cell Slide" r:id="rId8" imgW="216" imgH="216" progId="TCLayout.ActiveDocument.1">
                  <p:embed/>
                  <p:pic>
                    <p:nvPicPr>
                      <p:cNvPr id="0" name=""/>
                      <p:cNvPicPr/>
                      <p:nvPr/>
                    </p:nvPicPr>
                    <p:blipFill>
                      <a:blip r:embed="rId9"/>
                      <a:stretch>
                        <a:fillRect/>
                      </a:stretch>
                    </p:blipFill>
                    <p:spPr>
                      <a:xfrm>
                        <a:off x="2118" y="1589"/>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prstClr val="white"/>
                </a:solidFill>
              </a:rPr>
              <a:t>Pro Seniors, Inc. 							    www.ProSeniors.org</a:t>
            </a:r>
          </a:p>
        </p:txBody>
      </p:sp>
      <p:sp>
        <p:nvSpPr>
          <p:cNvPr id="5"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solidFill>
                  <a:prstClr val="black"/>
                </a:solidFill>
              </a:rPr>
              <a:pPr/>
              <a:t>‹#›</a:t>
            </a:fld>
            <a:endParaRPr lang="en-US" dirty="0">
              <a:solidFill>
                <a:prstClr val="black"/>
              </a:solidFill>
            </a:endParaRPr>
          </a:p>
        </p:txBody>
      </p:sp>
      <p:sp>
        <p:nvSpPr>
          <p:cNvPr id="10" name="Footer Placeholder 9"/>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1F497D">
                  <a:lumMod val="75000"/>
                </a:srgbClr>
              </a:buClr>
              <a:buSzPct val="100000"/>
              <a:buFont typeface="Wingdings" panose="05000000000000000000" pitchFamily="2" charset="2"/>
              <a:buNone/>
            </a:pPr>
            <a:endParaRPr lang="en-US" sz="3200" dirty="0">
              <a:solidFill>
                <a:prstClr val="black"/>
              </a:solidFill>
            </a:endParaRPr>
          </a:p>
        </p:txBody>
      </p:sp>
    </p:spTree>
    <p:extLst>
      <p:ext uri="{BB962C8B-B14F-4D97-AF65-F5344CB8AC3E}">
        <p14:creationId xmlns:p14="http://schemas.microsoft.com/office/powerpoint/2010/main" val="248404238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8" r:id="rId5"/>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4"/>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7" name="Object 6"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dirty="0"/>
              <a:t>Pro Seniors, Inc. 							    www.ProSeniors.org</a:t>
            </a:r>
          </a:p>
        </p:txBody>
      </p:sp>
      <p:sp>
        <p:nvSpPr>
          <p:cNvPr id="5"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pPr/>
              <a:t>‹#›</a:t>
            </a:fld>
            <a:endParaRPr lang="en-US" dirty="0"/>
          </a:p>
        </p:txBody>
      </p:sp>
      <p:sp>
        <p:nvSpPr>
          <p:cNvPr id="10" name="Footer Placeholder 9"/>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tx2">
                  <a:lumMod val="75000"/>
                </a:schemeClr>
              </a:buClr>
              <a:buSzPct val="100000"/>
              <a:buFont typeface="Wingdings" panose="05000000000000000000" pitchFamily="2" charset="2"/>
              <a:buNone/>
            </a:pPr>
            <a:endParaRPr lang="en-US" sz="3200" dirty="0"/>
          </a:p>
        </p:txBody>
      </p:sp>
    </p:spTree>
    <p:extLst>
      <p:ext uri="{BB962C8B-B14F-4D97-AF65-F5344CB8AC3E}">
        <p14:creationId xmlns:p14="http://schemas.microsoft.com/office/powerpoint/2010/main" val="3668092662"/>
      </p:ext>
    </p:extLst>
  </p:cSld>
  <p:clrMap bg1="lt1" tx1="dk1" bg2="lt2" tx2="dk2" accent1="accent1" accent2="accent2" accent3="accent3" accent4="accent4" accent5="accent5" accent6="accent6" hlink="hlink" folHlink="folHlink"/>
  <p:sldLayoutIdLst>
    <p:sldLayoutId id="2147483685" r:id="rId1"/>
    <p:sldLayoutId id="2147483686" r:id="rId2"/>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1.next.westlaw.com/Link/Document/FullText?findType=L&amp;pubNum=1000546&amp;cite=12USCAS1715Z-20&amp;originatingDoc=I42c1c9627ea511e8b1f9b871e39dc808&amp;refType=LQ&amp;originationContext=document&amp;transitionType=DocumentItem&amp;ppcid=db8826820b1f4425bd02d69ba7992f26&amp;contextData=(sc.DocLink)"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hyperlink" Target="https://www.ecfr.gov/current/title-24/subtitle-B/chapter-II/subchapter-B/part-206?toc=1"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ideo" Target="https://www.youtube.com/embed/O4FKPcLnd3Y?feature=oembed" TargetMode="Externa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entp.hud.gov/idapp/html/hecm_agency_look.cfm"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hyperlink" Target="https://www.latimes.com/archives/la-xpm-2002-jan-20-re-harney20-story.html"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usatoday.com/in-depth/news/investigations/2019/06/11/seniors-face-foreclosure-retirement-after-failed-reverse-mortgage/1329043001/"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hyperlink" Target="https://pfs2.acl.gov/strapib/assets/Reverse_Mortgage_Update_Slides_65a787f5ea.pdf"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7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7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24.png"/><Relationship Id="rId18" Type="http://schemas.openxmlformats.org/officeDocument/2006/relationships/customXml" Target="../ink/ink8.xml"/><Relationship Id="rId3" Type="http://schemas.openxmlformats.org/officeDocument/2006/relationships/image" Target="../media/image21.png"/><Relationship Id="rId21" Type="http://schemas.openxmlformats.org/officeDocument/2006/relationships/image" Target="../media/image28.png"/><Relationship Id="rId7" Type="http://schemas.openxmlformats.org/officeDocument/2006/relationships/image" Target="../media/image210.png"/><Relationship Id="rId12" Type="http://schemas.openxmlformats.org/officeDocument/2006/relationships/customXml" Target="../ink/ink5.xml"/><Relationship Id="rId17" Type="http://schemas.openxmlformats.org/officeDocument/2006/relationships/image" Target="../media/image26.png"/><Relationship Id="rId2" Type="http://schemas.openxmlformats.org/officeDocument/2006/relationships/notesSlide" Target="../notesSlides/notesSlide70.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5.xml"/><Relationship Id="rId6" Type="http://schemas.openxmlformats.org/officeDocument/2006/relationships/customXml" Target="../ink/ink2.xml"/><Relationship Id="rId11" Type="http://schemas.openxmlformats.org/officeDocument/2006/relationships/image" Target="../media/image23.png"/><Relationship Id="rId5" Type="http://schemas.openxmlformats.org/officeDocument/2006/relationships/image" Target="../media/image200.png"/><Relationship Id="rId15" Type="http://schemas.openxmlformats.org/officeDocument/2006/relationships/image" Target="../media/image25.png"/><Relationship Id="rId10" Type="http://schemas.openxmlformats.org/officeDocument/2006/relationships/customXml" Target="../ink/ink4.xml"/><Relationship Id="rId19" Type="http://schemas.openxmlformats.org/officeDocument/2006/relationships/image" Target="../media/image27.png"/><Relationship Id="rId4" Type="http://schemas.openxmlformats.org/officeDocument/2006/relationships/customXml" Target="../ink/ink1.xml"/><Relationship Id="rId9" Type="http://schemas.openxmlformats.org/officeDocument/2006/relationships/image" Target="../media/image22.png"/><Relationship Id="rId14" Type="http://schemas.openxmlformats.org/officeDocument/2006/relationships/customXml" Target="../ink/ink6.xml"/></Relationships>
</file>

<file path=ppt/slides/_rels/slide7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1.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hyperlink" Target="https://www.consumerfinance.gov/about-us/newsroom/consumer-advisory-dont-be-misled-by-reverse-mortgage-advertising/" TargetMode="External"/><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hyperlink" Target="https://www.consumerfinance.gov/consumer-tools/reverse-mortgages/" TargetMode="External"/><Relationship Id="rId2" Type="http://schemas.openxmlformats.org/officeDocument/2006/relationships/notesSlide" Target="../notesSlides/notesSlide83.xml"/><Relationship Id="rId1" Type="http://schemas.openxmlformats.org/officeDocument/2006/relationships/slideLayout" Target="../slideLayouts/slideLayout4.xml"/><Relationship Id="rId5" Type="http://schemas.openxmlformats.org/officeDocument/2006/relationships/hyperlink" Target="https://pueblo.gpo.gov/CFPBPubs/pdfs/CFPB003.pdf" TargetMode="External"/><Relationship Id="rId4" Type="http://schemas.openxmlformats.org/officeDocument/2006/relationships/hyperlink" Target="https://dcoa.dc.gov/sites/default/files/dc/sites/dcoa/page_content/attachments/Reverse%20Mortgage%20Presentation-Idriys%20Abdullah.pdf"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www.proseniors.org/legal-services/hrap/" TargetMode="External"/><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685800"/>
            <a:ext cx="7772400" cy="2626659"/>
          </a:xfrm>
        </p:spPr>
        <p:txBody>
          <a:bodyPr/>
          <a:lstStyle/>
          <a:p>
            <a:r>
              <a:rPr lang="en-US" altLang="en-US" dirty="0">
                <a:solidFill>
                  <a:schemeClr val="tx1"/>
                </a:solidFill>
              </a:rPr>
              <a:t>Reverse Mortgages</a:t>
            </a:r>
          </a:p>
        </p:txBody>
      </p:sp>
      <p:sp>
        <p:nvSpPr>
          <p:cNvPr id="3" name="Subtitle 2"/>
          <p:cNvSpPr>
            <a:spLocks noGrp="1"/>
          </p:cNvSpPr>
          <p:nvPr>
            <p:ph type="subTitle" idx="1"/>
          </p:nvPr>
        </p:nvSpPr>
        <p:spPr>
          <a:xfrm>
            <a:off x="1620064" y="1524000"/>
            <a:ext cx="8895536" cy="3719178"/>
          </a:xfrm>
        </p:spPr>
        <p:txBody>
          <a:bodyPr>
            <a:normAutofit fontScale="92500" lnSpcReduction="20000"/>
          </a:bodyPr>
          <a:lstStyle/>
          <a:p>
            <a:r>
              <a:rPr lang="en-US" sz="3800" dirty="0">
                <a:solidFill>
                  <a:schemeClr val="tx1"/>
                </a:solidFill>
              </a:rPr>
              <a:t>Miriam H. Sheline</a:t>
            </a:r>
          </a:p>
          <a:p>
            <a:r>
              <a:rPr lang="en-US" sz="3800" dirty="0">
                <a:solidFill>
                  <a:schemeClr val="tx1"/>
                </a:solidFill>
              </a:rPr>
              <a:t>Managing Attorney</a:t>
            </a:r>
          </a:p>
          <a:p>
            <a:endParaRPr lang="en-US" sz="1200" dirty="0">
              <a:solidFill>
                <a:schemeClr val="tx1"/>
              </a:solidFill>
            </a:endParaRPr>
          </a:p>
          <a:p>
            <a:r>
              <a:rPr lang="en-US" sz="3800" dirty="0">
                <a:solidFill>
                  <a:schemeClr val="tx1"/>
                </a:solidFill>
              </a:rPr>
              <a:t>Erin M. Campbell</a:t>
            </a:r>
          </a:p>
          <a:p>
            <a:r>
              <a:rPr lang="en-US" sz="3800" dirty="0">
                <a:solidFill>
                  <a:schemeClr val="tx1"/>
                </a:solidFill>
              </a:rPr>
              <a:t>Staff Attorney</a:t>
            </a:r>
          </a:p>
          <a:p>
            <a:endParaRPr lang="en-US" sz="2100" dirty="0">
              <a:solidFill>
                <a:schemeClr val="tx1"/>
              </a:solidFill>
            </a:endParaRPr>
          </a:p>
          <a:p>
            <a:r>
              <a:rPr lang="en-US" sz="3800" dirty="0">
                <a:solidFill>
                  <a:schemeClr val="tx1"/>
                </a:solidFill>
              </a:rPr>
              <a:t>Pro Seniors, Inc.</a:t>
            </a:r>
          </a:p>
          <a:p>
            <a:r>
              <a:rPr lang="en-US" sz="3800" dirty="0">
                <a:solidFill>
                  <a:schemeClr val="tx1"/>
                </a:solidFill>
              </a:rPr>
              <a:t>October 18, 2024</a:t>
            </a:r>
          </a:p>
          <a:p>
            <a:endParaRPr lang="en-US" dirty="0"/>
          </a:p>
        </p:txBody>
      </p:sp>
      <p:pic>
        <p:nvPicPr>
          <p:cNvPr id="6" name="Picture 5">
            <a:extLst>
              <a:ext uri="{FF2B5EF4-FFF2-40B4-BE49-F238E27FC236}">
                <a16:creationId xmlns:a16="http://schemas.microsoft.com/office/drawing/2014/main" id="{6B444D00-1C7D-4F7E-95CD-D209EF7A18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2979" y="5451607"/>
            <a:ext cx="2834853" cy="676500"/>
          </a:xfrm>
          <a:prstGeom prst="rect">
            <a:avLst/>
          </a:prstGeom>
        </p:spPr>
      </p:pic>
      <p:pic>
        <p:nvPicPr>
          <p:cNvPr id="5" name="Picture 4" descr="A logo with colorful lines and a rainbow&#10;&#10;Description automatically generated">
            <a:extLst>
              <a:ext uri="{FF2B5EF4-FFF2-40B4-BE49-F238E27FC236}">
                <a16:creationId xmlns:a16="http://schemas.microsoft.com/office/drawing/2014/main" id="{F2EB1BF3-DE5F-D7BC-F09B-F92083B8EC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724" y="5004746"/>
            <a:ext cx="1261241" cy="1066800"/>
          </a:xfrm>
          <a:prstGeom prst="rect">
            <a:avLst/>
          </a:prstGeom>
        </p:spPr>
      </p:pic>
      <p:sp>
        <p:nvSpPr>
          <p:cNvPr id="4" name="Rectangle 3">
            <a:extLst>
              <a:ext uri="{FF2B5EF4-FFF2-40B4-BE49-F238E27FC236}">
                <a16:creationId xmlns:a16="http://schemas.microsoft.com/office/drawing/2014/main" id="{AD46B61A-88E4-4540-9135-DBF2CAF14164}"/>
              </a:ext>
            </a:extLst>
          </p:cNvPr>
          <p:cNvSpPr/>
          <p:nvPr/>
        </p:nvSpPr>
        <p:spPr>
          <a:xfrm>
            <a:off x="10058400" y="5867400"/>
            <a:ext cx="513537"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DB4B242-058A-987F-D77A-C97F1D1D3F6F}"/>
              </a:ext>
            </a:extLst>
          </p:cNvPr>
          <p:cNvPicPr>
            <a:picLocks noChangeAspect="1"/>
          </p:cNvPicPr>
          <p:nvPr/>
        </p:nvPicPr>
        <p:blipFill>
          <a:blip r:embed="rId5"/>
          <a:stretch>
            <a:fillRect/>
          </a:stretch>
        </p:blipFill>
        <p:spPr>
          <a:xfrm>
            <a:off x="408011" y="1004896"/>
            <a:ext cx="2424104" cy="2424104"/>
          </a:xfrm>
          <a:prstGeom prst="rect">
            <a:avLst/>
          </a:prstGeom>
        </p:spPr>
      </p:pic>
      <p:pic>
        <p:nvPicPr>
          <p:cNvPr id="9" name="Picture 8" descr="A logo with red and blue text&#10;&#10;AI-generated content may be incorrect.">
            <a:extLst>
              <a:ext uri="{FF2B5EF4-FFF2-40B4-BE49-F238E27FC236}">
                <a16:creationId xmlns:a16="http://schemas.microsoft.com/office/drawing/2014/main" id="{E924A5C5-A3F2-F1C3-4F95-B4063352F7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32941" y="4590636"/>
            <a:ext cx="1364453" cy="1522723"/>
          </a:xfrm>
          <a:prstGeom prst="rect">
            <a:avLst/>
          </a:prstGeom>
        </p:spPr>
      </p:pic>
      <p:pic>
        <p:nvPicPr>
          <p:cNvPr id="11" name="Picture 10" descr="A logo for a charity&#10;&#10;AI-generated content may be incorrect.">
            <a:extLst>
              <a:ext uri="{FF2B5EF4-FFF2-40B4-BE49-F238E27FC236}">
                <a16:creationId xmlns:a16="http://schemas.microsoft.com/office/drawing/2014/main" id="{65E956AC-7DF2-D12A-78F7-2D4D56C5415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34200" y="5398588"/>
            <a:ext cx="1591810" cy="658749"/>
          </a:xfrm>
          <a:prstGeom prst="rect">
            <a:avLst/>
          </a:prstGeom>
        </p:spPr>
      </p:pic>
    </p:spTree>
    <p:extLst>
      <p:ext uri="{BB962C8B-B14F-4D97-AF65-F5344CB8AC3E}">
        <p14:creationId xmlns:p14="http://schemas.microsoft.com/office/powerpoint/2010/main" val="22006670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E076-78AD-A7D3-AF14-1DFB01686E84}"/>
              </a:ext>
            </a:extLst>
          </p:cNvPr>
          <p:cNvSpPr>
            <a:spLocks noGrp="1"/>
          </p:cNvSpPr>
          <p:nvPr>
            <p:ph type="title"/>
          </p:nvPr>
        </p:nvSpPr>
        <p:spPr/>
        <p:txBody>
          <a:bodyPr/>
          <a:lstStyle/>
          <a:p>
            <a:r>
              <a:rPr lang="en-US" dirty="0"/>
              <a:t>Types of Reverse Mortgages</a:t>
            </a:r>
          </a:p>
        </p:txBody>
      </p:sp>
      <p:sp>
        <p:nvSpPr>
          <p:cNvPr id="3" name="Slide Number Placeholder 2">
            <a:extLst>
              <a:ext uri="{FF2B5EF4-FFF2-40B4-BE49-F238E27FC236}">
                <a16:creationId xmlns:a16="http://schemas.microsoft.com/office/drawing/2014/main" id="{25759802-4B40-3F54-DB78-26ABE26A7D5C}"/>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10</a:t>
            </a:fld>
            <a:endParaRPr lang="en-US" dirty="0">
              <a:solidFill>
                <a:prstClr val="black"/>
              </a:solidFill>
            </a:endParaRPr>
          </a:p>
        </p:txBody>
      </p:sp>
      <p:sp>
        <p:nvSpPr>
          <p:cNvPr id="4" name="Content Placeholder 3">
            <a:extLst>
              <a:ext uri="{FF2B5EF4-FFF2-40B4-BE49-F238E27FC236}">
                <a16:creationId xmlns:a16="http://schemas.microsoft.com/office/drawing/2014/main" id="{6684D7A9-8142-2E2B-CDA0-BEA161EEF04C}"/>
              </a:ext>
            </a:extLst>
          </p:cNvPr>
          <p:cNvSpPr>
            <a:spLocks noGrp="1"/>
          </p:cNvSpPr>
          <p:nvPr>
            <p:ph idx="1"/>
          </p:nvPr>
        </p:nvSpPr>
        <p:spPr>
          <a:xfrm>
            <a:off x="190584" y="1181100"/>
            <a:ext cx="11595016" cy="5219700"/>
          </a:xfrm>
        </p:spPr>
        <p:txBody>
          <a:bodyPr/>
          <a:lstStyle/>
          <a:p>
            <a:pPr marL="0" indent="0">
              <a:buNone/>
            </a:pPr>
            <a:r>
              <a:rPr lang="en-US" dirty="0"/>
              <a:t>A reverse mortgage can either be:</a:t>
            </a:r>
          </a:p>
          <a:p>
            <a:pPr marL="457200" indent="-457200">
              <a:buFont typeface="Arial" panose="020B0604020202020204" pitchFamily="34" charset="0"/>
              <a:buChar char="•"/>
            </a:pPr>
            <a:r>
              <a:rPr lang="en-US" dirty="0">
                <a:solidFill>
                  <a:srgbClr val="2A547F"/>
                </a:solidFill>
              </a:rPr>
              <a:t>HECM: </a:t>
            </a:r>
            <a:r>
              <a:rPr lang="en-US" dirty="0"/>
              <a:t>Home Equity Conversion Mortgages are insured by the U.S. Department of Housing and Urban Development’s (HUD) Federal Housing Authority (FHA). These have numerous additional requirement.</a:t>
            </a:r>
          </a:p>
          <a:p>
            <a:pPr marL="457200" indent="-457200">
              <a:buFont typeface="Arial" panose="020B0604020202020204" pitchFamily="34" charset="0"/>
              <a:buChar char="•"/>
            </a:pPr>
            <a:endParaRPr lang="en-US" sz="800" dirty="0"/>
          </a:p>
          <a:p>
            <a:pPr marL="457200" indent="-457200">
              <a:buFont typeface="Arial" panose="020B0604020202020204" pitchFamily="34" charset="0"/>
              <a:buChar char="•"/>
            </a:pPr>
            <a:r>
              <a:rPr lang="en-US" dirty="0">
                <a:solidFill>
                  <a:srgbClr val="2A547F"/>
                </a:solidFill>
              </a:rPr>
              <a:t>Proprietary: </a:t>
            </a:r>
            <a:r>
              <a:rPr lang="en-US" dirty="0"/>
              <a:t>these privately sponsored reverse mortgages typically allow higher borrowing amounts and have lower costs than HECMs. However, the federally insured HECMs typically offer lower interest rates and are more prevalent.</a:t>
            </a:r>
          </a:p>
          <a:p>
            <a:pPr marL="457200" indent="-457200">
              <a:buFont typeface="Arial" panose="020B0604020202020204" pitchFamily="34" charset="0"/>
              <a:buChar char="•"/>
            </a:pPr>
            <a:endParaRPr lang="en-US" sz="800" dirty="0"/>
          </a:p>
          <a:p>
            <a:pPr marL="0" indent="0">
              <a:buNone/>
            </a:pPr>
            <a:r>
              <a:rPr lang="en-US" sz="2400" i="1" dirty="0"/>
              <a:t>See </a:t>
            </a:r>
            <a:r>
              <a:rPr lang="en-US" sz="2400" dirty="0"/>
              <a:t>Reverse Mortgage, Practical Law Glossary Item w-001-3646</a:t>
            </a:r>
          </a:p>
        </p:txBody>
      </p:sp>
    </p:spTree>
    <p:extLst>
      <p:ext uri="{BB962C8B-B14F-4D97-AF65-F5344CB8AC3E}">
        <p14:creationId xmlns:p14="http://schemas.microsoft.com/office/powerpoint/2010/main" val="10482777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A433-8E9C-722B-7B29-7A31C7B9D71B}"/>
              </a:ext>
            </a:extLst>
          </p:cNvPr>
          <p:cNvSpPr>
            <a:spLocks noGrp="1"/>
          </p:cNvSpPr>
          <p:nvPr>
            <p:ph type="title"/>
          </p:nvPr>
        </p:nvSpPr>
        <p:spPr>
          <a:xfrm>
            <a:off x="211752" y="533400"/>
            <a:ext cx="11789664" cy="1409700"/>
          </a:xfrm>
        </p:spPr>
        <p:txBody>
          <a:bodyPr/>
          <a:lstStyle/>
          <a:p>
            <a:r>
              <a:rPr lang="en-US" dirty="0"/>
              <a:t>Insurance of Home Equity Conversion Mortgages (HECM) for Elderly Homeowners, 12 U.S.C. § 1715z-20</a:t>
            </a:r>
            <a:br>
              <a:rPr lang="en-US" dirty="0"/>
            </a:br>
            <a:endParaRPr lang="en-US" dirty="0"/>
          </a:p>
        </p:txBody>
      </p:sp>
      <p:sp>
        <p:nvSpPr>
          <p:cNvPr id="3" name="Slide Number Placeholder 2">
            <a:extLst>
              <a:ext uri="{FF2B5EF4-FFF2-40B4-BE49-F238E27FC236}">
                <a16:creationId xmlns:a16="http://schemas.microsoft.com/office/drawing/2014/main" id="{2B580895-098B-F887-B50A-76F34F4F0D72}"/>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11</a:t>
            </a:fld>
            <a:endParaRPr lang="en-US" dirty="0">
              <a:solidFill>
                <a:prstClr val="black"/>
              </a:solidFill>
            </a:endParaRPr>
          </a:p>
        </p:txBody>
      </p:sp>
      <p:sp>
        <p:nvSpPr>
          <p:cNvPr id="4" name="Content Placeholder 3">
            <a:extLst>
              <a:ext uri="{FF2B5EF4-FFF2-40B4-BE49-F238E27FC236}">
                <a16:creationId xmlns:a16="http://schemas.microsoft.com/office/drawing/2014/main" id="{0137CE91-9285-6674-B1EC-7B9F4F93F4F0}"/>
              </a:ext>
            </a:extLst>
          </p:cNvPr>
          <p:cNvSpPr>
            <a:spLocks noGrp="1"/>
          </p:cNvSpPr>
          <p:nvPr>
            <p:ph idx="1"/>
          </p:nvPr>
        </p:nvSpPr>
        <p:spPr>
          <a:xfrm>
            <a:off x="1001184" y="2209800"/>
            <a:ext cx="10210800" cy="3048000"/>
          </a:xfrm>
        </p:spPr>
        <p:txBody>
          <a:bodyPr/>
          <a:lstStyle/>
          <a:p>
            <a:pPr marL="0" indent="0">
              <a:buNone/>
            </a:pPr>
            <a:r>
              <a:rPr lang="en-US" b="0" i="0" dirty="0">
                <a:solidFill>
                  <a:srgbClr val="1F1F1F"/>
                </a:solidFill>
                <a:effectLst/>
                <a:latin typeface="Source Sans Pro" panose="020B0503030403020204" pitchFamily="34" charset="0"/>
              </a:rPr>
              <a:t>Congres</a:t>
            </a:r>
            <a:r>
              <a:rPr lang="en-US" dirty="0">
                <a:solidFill>
                  <a:srgbClr val="1F1F1F"/>
                </a:solidFill>
                <a:latin typeface="Source Sans Pro" panose="020B0503030403020204" pitchFamily="34" charset="0"/>
              </a:rPr>
              <a:t>s established t</a:t>
            </a:r>
            <a:r>
              <a:rPr lang="en-US" b="0" i="0" dirty="0">
                <a:solidFill>
                  <a:srgbClr val="1F1F1F"/>
                </a:solidFill>
                <a:effectLst/>
                <a:latin typeface="Source Sans Pro" panose="020B0503030403020204" pitchFamily="34" charset="0"/>
              </a:rPr>
              <a:t>he Reverse Mortgage program to enable elderly homeowners to convert equity in their homes into a supplemental income stream. </a:t>
            </a:r>
          </a:p>
          <a:p>
            <a:pPr marL="0" indent="0">
              <a:buNone/>
            </a:pPr>
            <a:r>
              <a:rPr lang="en-US" dirty="0">
                <a:solidFill>
                  <a:srgbClr val="1F1F1F"/>
                </a:solidFill>
                <a:latin typeface="Source Sans Pro" panose="020B0503030403020204" pitchFamily="34" charset="0"/>
              </a:rPr>
              <a:t>The Statute and implementing regulations set out requirements in detail.  </a:t>
            </a:r>
            <a:r>
              <a:rPr lang="en-US" b="0" i="0" u="none" strike="noStrike" dirty="0">
                <a:effectLst/>
                <a:latin typeface="Source Sans Pro" panose="020B0503030403020204" pitchFamily="34" charset="0"/>
                <a:hlinkClick r:id="rId3"/>
              </a:rPr>
              <a:t>12 U.S.C. § 1715z-20</a:t>
            </a:r>
            <a:r>
              <a:rPr lang="en-US" b="0" i="0" u="none" strike="noStrike" dirty="0">
                <a:effectLst/>
                <a:latin typeface="Source Sans Pro" panose="020B0503030403020204" pitchFamily="34" charset="0"/>
              </a:rPr>
              <a:t>, </a:t>
            </a:r>
            <a:r>
              <a:rPr lang="en-US" b="0" i="0" u="none" strike="noStrike" dirty="0">
                <a:effectLst/>
                <a:latin typeface="Source Sans Pro" panose="020B0503030403020204" pitchFamily="34" charset="0"/>
                <a:hlinkClick r:id="rId4"/>
              </a:rPr>
              <a:t>24 C.F.R. part 206</a:t>
            </a:r>
            <a:r>
              <a:rPr lang="en-US" b="0" i="0" dirty="0">
                <a:solidFill>
                  <a:srgbClr val="1F1F1F"/>
                </a:solidFill>
                <a:effectLst/>
                <a:latin typeface="Source Sans Pro" panose="020B0503030403020204" pitchFamily="34" charset="0"/>
              </a:rPr>
              <a:t>.</a:t>
            </a:r>
            <a:r>
              <a:rPr lang="en-US" altLang="en-US" dirty="0">
                <a:solidFill>
                  <a:srgbClr val="000000"/>
                </a:solidFill>
                <a:latin typeface="Source Sans Pro" panose="020B0503030403020204" pitchFamily="34" charset="0"/>
              </a:rPr>
              <a:t> </a:t>
            </a:r>
          </a:p>
          <a:p>
            <a:pPr marL="0" indent="0">
              <a:buNone/>
            </a:pPr>
            <a:endParaRPr lang="en-US" dirty="0"/>
          </a:p>
        </p:txBody>
      </p:sp>
      <p:pic>
        <p:nvPicPr>
          <p:cNvPr id="5" name="Picture 4">
            <a:extLst>
              <a:ext uri="{FF2B5EF4-FFF2-40B4-BE49-F238E27FC236}">
                <a16:creationId xmlns:a16="http://schemas.microsoft.com/office/drawing/2014/main" id="{38CE750F-B1BD-B67F-57F3-0A7640DD29A7}"/>
              </a:ext>
            </a:extLst>
          </p:cNvPr>
          <p:cNvPicPr>
            <a:picLocks noChangeAspect="1"/>
          </p:cNvPicPr>
          <p:nvPr/>
        </p:nvPicPr>
        <p:blipFill>
          <a:blip r:embed="rId5"/>
          <a:stretch>
            <a:fillRect/>
          </a:stretch>
        </p:blipFill>
        <p:spPr>
          <a:xfrm>
            <a:off x="3544603" y="5198624"/>
            <a:ext cx="5102794" cy="1353429"/>
          </a:xfrm>
          <a:prstGeom prst="rect">
            <a:avLst/>
          </a:prstGeom>
        </p:spPr>
      </p:pic>
    </p:spTree>
    <p:extLst>
      <p:ext uri="{BB962C8B-B14F-4D97-AF65-F5344CB8AC3E}">
        <p14:creationId xmlns:p14="http://schemas.microsoft.com/office/powerpoint/2010/main" val="13033218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8A52-C769-037F-8793-751138F316DD}"/>
              </a:ext>
            </a:extLst>
          </p:cNvPr>
          <p:cNvSpPr>
            <a:spLocks noGrp="1"/>
          </p:cNvSpPr>
          <p:nvPr>
            <p:ph type="title"/>
          </p:nvPr>
        </p:nvSpPr>
        <p:spPr/>
        <p:txBody>
          <a:bodyPr/>
          <a:lstStyle/>
          <a:p>
            <a:r>
              <a:rPr lang="en-US" dirty="0"/>
              <a:t>HECM statutory purpose</a:t>
            </a:r>
          </a:p>
        </p:txBody>
      </p:sp>
      <p:sp>
        <p:nvSpPr>
          <p:cNvPr id="3" name="Slide Number Placeholder 2">
            <a:extLst>
              <a:ext uri="{FF2B5EF4-FFF2-40B4-BE49-F238E27FC236}">
                <a16:creationId xmlns:a16="http://schemas.microsoft.com/office/drawing/2014/main" id="{9DBEF669-6462-92E2-8231-651246DE052A}"/>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12</a:t>
            </a:fld>
            <a:endParaRPr lang="en-US" dirty="0">
              <a:solidFill>
                <a:prstClr val="black"/>
              </a:solidFill>
            </a:endParaRPr>
          </a:p>
        </p:txBody>
      </p:sp>
      <p:sp>
        <p:nvSpPr>
          <p:cNvPr id="4" name="Content Placeholder 3">
            <a:extLst>
              <a:ext uri="{FF2B5EF4-FFF2-40B4-BE49-F238E27FC236}">
                <a16:creationId xmlns:a16="http://schemas.microsoft.com/office/drawing/2014/main" id="{DF98EA0A-5802-B934-6602-14E447E3C631}"/>
              </a:ext>
            </a:extLst>
          </p:cNvPr>
          <p:cNvSpPr>
            <a:spLocks noGrp="1"/>
          </p:cNvSpPr>
          <p:nvPr>
            <p:ph idx="1"/>
          </p:nvPr>
        </p:nvSpPr>
        <p:spPr>
          <a:xfrm>
            <a:off x="365907" y="1371600"/>
            <a:ext cx="8168493" cy="4991100"/>
          </a:xfrm>
        </p:spPr>
        <p:txBody>
          <a:bodyPr/>
          <a:lstStyle/>
          <a:p>
            <a:pPr marL="0" indent="0">
              <a:buNone/>
            </a:pPr>
            <a:endParaRPr lang="en-US" dirty="0"/>
          </a:p>
          <a:p>
            <a:endParaRPr lang="en-US" dirty="0"/>
          </a:p>
        </p:txBody>
      </p:sp>
      <p:sp>
        <p:nvSpPr>
          <p:cNvPr id="7" name="TextBox 6">
            <a:extLst>
              <a:ext uri="{FF2B5EF4-FFF2-40B4-BE49-F238E27FC236}">
                <a16:creationId xmlns:a16="http://schemas.microsoft.com/office/drawing/2014/main" id="{7CA1FB30-D5AE-4B90-8BF1-0D3F2BD27577}"/>
              </a:ext>
            </a:extLst>
          </p:cNvPr>
          <p:cNvSpPr txBox="1"/>
          <p:nvPr/>
        </p:nvSpPr>
        <p:spPr>
          <a:xfrm>
            <a:off x="533400" y="1371600"/>
            <a:ext cx="11049000" cy="4308872"/>
          </a:xfrm>
          <a:prstGeom prst="rect">
            <a:avLst/>
          </a:prstGeom>
          <a:noFill/>
        </p:spPr>
        <p:txBody>
          <a:bodyPr wrap="square" rtlCol="0">
            <a:spAutoFit/>
          </a:bodyPr>
          <a:lstStyle/>
          <a:p>
            <a:r>
              <a:rPr lang="en-US" sz="2800" dirty="0"/>
              <a:t>Meet needs of “elderly homeowners” who are at least age 62 by:</a:t>
            </a:r>
          </a:p>
          <a:p>
            <a:endParaRPr lang="en-US" sz="1400" dirty="0"/>
          </a:p>
          <a:p>
            <a:pPr marL="285750" indent="-285750">
              <a:buFontTx/>
              <a:buChar char="-"/>
            </a:pPr>
            <a:r>
              <a:rPr lang="en-US" sz="2800" dirty="0"/>
              <a:t>Reducing the effect of economic hardship caused by increase health housing and subsistence needs at a time of reduced income,</a:t>
            </a:r>
          </a:p>
          <a:p>
            <a:pPr marL="285750" indent="-285750">
              <a:buFontTx/>
              <a:buChar char="-"/>
            </a:pPr>
            <a:endParaRPr lang="en-US" sz="900" dirty="0"/>
          </a:p>
          <a:p>
            <a:pPr marL="285750" indent="-285750">
              <a:buFontTx/>
              <a:buChar char="-"/>
            </a:pPr>
            <a:r>
              <a:rPr lang="en-US" sz="2800" dirty="0"/>
              <a:t>Permitting conversion of accumulated home equity into liquid assets, and</a:t>
            </a:r>
          </a:p>
          <a:p>
            <a:endParaRPr lang="en-US" sz="900" dirty="0"/>
          </a:p>
          <a:p>
            <a:pPr marL="285750" indent="-285750">
              <a:buFontTx/>
              <a:buChar char="-"/>
            </a:pPr>
            <a:r>
              <a:rPr lang="en-US" sz="2800" dirty="0"/>
              <a:t>Insuring home equity conversion mortgages that meet statutory and regulatory terms and conditions and underwriting requirements.</a:t>
            </a:r>
          </a:p>
          <a:p>
            <a:endParaRPr lang="en-US" dirty="0"/>
          </a:p>
          <a:p>
            <a:r>
              <a:rPr lang="en-US" sz="2800" dirty="0"/>
              <a:t>12 U.S.C. § 1715z-20</a:t>
            </a:r>
          </a:p>
        </p:txBody>
      </p:sp>
    </p:spTree>
    <p:extLst>
      <p:ext uri="{BB962C8B-B14F-4D97-AF65-F5344CB8AC3E}">
        <p14:creationId xmlns:p14="http://schemas.microsoft.com/office/powerpoint/2010/main" val="3976097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D2FA1-B93B-B884-91F0-C97FDA862696}"/>
              </a:ext>
            </a:extLst>
          </p:cNvPr>
          <p:cNvSpPr>
            <a:spLocks noGrp="1"/>
          </p:cNvSpPr>
          <p:nvPr>
            <p:ph type="title"/>
          </p:nvPr>
        </p:nvSpPr>
        <p:spPr/>
        <p:txBody>
          <a:bodyPr/>
          <a:lstStyle/>
          <a:p>
            <a:r>
              <a:rPr lang="en-US" dirty="0"/>
              <a:t>Requirements to Qualify for a HECM</a:t>
            </a:r>
          </a:p>
        </p:txBody>
      </p:sp>
      <p:sp>
        <p:nvSpPr>
          <p:cNvPr id="3" name="Slide Number Placeholder 2">
            <a:extLst>
              <a:ext uri="{FF2B5EF4-FFF2-40B4-BE49-F238E27FC236}">
                <a16:creationId xmlns:a16="http://schemas.microsoft.com/office/drawing/2014/main" id="{B58FDCB1-0527-5808-888F-85F6BEB8692B}"/>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13</a:t>
            </a:fld>
            <a:endParaRPr lang="en-US" dirty="0">
              <a:solidFill>
                <a:prstClr val="black"/>
              </a:solidFill>
            </a:endParaRPr>
          </a:p>
        </p:txBody>
      </p:sp>
      <p:sp>
        <p:nvSpPr>
          <p:cNvPr id="4" name="Content Placeholder 3">
            <a:extLst>
              <a:ext uri="{FF2B5EF4-FFF2-40B4-BE49-F238E27FC236}">
                <a16:creationId xmlns:a16="http://schemas.microsoft.com/office/drawing/2014/main" id="{B47482F8-DAAA-5622-C510-D943004899F6}"/>
              </a:ext>
            </a:extLst>
          </p:cNvPr>
          <p:cNvSpPr>
            <a:spLocks noGrp="1"/>
          </p:cNvSpPr>
          <p:nvPr>
            <p:ph idx="1"/>
          </p:nvPr>
        </p:nvSpPr>
        <p:spPr>
          <a:xfrm>
            <a:off x="0" y="1181100"/>
            <a:ext cx="12192000" cy="5829300"/>
          </a:xfrm>
        </p:spPr>
        <p:txBody>
          <a:bodyPr/>
          <a:lstStyle/>
          <a:p>
            <a:pPr marL="279400" lvl="1" indent="-217488" eaLnBrk="1" hangingPunct="1">
              <a:buClr>
                <a:schemeClr val="tx2"/>
              </a:buClr>
              <a:buSzTx/>
              <a:buFont typeface="Wingdings" panose="05000000000000000000" pitchFamily="2" charset="2"/>
              <a:buChar char="Ø"/>
            </a:pPr>
            <a:r>
              <a:rPr lang="en-US" dirty="0"/>
              <a:t>The youngest borrower must be 62 at the time of closing</a:t>
            </a:r>
          </a:p>
          <a:p>
            <a:pPr marL="231775" lvl="1" indent="-231775" eaLnBrk="1" hangingPunct="1">
              <a:buClr>
                <a:schemeClr val="tx2"/>
              </a:buClr>
              <a:buSzTx/>
              <a:buFont typeface="Wingdings" panose="05000000000000000000" pitchFamily="2" charset="2"/>
              <a:buChar char="Ø"/>
            </a:pPr>
            <a:r>
              <a:rPr lang="en-US" dirty="0"/>
              <a:t>Property must be principal residence of each borrower and non-borrowing spouse eligible for deferral at death of borrower.</a:t>
            </a:r>
          </a:p>
          <a:p>
            <a:pPr marL="279400" lvl="1" indent="-171450" eaLnBrk="1" hangingPunct="1">
              <a:buClr>
                <a:schemeClr val="tx2"/>
              </a:buClr>
              <a:buSzTx/>
              <a:buFont typeface="Wingdings" panose="05000000000000000000" pitchFamily="2" charset="2"/>
              <a:buChar char="Ø"/>
            </a:pPr>
            <a:r>
              <a:rPr lang="en-US" dirty="0"/>
              <a:t>Non-borrowing spouse and non-borrowing owners must consent in writing and acknowledge that the property services as collateral for the HECM.</a:t>
            </a:r>
          </a:p>
          <a:p>
            <a:pPr marL="231775" lvl="1" indent="-123825">
              <a:buClr>
                <a:schemeClr val="tx2"/>
              </a:buClr>
              <a:buFont typeface="Wingdings" panose="05000000000000000000" pitchFamily="2" charset="2"/>
              <a:buChar char="Ø"/>
            </a:pPr>
            <a:r>
              <a:rPr lang="en-US" dirty="0">
                <a:solidFill>
                  <a:srgbClr val="000000"/>
                </a:solidFill>
              </a:rPr>
              <a:t>Mortgage secured by: single family home (1 to 4 units), manufactured homes built after June 1976, condos, properties in planned unit developments, townhouses, properties held in a living trust.</a:t>
            </a:r>
          </a:p>
          <a:p>
            <a:pPr marL="107950" lvl="1" indent="-107950">
              <a:buClr>
                <a:schemeClr val="tx2"/>
              </a:buClr>
              <a:buFont typeface="Wingdings" panose="05000000000000000000" pitchFamily="2" charset="2"/>
              <a:buChar char="Ø"/>
            </a:pPr>
            <a:r>
              <a:rPr lang="en-US" dirty="0">
                <a:solidFill>
                  <a:srgbClr val="000000"/>
                </a:solidFill>
              </a:rPr>
              <a:t>Ineligible properties: cooperative units, boarding houses, bed and breakfasts, manufactured homes built before June 15, 1976 or lacking HUD certification labels or a permanent foundation, and flipped properties.  </a:t>
            </a:r>
            <a:r>
              <a:rPr lang="en-US" sz="2400" dirty="0">
                <a:solidFill>
                  <a:srgbClr val="000000"/>
                </a:solidFill>
              </a:rPr>
              <a:t>12 U.S.C. § 1715z-20(d), 24 C.F.R. §§ 206.33, 206.35, 206.39, 206.45, https://www.hud.gov/sites/documents/7610-0_5_SECC.PDF</a:t>
            </a:r>
          </a:p>
          <a:p>
            <a:pPr marL="0" indent="0">
              <a:buNone/>
            </a:pPr>
            <a:endParaRPr lang="en-US" dirty="0"/>
          </a:p>
        </p:txBody>
      </p:sp>
    </p:spTree>
    <p:extLst>
      <p:ext uri="{BB962C8B-B14F-4D97-AF65-F5344CB8AC3E}">
        <p14:creationId xmlns:p14="http://schemas.microsoft.com/office/powerpoint/2010/main" val="4136398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D2FA1-B93B-B884-91F0-C97FDA862696}"/>
              </a:ext>
            </a:extLst>
          </p:cNvPr>
          <p:cNvSpPr>
            <a:spLocks noGrp="1"/>
          </p:cNvSpPr>
          <p:nvPr>
            <p:ph type="title"/>
          </p:nvPr>
        </p:nvSpPr>
        <p:spPr/>
        <p:txBody>
          <a:bodyPr/>
          <a:lstStyle/>
          <a:p>
            <a:r>
              <a:rPr lang="en-US" dirty="0"/>
              <a:t>Requirements to Qualify for a HECM</a:t>
            </a:r>
          </a:p>
        </p:txBody>
      </p:sp>
      <p:sp>
        <p:nvSpPr>
          <p:cNvPr id="3" name="Slide Number Placeholder 2">
            <a:extLst>
              <a:ext uri="{FF2B5EF4-FFF2-40B4-BE49-F238E27FC236}">
                <a16:creationId xmlns:a16="http://schemas.microsoft.com/office/drawing/2014/main" id="{B58FDCB1-0527-5808-888F-85F6BEB8692B}"/>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14</a:t>
            </a:fld>
            <a:endParaRPr lang="en-US" dirty="0">
              <a:solidFill>
                <a:prstClr val="black"/>
              </a:solidFill>
            </a:endParaRPr>
          </a:p>
        </p:txBody>
      </p:sp>
      <p:sp>
        <p:nvSpPr>
          <p:cNvPr id="4" name="Content Placeholder 3">
            <a:extLst>
              <a:ext uri="{FF2B5EF4-FFF2-40B4-BE49-F238E27FC236}">
                <a16:creationId xmlns:a16="http://schemas.microsoft.com/office/drawing/2014/main" id="{B47482F8-DAAA-5622-C510-D943004899F6}"/>
              </a:ext>
            </a:extLst>
          </p:cNvPr>
          <p:cNvSpPr>
            <a:spLocks noGrp="1"/>
          </p:cNvSpPr>
          <p:nvPr>
            <p:ph idx="1"/>
          </p:nvPr>
        </p:nvSpPr>
        <p:spPr>
          <a:xfrm>
            <a:off x="-228600" y="1181100"/>
            <a:ext cx="12344400" cy="5676900"/>
          </a:xfrm>
        </p:spPr>
        <p:txBody>
          <a:bodyPr/>
          <a:lstStyle/>
          <a:p>
            <a:pPr marL="1028700" lvl="1" indent="-571500">
              <a:buClr>
                <a:schemeClr val="tx2"/>
              </a:buClr>
              <a:buFont typeface="Wingdings" panose="05000000000000000000" pitchFamily="2" charset="2"/>
              <a:buChar char="Ø"/>
            </a:pPr>
            <a:r>
              <a:rPr lang="en-US" dirty="0">
                <a:solidFill>
                  <a:srgbClr val="000000"/>
                </a:solidFill>
              </a:rPr>
              <a:t>Property has to be owned in fee simple or by a long term lease </a:t>
            </a:r>
          </a:p>
          <a:p>
            <a:pPr marL="1028700" lvl="1" indent="-571500">
              <a:buClr>
                <a:schemeClr val="tx2"/>
              </a:buClr>
              <a:buFont typeface="Wingdings" panose="05000000000000000000" pitchFamily="2" charset="2"/>
              <a:buChar char="Ø"/>
            </a:pPr>
            <a:r>
              <a:rPr lang="en-US" dirty="0">
                <a:solidFill>
                  <a:srgbClr val="000000"/>
                </a:solidFill>
              </a:rPr>
              <a:t>Property must be freely marketable</a:t>
            </a:r>
          </a:p>
          <a:p>
            <a:pPr marL="1028700" lvl="1" indent="-571500">
              <a:buClr>
                <a:schemeClr val="tx2"/>
              </a:buClr>
              <a:buFont typeface="Wingdings" panose="05000000000000000000" pitchFamily="2" charset="2"/>
              <a:buChar char="Ø"/>
            </a:pPr>
            <a:r>
              <a:rPr lang="en-US" dirty="0"/>
              <a:t>Borrowers must have credit standing satisfactory to HUD and go through a Financial Assessment.</a:t>
            </a:r>
          </a:p>
          <a:p>
            <a:pPr marL="1028700" lvl="1" indent="-571500" eaLnBrk="1" hangingPunct="1">
              <a:buClr>
                <a:schemeClr val="tx2"/>
              </a:buClr>
              <a:buSzTx/>
              <a:buFont typeface="Wingdings" panose="05000000000000000000" pitchFamily="2" charset="2"/>
              <a:buChar char="Ø"/>
            </a:pPr>
            <a:r>
              <a:rPr lang="en-US" dirty="0"/>
              <a:t>Borrower receives counseling from an independent third party not associated with the Borrower or anyone who sells annuities, investments, long-term care insurance or other financial or insurance products</a:t>
            </a:r>
            <a:endParaRPr lang="en-US" sz="800" dirty="0"/>
          </a:p>
          <a:p>
            <a:pPr marL="1028700" lvl="1" indent="-571500" eaLnBrk="1" hangingPunct="1">
              <a:buClr>
                <a:schemeClr val="tx2"/>
              </a:buClr>
              <a:buSzTx/>
              <a:buFont typeface="Wingdings" panose="05000000000000000000" pitchFamily="2" charset="2"/>
              <a:buChar char="Ø"/>
            </a:pPr>
            <a:r>
              <a:rPr lang="en-US" dirty="0"/>
              <a:t>Borrower received full disclosure of all costs to them including any non-required related services such as estate planning or financial advice</a:t>
            </a:r>
          </a:p>
          <a:p>
            <a:pPr marL="1028700" lvl="1" indent="-571500">
              <a:buClr>
                <a:schemeClr val="tx2"/>
              </a:buClr>
              <a:buFont typeface="Wingdings" panose="05000000000000000000" pitchFamily="2" charset="2"/>
              <a:buChar char="Ø"/>
            </a:pPr>
            <a:r>
              <a:rPr lang="en-US" dirty="0">
                <a:solidFill>
                  <a:srgbClr val="000000"/>
                </a:solidFill>
              </a:rPr>
              <a:t>Lender must be approved by HUD</a:t>
            </a:r>
          </a:p>
          <a:p>
            <a:pPr marL="457200" lvl="1" indent="0">
              <a:buClr>
                <a:schemeClr val="tx2"/>
              </a:buClr>
              <a:buNone/>
            </a:pPr>
            <a:r>
              <a:rPr lang="en-US" sz="2400" dirty="0">
                <a:solidFill>
                  <a:srgbClr val="000000"/>
                </a:solidFill>
              </a:rPr>
              <a:t>12 U.S.C. § 1715z-20(d), 24 C.F.R. §§ 206.37, 206.41, 206.45, https://www.hud.gov/sites/documents/7610-0_5_SECC.PDF</a:t>
            </a:r>
          </a:p>
          <a:p>
            <a:pPr marL="457200" lvl="1" indent="0" eaLnBrk="1" hangingPunct="1">
              <a:buClr>
                <a:schemeClr val="tx2"/>
              </a:buClr>
              <a:buSzTx/>
              <a:buNone/>
            </a:pPr>
            <a:r>
              <a:rPr lang="en-US" dirty="0">
                <a:solidFill>
                  <a:srgbClr val="000000"/>
                </a:solidFill>
              </a:rPr>
              <a:t>.</a:t>
            </a:r>
          </a:p>
          <a:p>
            <a:pPr marL="0" indent="0">
              <a:buNone/>
            </a:pPr>
            <a:endParaRPr lang="en-US" dirty="0"/>
          </a:p>
        </p:txBody>
      </p:sp>
    </p:spTree>
    <p:extLst>
      <p:ext uri="{BB962C8B-B14F-4D97-AF65-F5344CB8AC3E}">
        <p14:creationId xmlns:p14="http://schemas.microsoft.com/office/powerpoint/2010/main" val="13888606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D2FA1-B93B-B884-91F0-C97FDA862696}"/>
              </a:ext>
            </a:extLst>
          </p:cNvPr>
          <p:cNvSpPr>
            <a:spLocks noGrp="1"/>
          </p:cNvSpPr>
          <p:nvPr>
            <p:ph type="title"/>
          </p:nvPr>
        </p:nvSpPr>
        <p:spPr/>
        <p:txBody>
          <a:bodyPr/>
          <a:lstStyle/>
          <a:p>
            <a:r>
              <a:rPr lang="en-US" dirty="0"/>
              <a:t>Requirements to Qualify for a HECM</a:t>
            </a:r>
          </a:p>
        </p:txBody>
      </p:sp>
      <p:sp>
        <p:nvSpPr>
          <p:cNvPr id="3" name="Slide Number Placeholder 2">
            <a:extLst>
              <a:ext uri="{FF2B5EF4-FFF2-40B4-BE49-F238E27FC236}">
                <a16:creationId xmlns:a16="http://schemas.microsoft.com/office/drawing/2014/main" id="{B58FDCB1-0527-5808-888F-85F6BEB8692B}"/>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15</a:t>
            </a:fld>
            <a:endParaRPr lang="en-US" dirty="0">
              <a:solidFill>
                <a:prstClr val="black"/>
              </a:solidFill>
            </a:endParaRPr>
          </a:p>
        </p:txBody>
      </p:sp>
      <p:sp>
        <p:nvSpPr>
          <p:cNvPr id="4" name="Content Placeholder 3">
            <a:extLst>
              <a:ext uri="{FF2B5EF4-FFF2-40B4-BE49-F238E27FC236}">
                <a16:creationId xmlns:a16="http://schemas.microsoft.com/office/drawing/2014/main" id="{B47482F8-DAAA-5622-C510-D943004899F6}"/>
              </a:ext>
            </a:extLst>
          </p:cNvPr>
          <p:cNvSpPr>
            <a:spLocks noGrp="1"/>
          </p:cNvSpPr>
          <p:nvPr>
            <p:ph idx="1"/>
          </p:nvPr>
        </p:nvSpPr>
        <p:spPr>
          <a:xfrm>
            <a:off x="-228600" y="1181100"/>
            <a:ext cx="12344400" cy="5219700"/>
          </a:xfrm>
        </p:spPr>
        <p:txBody>
          <a:bodyPr/>
          <a:lstStyle/>
          <a:p>
            <a:pPr marL="1028700" lvl="1" indent="-571500" eaLnBrk="1" hangingPunct="1">
              <a:buClr>
                <a:schemeClr val="tx2"/>
              </a:buClr>
              <a:buSzTx/>
              <a:buFont typeface="Wingdings" panose="05000000000000000000" pitchFamily="2" charset="2"/>
              <a:buChar char="Ø"/>
            </a:pPr>
            <a:r>
              <a:rPr lang="en-US" dirty="0"/>
              <a:t>The borrower must have sufficient equity to pay any federal debts, all costs and fees, and any mortgage or liens on the property. </a:t>
            </a:r>
          </a:p>
          <a:p>
            <a:pPr marL="1028700" lvl="1" indent="-571500" eaLnBrk="1" hangingPunct="1">
              <a:buClr>
                <a:schemeClr val="tx2"/>
              </a:buClr>
              <a:buSzTx/>
              <a:buFont typeface="Wingdings" panose="05000000000000000000" pitchFamily="2" charset="2"/>
              <a:buChar char="Ø"/>
            </a:pPr>
            <a:r>
              <a:rPr lang="en-US" dirty="0"/>
              <a:t>The borrower’s property will need to meet required property standards or the borrower can make the required repairs.</a:t>
            </a:r>
          </a:p>
          <a:p>
            <a:pPr marL="1028700" lvl="1" indent="-571500" eaLnBrk="1" hangingPunct="1">
              <a:buClr>
                <a:schemeClr val="tx2"/>
              </a:buClr>
              <a:buSzTx/>
              <a:buFont typeface="Wingdings" panose="05000000000000000000" pitchFamily="2" charset="2"/>
              <a:buChar char="Ø"/>
            </a:pPr>
            <a:r>
              <a:rPr lang="en-US" dirty="0"/>
              <a:t>Make payments to the borrower either based:</a:t>
            </a:r>
          </a:p>
          <a:p>
            <a:pPr marL="1485900" lvl="2" indent="-571500">
              <a:buClr>
                <a:schemeClr val="tx2"/>
              </a:buClr>
              <a:buFont typeface="Wingdings" panose="05000000000000000000" pitchFamily="2" charset="2"/>
              <a:buChar char="Ø"/>
            </a:pPr>
            <a:r>
              <a:rPr lang="en-US" dirty="0"/>
              <a:t>on a line of credit, </a:t>
            </a:r>
          </a:p>
          <a:p>
            <a:pPr marL="1485900" lvl="2" indent="-571500">
              <a:buClr>
                <a:schemeClr val="tx2"/>
              </a:buClr>
              <a:buFont typeface="Wingdings" panose="05000000000000000000" pitchFamily="2" charset="2"/>
              <a:buChar char="Ø"/>
            </a:pPr>
            <a:r>
              <a:rPr lang="en-US" dirty="0"/>
              <a:t>on a monthly basis over either a specified term or the tenure of the mortgage, or </a:t>
            </a:r>
          </a:p>
          <a:p>
            <a:pPr marL="1485900" lvl="2" indent="-571500">
              <a:buClr>
                <a:schemeClr val="tx2"/>
              </a:buClr>
              <a:buFont typeface="Wingdings" panose="05000000000000000000" pitchFamily="2" charset="2"/>
              <a:buChar char="Ø"/>
            </a:pPr>
            <a:r>
              <a:rPr lang="en-US" dirty="0"/>
              <a:t>Over a monthly basis and based on a line of credit </a:t>
            </a:r>
          </a:p>
          <a:p>
            <a:pPr marL="1028700" lvl="1" indent="-571500">
              <a:buClr>
                <a:schemeClr val="tx2"/>
              </a:buClr>
              <a:buFont typeface="Wingdings" panose="05000000000000000000" pitchFamily="2" charset="2"/>
              <a:buChar char="Ø"/>
            </a:pPr>
            <a:r>
              <a:rPr lang="en-US" dirty="0"/>
              <a:t>Required disclosures to the borrower</a:t>
            </a:r>
          </a:p>
          <a:p>
            <a:pPr marL="457200" lvl="1" indent="0">
              <a:buClr>
                <a:schemeClr val="tx2"/>
              </a:buClr>
              <a:buNone/>
            </a:pPr>
            <a:endParaRPr lang="en-US" dirty="0"/>
          </a:p>
          <a:p>
            <a:pPr marL="457200" lvl="1" indent="0">
              <a:buClr>
                <a:schemeClr val="tx2"/>
              </a:buClr>
              <a:buNone/>
            </a:pPr>
            <a:endParaRPr lang="en-US" sz="800" dirty="0"/>
          </a:p>
          <a:p>
            <a:pPr marL="457200" lvl="1" indent="0">
              <a:buClr>
                <a:schemeClr val="tx2"/>
              </a:buClr>
              <a:buNone/>
            </a:pPr>
            <a:r>
              <a:rPr lang="en-US" dirty="0"/>
              <a:t>12 U.S.C. § 1715z-20, 24 C.F.R. §§ 206.25(b)(7), 206.47(a).</a:t>
            </a:r>
          </a:p>
          <a:p>
            <a:pPr marL="457200" lvl="1" indent="0">
              <a:buClr>
                <a:schemeClr val="tx2"/>
              </a:buClr>
              <a:buNone/>
            </a:pPr>
            <a:endParaRPr lang="en-US" dirty="0"/>
          </a:p>
          <a:p>
            <a:pPr marL="800100" lvl="1" indent="-342900" eaLnBrk="1" hangingPunct="1">
              <a:buClr>
                <a:schemeClr val="tx2"/>
              </a:buClr>
              <a:buSzTx/>
              <a:buFont typeface="Wingdings" panose="05000000000000000000" pitchFamily="2" charset="2"/>
              <a:buChar char="Ø"/>
            </a:pPr>
            <a:endParaRPr lang="en-US" sz="2000" dirty="0">
              <a:solidFill>
                <a:srgbClr val="000000"/>
              </a:solidFill>
            </a:endParaRPr>
          </a:p>
          <a:p>
            <a:pPr marL="0" indent="0">
              <a:buNone/>
            </a:pPr>
            <a:endParaRPr lang="en-US" dirty="0"/>
          </a:p>
        </p:txBody>
      </p:sp>
    </p:spTree>
    <p:extLst>
      <p:ext uri="{BB962C8B-B14F-4D97-AF65-F5344CB8AC3E}">
        <p14:creationId xmlns:p14="http://schemas.microsoft.com/office/powerpoint/2010/main" val="30494802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D2FA1-B93B-B884-91F0-C97FDA862696}"/>
              </a:ext>
            </a:extLst>
          </p:cNvPr>
          <p:cNvSpPr>
            <a:spLocks noGrp="1"/>
          </p:cNvSpPr>
          <p:nvPr>
            <p:ph type="title"/>
          </p:nvPr>
        </p:nvSpPr>
        <p:spPr/>
        <p:txBody>
          <a:bodyPr/>
          <a:lstStyle/>
          <a:p>
            <a:r>
              <a:rPr lang="en-US" dirty="0"/>
              <a:t>Requirements to Qualify for a HECM</a:t>
            </a:r>
          </a:p>
        </p:txBody>
      </p:sp>
      <p:sp>
        <p:nvSpPr>
          <p:cNvPr id="3" name="Slide Number Placeholder 2">
            <a:extLst>
              <a:ext uri="{FF2B5EF4-FFF2-40B4-BE49-F238E27FC236}">
                <a16:creationId xmlns:a16="http://schemas.microsoft.com/office/drawing/2014/main" id="{B58FDCB1-0527-5808-888F-85F6BEB8692B}"/>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16</a:t>
            </a:fld>
            <a:endParaRPr lang="en-US" dirty="0">
              <a:solidFill>
                <a:prstClr val="black"/>
              </a:solidFill>
            </a:endParaRPr>
          </a:p>
        </p:txBody>
      </p:sp>
      <p:sp>
        <p:nvSpPr>
          <p:cNvPr id="4" name="Content Placeholder 3">
            <a:extLst>
              <a:ext uri="{FF2B5EF4-FFF2-40B4-BE49-F238E27FC236}">
                <a16:creationId xmlns:a16="http://schemas.microsoft.com/office/drawing/2014/main" id="{B47482F8-DAAA-5622-C510-D943004899F6}"/>
              </a:ext>
            </a:extLst>
          </p:cNvPr>
          <p:cNvSpPr>
            <a:spLocks noGrp="1"/>
          </p:cNvSpPr>
          <p:nvPr>
            <p:ph idx="1"/>
          </p:nvPr>
        </p:nvSpPr>
        <p:spPr>
          <a:xfrm>
            <a:off x="22412" y="1447800"/>
            <a:ext cx="12344400" cy="4914900"/>
          </a:xfrm>
        </p:spPr>
        <p:txBody>
          <a:bodyPr/>
          <a:lstStyle/>
          <a:p>
            <a:pPr marL="1028700" lvl="1" indent="-571500">
              <a:buClr>
                <a:schemeClr val="tx2"/>
              </a:buClr>
              <a:buFont typeface="Wingdings" panose="05000000000000000000" pitchFamily="2" charset="2"/>
              <a:buChar char="Ø"/>
            </a:pPr>
            <a:r>
              <a:rPr lang="en-US" dirty="0"/>
              <a:t>Prepayment, in whole or in party, can be made at any time without penalty</a:t>
            </a:r>
          </a:p>
          <a:p>
            <a:pPr marL="1028700" lvl="1" indent="-571500">
              <a:buClr>
                <a:schemeClr val="tx2"/>
              </a:buClr>
              <a:buFont typeface="Wingdings" panose="05000000000000000000" pitchFamily="2" charset="2"/>
              <a:buChar char="Ø"/>
            </a:pPr>
            <a:r>
              <a:rPr lang="en-US" dirty="0"/>
              <a:t>The borrower is not liable for any difference in the net amount of remaining indebtedness of the mortgage and the amount recovered by the lender from the net sale proceeds of the dwelling or the Government’s insurance disbursements</a:t>
            </a:r>
          </a:p>
          <a:p>
            <a:pPr marL="1485900" lvl="2" indent="-571500">
              <a:buClr>
                <a:schemeClr val="tx2"/>
              </a:buClr>
              <a:buFont typeface="Wingdings" panose="05000000000000000000" pitchFamily="2" charset="2"/>
              <a:buChar char="Ø"/>
            </a:pPr>
            <a:r>
              <a:rPr lang="en-US" sz="2800" dirty="0"/>
              <a:t>This is because the borrower purchases Government insurance that guarantees borrower will receive loan funds when the lender does not pay.  The insurance pays the lender when the loan balance exceeds balance of home. </a:t>
            </a:r>
          </a:p>
          <a:p>
            <a:pPr marL="914400" lvl="2" indent="0">
              <a:buClr>
                <a:schemeClr val="tx2"/>
              </a:buClr>
              <a:buNone/>
            </a:pPr>
            <a:endParaRPr lang="en-US" sz="800" dirty="0"/>
          </a:p>
          <a:p>
            <a:pPr marL="457200" lvl="1" indent="0">
              <a:buClr>
                <a:schemeClr val="tx2"/>
              </a:buClr>
              <a:buNone/>
            </a:pPr>
            <a:r>
              <a:rPr lang="en-US" dirty="0"/>
              <a:t> 12 U.S.C. § 1715z-20</a:t>
            </a:r>
          </a:p>
          <a:p>
            <a:pPr marL="457200" lvl="1" indent="0" eaLnBrk="1" hangingPunct="1">
              <a:buClr>
                <a:schemeClr val="tx2"/>
              </a:buClr>
              <a:buSzTx/>
              <a:buNone/>
            </a:pPr>
            <a:endParaRPr lang="en-US" sz="2000" dirty="0">
              <a:solidFill>
                <a:srgbClr val="000000"/>
              </a:solidFill>
            </a:endParaRPr>
          </a:p>
          <a:p>
            <a:pPr marL="0" indent="0">
              <a:buNone/>
            </a:pPr>
            <a:endParaRPr lang="en-US" dirty="0"/>
          </a:p>
        </p:txBody>
      </p:sp>
    </p:spTree>
    <p:extLst>
      <p:ext uri="{BB962C8B-B14F-4D97-AF65-F5344CB8AC3E}">
        <p14:creationId xmlns:p14="http://schemas.microsoft.com/office/powerpoint/2010/main" val="29279968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7682A-23E2-621E-E036-7812BF0A5447}"/>
              </a:ext>
            </a:extLst>
          </p:cNvPr>
          <p:cNvSpPr>
            <a:spLocks noGrp="1"/>
          </p:cNvSpPr>
          <p:nvPr>
            <p:ph type="title"/>
          </p:nvPr>
        </p:nvSpPr>
        <p:spPr/>
        <p:txBody>
          <a:bodyPr/>
          <a:lstStyle/>
          <a:p>
            <a:r>
              <a:rPr lang="en-US" dirty="0"/>
              <a:t>HECM Property Standards</a:t>
            </a:r>
          </a:p>
        </p:txBody>
      </p:sp>
      <p:sp>
        <p:nvSpPr>
          <p:cNvPr id="3" name="Slide Number Placeholder 2">
            <a:extLst>
              <a:ext uri="{FF2B5EF4-FFF2-40B4-BE49-F238E27FC236}">
                <a16:creationId xmlns:a16="http://schemas.microsoft.com/office/drawing/2014/main" id="{8547E07F-AAB4-F479-5EF6-9EBFD21501A5}"/>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17</a:t>
            </a:fld>
            <a:endParaRPr lang="en-US" dirty="0">
              <a:solidFill>
                <a:prstClr val="black"/>
              </a:solidFill>
            </a:endParaRPr>
          </a:p>
        </p:txBody>
      </p:sp>
      <p:sp>
        <p:nvSpPr>
          <p:cNvPr id="4" name="Content Placeholder 3">
            <a:extLst>
              <a:ext uri="{FF2B5EF4-FFF2-40B4-BE49-F238E27FC236}">
                <a16:creationId xmlns:a16="http://schemas.microsoft.com/office/drawing/2014/main" id="{76881E01-8D25-CA43-7E53-632306236A57}"/>
              </a:ext>
            </a:extLst>
          </p:cNvPr>
          <p:cNvSpPr>
            <a:spLocks noGrp="1"/>
          </p:cNvSpPr>
          <p:nvPr>
            <p:ph idx="1"/>
          </p:nvPr>
        </p:nvSpPr>
        <p:spPr>
          <a:xfrm>
            <a:off x="457200" y="1295400"/>
            <a:ext cx="10972800" cy="5105400"/>
          </a:xfrm>
        </p:spPr>
        <p:txBody>
          <a:bodyPr/>
          <a:lstStyle/>
          <a:p>
            <a:pPr marL="457200" indent="-457200">
              <a:buFont typeface="Arial" panose="020B0604020202020204" pitchFamily="34" charset="0"/>
              <a:buChar char="•"/>
            </a:pPr>
            <a:r>
              <a:rPr lang="en-US" dirty="0"/>
              <a:t>Properties must be habitable and safe to be eligible for a HECM loan.</a:t>
            </a:r>
          </a:p>
          <a:p>
            <a:pPr marL="457200" indent="-457200">
              <a:buFont typeface="Arial" panose="020B0604020202020204" pitchFamily="34" charset="0"/>
              <a:buChar char="•"/>
            </a:pPr>
            <a:r>
              <a:rPr lang="en-US" dirty="0"/>
              <a:t>Properties must meet HUD’s property requirements to be eligible or must be repaired to make sure the property will serve as adequate security for the insured mortgage.</a:t>
            </a:r>
          </a:p>
          <a:p>
            <a:pPr marL="457200" indent="-457200">
              <a:buFont typeface="Arial" panose="020B0604020202020204" pitchFamily="34" charset="0"/>
              <a:buChar char="•"/>
            </a:pPr>
            <a:r>
              <a:rPr lang="en-US" dirty="0"/>
              <a:t>The mortgage may be closed before the repair work is completed if the HUD estimated cost of remaining repairs does not exceed 15% of the maximum claim amount.</a:t>
            </a:r>
          </a:p>
          <a:p>
            <a:pPr marL="914400" lvl="1" indent="-457200">
              <a:buFont typeface="Arial" panose="020B0604020202020204" pitchFamily="34" charset="0"/>
              <a:buChar char="•"/>
            </a:pPr>
            <a:endParaRPr lang="en-US" sz="2400" dirty="0"/>
          </a:p>
          <a:p>
            <a:pPr marL="0" indent="0">
              <a:buNone/>
            </a:pPr>
            <a:r>
              <a:rPr lang="en-US" sz="2400" dirty="0"/>
              <a:t>24 C.F.R. §§ 206.45, 206.47, https://www.hud.gov/sites/documents/7610-0_5_SECC.PDF</a:t>
            </a:r>
          </a:p>
        </p:txBody>
      </p:sp>
    </p:spTree>
    <p:extLst>
      <p:ext uri="{BB962C8B-B14F-4D97-AF65-F5344CB8AC3E}">
        <p14:creationId xmlns:p14="http://schemas.microsoft.com/office/powerpoint/2010/main" val="3599260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87DF-036E-4B93-F9F4-42E6A33EE3E2}"/>
              </a:ext>
            </a:extLst>
          </p:cNvPr>
          <p:cNvSpPr>
            <a:spLocks noGrp="1"/>
          </p:cNvSpPr>
          <p:nvPr>
            <p:ph type="title"/>
          </p:nvPr>
        </p:nvSpPr>
        <p:spPr/>
        <p:txBody>
          <a:bodyPr/>
          <a:lstStyle/>
          <a:p>
            <a:r>
              <a:rPr lang="en-US" dirty="0"/>
              <a:t>HECM Property Standards: Repairs Made After Closing</a:t>
            </a:r>
          </a:p>
        </p:txBody>
      </p:sp>
      <p:sp>
        <p:nvSpPr>
          <p:cNvPr id="3" name="Slide Number Placeholder 2">
            <a:extLst>
              <a:ext uri="{FF2B5EF4-FFF2-40B4-BE49-F238E27FC236}">
                <a16:creationId xmlns:a16="http://schemas.microsoft.com/office/drawing/2014/main" id="{FB2D53F4-8011-8394-34EA-F37E3C27611A}"/>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18</a:t>
            </a:fld>
            <a:endParaRPr lang="en-US" dirty="0">
              <a:solidFill>
                <a:prstClr val="black"/>
              </a:solidFill>
            </a:endParaRPr>
          </a:p>
        </p:txBody>
      </p:sp>
      <p:sp>
        <p:nvSpPr>
          <p:cNvPr id="4" name="Content Placeholder 3">
            <a:extLst>
              <a:ext uri="{FF2B5EF4-FFF2-40B4-BE49-F238E27FC236}">
                <a16:creationId xmlns:a16="http://schemas.microsoft.com/office/drawing/2014/main" id="{D907C3D9-9566-DABD-F4A7-572DAFA44842}"/>
              </a:ext>
            </a:extLst>
          </p:cNvPr>
          <p:cNvSpPr>
            <a:spLocks noGrp="1"/>
          </p:cNvSpPr>
          <p:nvPr>
            <p:ph idx="1"/>
          </p:nvPr>
        </p:nvSpPr>
        <p:spPr/>
        <p:txBody>
          <a:bodyPr/>
          <a:lstStyle/>
          <a:p>
            <a:pPr marL="457200" indent="-457200">
              <a:buFont typeface="Arial" panose="020B0604020202020204" pitchFamily="34" charset="0"/>
              <a:buChar char="•"/>
            </a:pPr>
            <a:r>
              <a:rPr lang="en-US" sz="3200" dirty="0"/>
              <a:t>For repairs completed after closing, the property has to be inspected by a HUD approved inspector before funds can be released.</a:t>
            </a:r>
          </a:p>
          <a:p>
            <a:pPr marL="457200" indent="-457200">
              <a:buFont typeface="Arial" panose="020B0604020202020204" pitchFamily="34" charset="0"/>
              <a:buChar char="•"/>
            </a:pPr>
            <a:r>
              <a:rPr lang="en-US" sz="3200" dirty="0"/>
              <a:t>Held back funds are released after final inspection and approval of the release by the lender.  </a:t>
            </a:r>
          </a:p>
          <a:p>
            <a:pPr marL="457200" indent="-457200">
              <a:buFont typeface="Arial" panose="020B0604020202020204" pitchFamily="34" charset="0"/>
              <a:buChar char="•"/>
            </a:pPr>
            <a:r>
              <a:rPr lang="en-US" dirty="0"/>
              <a:t>The lender shall not reimburse the borrower for any labor the borrower performed. The lender may reimburse the borrower for the actual cost of repair materials from the Repair Set Aside</a:t>
            </a:r>
          </a:p>
          <a:p>
            <a:pPr marL="0" indent="0">
              <a:buNone/>
            </a:pPr>
            <a:r>
              <a:rPr lang="en-US" dirty="0"/>
              <a:t>24 C.F.R. § 206.47</a:t>
            </a:r>
          </a:p>
        </p:txBody>
      </p:sp>
    </p:spTree>
    <p:extLst>
      <p:ext uri="{BB962C8B-B14F-4D97-AF65-F5344CB8AC3E}">
        <p14:creationId xmlns:p14="http://schemas.microsoft.com/office/powerpoint/2010/main" val="739049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76EBF-689D-1F0A-2042-272BBADF8F36}"/>
              </a:ext>
            </a:extLst>
          </p:cNvPr>
          <p:cNvSpPr>
            <a:spLocks noGrp="1"/>
          </p:cNvSpPr>
          <p:nvPr>
            <p:ph type="title"/>
          </p:nvPr>
        </p:nvSpPr>
        <p:spPr/>
        <p:txBody>
          <a:bodyPr/>
          <a:lstStyle/>
          <a:p>
            <a:r>
              <a:rPr lang="en-US" dirty="0"/>
              <a:t>Financial Requirements</a:t>
            </a:r>
          </a:p>
        </p:txBody>
      </p:sp>
      <p:sp>
        <p:nvSpPr>
          <p:cNvPr id="3" name="Slide Number Placeholder 2">
            <a:extLst>
              <a:ext uri="{FF2B5EF4-FFF2-40B4-BE49-F238E27FC236}">
                <a16:creationId xmlns:a16="http://schemas.microsoft.com/office/drawing/2014/main" id="{F1BE3775-7398-F573-C22C-C73208380F7B}"/>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19</a:t>
            </a:fld>
            <a:endParaRPr lang="en-US" dirty="0">
              <a:solidFill>
                <a:prstClr val="black"/>
              </a:solidFill>
            </a:endParaRPr>
          </a:p>
        </p:txBody>
      </p:sp>
      <p:sp>
        <p:nvSpPr>
          <p:cNvPr id="4" name="Content Placeholder 3">
            <a:extLst>
              <a:ext uri="{FF2B5EF4-FFF2-40B4-BE49-F238E27FC236}">
                <a16:creationId xmlns:a16="http://schemas.microsoft.com/office/drawing/2014/main" id="{2416B080-C01D-C6A8-9592-F48E852FAB21}"/>
              </a:ext>
            </a:extLst>
          </p:cNvPr>
          <p:cNvSpPr>
            <a:spLocks noGrp="1"/>
          </p:cNvSpPr>
          <p:nvPr>
            <p:ph idx="1"/>
          </p:nvPr>
        </p:nvSpPr>
        <p:spPr/>
        <p:txBody>
          <a:bodyPr/>
          <a:lstStyle/>
          <a:p>
            <a:pPr marL="457200" indent="-457200">
              <a:buFont typeface="Wingdings" panose="05000000000000000000" pitchFamily="2" charset="2"/>
              <a:buChar char="Ø"/>
            </a:pPr>
            <a:r>
              <a:rPr lang="en-US" dirty="0"/>
              <a:t>The lender will verify the borrower’s income, assets, monthly living expenses, recurring monthly payments and credit history</a:t>
            </a:r>
          </a:p>
          <a:p>
            <a:pPr marL="0" indent="0">
              <a:buNone/>
            </a:pPr>
            <a:endParaRPr lang="en-US" dirty="0"/>
          </a:p>
          <a:p>
            <a:pPr marL="457200" indent="-457200">
              <a:buFont typeface="Wingdings" panose="05000000000000000000" pitchFamily="2" charset="2"/>
              <a:buChar char="Ø"/>
            </a:pPr>
            <a:r>
              <a:rPr lang="en-US" dirty="0"/>
              <a:t>The lender will confirm the borrower is paying the real estate taxes and property insurance</a:t>
            </a:r>
          </a:p>
          <a:p>
            <a:pPr marL="0" indent="0">
              <a:buNone/>
            </a:pPr>
            <a:endParaRPr lang="en-US" dirty="0"/>
          </a:p>
          <a:p>
            <a:pPr marL="457200" indent="-457200">
              <a:buFont typeface="Wingdings" panose="05000000000000000000" pitchFamily="2" charset="2"/>
              <a:buChar char="Ø"/>
            </a:pPr>
            <a:r>
              <a:rPr lang="en-US" dirty="0"/>
              <a:t>The borrower needs to document sufficient income or assets to continue payment of real estate taxes and property insurance.   </a:t>
            </a:r>
          </a:p>
        </p:txBody>
      </p:sp>
    </p:spTree>
    <p:extLst>
      <p:ext uri="{BB962C8B-B14F-4D97-AF65-F5344CB8AC3E}">
        <p14:creationId xmlns:p14="http://schemas.microsoft.com/office/powerpoint/2010/main" val="3610233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Reverse Mortgages: Not What You Think | AAG.">
            <a:hlinkClick r:id="" action="ppaction://media"/>
            <a:extLst>
              <a:ext uri="{FF2B5EF4-FFF2-40B4-BE49-F238E27FC236}">
                <a16:creationId xmlns:a16="http://schemas.microsoft.com/office/drawing/2014/main" id="{680E619D-916C-CC1F-FCEA-D0A93CC1B408}"/>
              </a:ext>
            </a:extLst>
          </p:cNvPr>
          <p:cNvPicPr>
            <a:picLocks noRot="1" noChangeAspect="1"/>
          </p:cNvPicPr>
          <p:nvPr>
            <a:videoFile r:link="rId1"/>
          </p:nvPr>
        </p:nvPicPr>
        <p:blipFill>
          <a:blip r:embed="rId4"/>
          <a:stretch>
            <a:fillRect/>
          </a:stretch>
        </p:blipFill>
        <p:spPr>
          <a:xfrm>
            <a:off x="26988" y="0"/>
            <a:ext cx="12138025" cy="6858000"/>
          </a:xfrm>
          <a:prstGeom prst="rect">
            <a:avLst/>
          </a:prstGeom>
        </p:spPr>
      </p:pic>
    </p:spTree>
    <p:extLst>
      <p:ext uri="{BB962C8B-B14F-4D97-AF65-F5344CB8AC3E}">
        <p14:creationId xmlns:p14="http://schemas.microsoft.com/office/powerpoint/2010/main" val="27311939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97F7B-009A-2A15-6AB9-291C0192844E}"/>
              </a:ext>
            </a:extLst>
          </p:cNvPr>
          <p:cNvSpPr>
            <a:spLocks noGrp="1"/>
          </p:cNvSpPr>
          <p:nvPr>
            <p:ph type="title"/>
          </p:nvPr>
        </p:nvSpPr>
        <p:spPr/>
        <p:txBody>
          <a:bodyPr/>
          <a:lstStyle/>
          <a:p>
            <a:r>
              <a:rPr lang="en-US" dirty="0"/>
              <a:t>Financial Assessment</a:t>
            </a:r>
          </a:p>
        </p:txBody>
      </p:sp>
      <p:sp>
        <p:nvSpPr>
          <p:cNvPr id="3" name="Slide Number Placeholder 2">
            <a:extLst>
              <a:ext uri="{FF2B5EF4-FFF2-40B4-BE49-F238E27FC236}">
                <a16:creationId xmlns:a16="http://schemas.microsoft.com/office/drawing/2014/main" id="{632075B6-AD9B-063A-275D-30FDB9FE29C1}"/>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20</a:t>
            </a:fld>
            <a:endParaRPr lang="en-US" dirty="0">
              <a:solidFill>
                <a:prstClr val="black"/>
              </a:solidFill>
            </a:endParaRPr>
          </a:p>
        </p:txBody>
      </p:sp>
      <p:sp>
        <p:nvSpPr>
          <p:cNvPr id="4" name="Content Placeholder 3">
            <a:extLst>
              <a:ext uri="{FF2B5EF4-FFF2-40B4-BE49-F238E27FC236}">
                <a16:creationId xmlns:a16="http://schemas.microsoft.com/office/drawing/2014/main" id="{B65E0A43-F9D4-915F-B5FB-486FD8032E83}"/>
              </a:ext>
            </a:extLst>
          </p:cNvPr>
          <p:cNvSpPr>
            <a:spLocks noGrp="1"/>
          </p:cNvSpPr>
          <p:nvPr>
            <p:ph idx="1"/>
          </p:nvPr>
        </p:nvSpPr>
        <p:spPr/>
        <p:txBody>
          <a:bodyPr/>
          <a:lstStyle/>
          <a:p>
            <a:pPr marL="0" indent="0">
              <a:buNone/>
            </a:pPr>
            <a:r>
              <a:rPr lang="en-US" dirty="0"/>
              <a:t>Prior to loan approval, the lender must assess the financial capacity of the borrower.  </a:t>
            </a:r>
          </a:p>
          <a:p>
            <a:pPr marL="457200" indent="-457200">
              <a:buFont typeface="Arial" panose="020B0604020202020204" pitchFamily="34" charset="0"/>
              <a:buChar char="•"/>
            </a:pPr>
            <a:r>
              <a:rPr lang="en-US" dirty="0"/>
              <a:t>This evaluation is required to determine if the HECM is a sustainable solution for the borrower.</a:t>
            </a:r>
          </a:p>
          <a:p>
            <a:pPr marL="457200" indent="-457200">
              <a:buFont typeface="Arial" panose="020B0604020202020204" pitchFamily="34" charset="0"/>
              <a:buChar char="•"/>
            </a:pPr>
            <a:r>
              <a:rPr lang="en-US" dirty="0"/>
              <a:t>Must be conducted in a uniform manner that does not discriminate.  Must comply with the Fair Housing Act, Fair Credit Reporting Act, Equal Credit Opportunity Act, and Regulation B. </a:t>
            </a:r>
          </a:p>
          <a:p>
            <a:pPr marL="0" indent="0">
              <a:buNone/>
            </a:pPr>
            <a:r>
              <a:rPr lang="en-US" dirty="0"/>
              <a:t>24 C.F.R. § 206.37(b)(1)</a:t>
            </a:r>
          </a:p>
        </p:txBody>
      </p:sp>
    </p:spTree>
    <p:extLst>
      <p:ext uri="{BB962C8B-B14F-4D97-AF65-F5344CB8AC3E}">
        <p14:creationId xmlns:p14="http://schemas.microsoft.com/office/powerpoint/2010/main" val="2692219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62975-0FAC-DE49-C2B8-D5AEB9E28B95}"/>
              </a:ext>
            </a:extLst>
          </p:cNvPr>
          <p:cNvSpPr>
            <a:spLocks noGrp="1"/>
          </p:cNvSpPr>
          <p:nvPr>
            <p:ph type="title"/>
          </p:nvPr>
        </p:nvSpPr>
        <p:spPr/>
        <p:txBody>
          <a:bodyPr/>
          <a:lstStyle/>
          <a:p>
            <a:r>
              <a:rPr lang="en-US" dirty="0"/>
              <a:t>Financial Assessment</a:t>
            </a:r>
          </a:p>
        </p:txBody>
      </p:sp>
      <p:sp>
        <p:nvSpPr>
          <p:cNvPr id="3" name="Slide Number Placeholder 2">
            <a:extLst>
              <a:ext uri="{FF2B5EF4-FFF2-40B4-BE49-F238E27FC236}">
                <a16:creationId xmlns:a16="http://schemas.microsoft.com/office/drawing/2014/main" id="{20501D14-C019-C295-84F7-D42F91ECB624}"/>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21</a:t>
            </a:fld>
            <a:endParaRPr lang="en-US" dirty="0">
              <a:solidFill>
                <a:prstClr val="black"/>
              </a:solidFill>
            </a:endParaRPr>
          </a:p>
        </p:txBody>
      </p:sp>
      <p:sp>
        <p:nvSpPr>
          <p:cNvPr id="4" name="Content Placeholder 3">
            <a:extLst>
              <a:ext uri="{FF2B5EF4-FFF2-40B4-BE49-F238E27FC236}">
                <a16:creationId xmlns:a16="http://schemas.microsoft.com/office/drawing/2014/main" id="{3C15CB3D-F8D4-3015-7B9B-0D6FC4587546}"/>
              </a:ext>
            </a:extLst>
          </p:cNvPr>
          <p:cNvSpPr>
            <a:spLocks noGrp="1"/>
          </p:cNvSpPr>
          <p:nvPr>
            <p:ph idx="1"/>
          </p:nvPr>
        </p:nvSpPr>
        <p:spPr>
          <a:xfrm>
            <a:off x="211752" y="1524000"/>
            <a:ext cx="11573848" cy="4876800"/>
          </a:xfrm>
        </p:spPr>
        <p:txBody>
          <a:bodyPr/>
          <a:lstStyle/>
          <a:p>
            <a:pPr marL="0" indent="0">
              <a:buNone/>
            </a:pPr>
            <a:r>
              <a:rPr lang="en-US" sz="2800" dirty="0"/>
              <a:t>1.	</a:t>
            </a:r>
            <a:r>
              <a:rPr lang="en-US" dirty="0"/>
              <a:t>Credit history</a:t>
            </a:r>
          </a:p>
          <a:p>
            <a:pPr marL="1371600" lvl="2" indent="-457200">
              <a:buFont typeface="Arial" panose="020B0604020202020204" pitchFamily="34" charset="0"/>
              <a:buChar char="•"/>
            </a:pPr>
            <a:r>
              <a:rPr lang="en-US" sz="2800" dirty="0"/>
              <a:t>in-depth credit history analysis by lenders under FHA guidelines to determine if the borrower has demonstrated the willingness to meet his or her financial obligations.</a:t>
            </a:r>
          </a:p>
          <a:p>
            <a:pPr marL="0" indent="0">
              <a:buNone/>
            </a:pPr>
            <a:r>
              <a:rPr lang="en-US" sz="2800" dirty="0"/>
              <a:t>2.	</a:t>
            </a:r>
            <a:r>
              <a:rPr lang="en-US" dirty="0"/>
              <a:t>Cash flow and residual income analysis:  </a:t>
            </a:r>
          </a:p>
          <a:p>
            <a:pPr marL="1371600" lvl="2" indent="-457200">
              <a:buFont typeface="Arial" panose="020B0604020202020204" pitchFamily="34" charset="0"/>
              <a:buChar char="•"/>
            </a:pPr>
            <a:r>
              <a:rPr lang="en-US" sz="2800" dirty="0"/>
              <a:t>cash flow and residual income analysis by lenders under FHA guidelines to determine the capacity of the borrower to meet their documented financial obligations with their documented income.</a:t>
            </a:r>
          </a:p>
          <a:p>
            <a:pPr marL="0" indent="0">
              <a:buNone/>
            </a:pPr>
            <a:endParaRPr lang="en-US" sz="800" dirty="0"/>
          </a:p>
          <a:p>
            <a:pPr marL="0" indent="0">
              <a:buNone/>
            </a:pPr>
            <a:r>
              <a:rPr lang="en-US" sz="2800" dirty="0"/>
              <a:t>24 C.F.R. § 206.37(b)(1)</a:t>
            </a:r>
          </a:p>
        </p:txBody>
      </p:sp>
    </p:spTree>
    <p:extLst>
      <p:ext uri="{BB962C8B-B14F-4D97-AF65-F5344CB8AC3E}">
        <p14:creationId xmlns:p14="http://schemas.microsoft.com/office/powerpoint/2010/main" val="33093545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B9A6F-EFC2-87EA-6219-E9D903E8237D}"/>
              </a:ext>
            </a:extLst>
          </p:cNvPr>
          <p:cNvSpPr>
            <a:spLocks noGrp="1"/>
          </p:cNvSpPr>
          <p:nvPr>
            <p:ph type="title"/>
          </p:nvPr>
        </p:nvSpPr>
        <p:spPr/>
        <p:txBody>
          <a:bodyPr/>
          <a:lstStyle/>
          <a:p>
            <a:r>
              <a:rPr lang="en-US" dirty="0"/>
              <a:t>Financial Assessment</a:t>
            </a:r>
          </a:p>
        </p:txBody>
      </p:sp>
      <p:sp>
        <p:nvSpPr>
          <p:cNvPr id="3" name="Slide Number Placeholder 2">
            <a:extLst>
              <a:ext uri="{FF2B5EF4-FFF2-40B4-BE49-F238E27FC236}">
                <a16:creationId xmlns:a16="http://schemas.microsoft.com/office/drawing/2014/main" id="{58C0ECBD-D6E3-BEC6-0997-EEFF3A029D4F}"/>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22</a:t>
            </a:fld>
            <a:endParaRPr lang="en-US" dirty="0">
              <a:solidFill>
                <a:prstClr val="black"/>
              </a:solidFill>
            </a:endParaRPr>
          </a:p>
        </p:txBody>
      </p:sp>
      <p:sp>
        <p:nvSpPr>
          <p:cNvPr id="4" name="Content Placeholder 3">
            <a:extLst>
              <a:ext uri="{FF2B5EF4-FFF2-40B4-BE49-F238E27FC236}">
                <a16:creationId xmlns:a16="http://schemas.microsoft.com/office/drawing/2014/main" id="{C53FB6DF-113A-8BEC-313D-EA8D854DBA26}"/>
              </a:ext>
            </a:extLst>
          </p:cNvPr>
          <p:cNvSpPr>
            <a:spLocks noGrp="1"/>
          </p:cNvSpPr>
          <p:nvPr>
            <p:ph idx="1"/>
          </p:nvPr>
        </p:nvSpPr>
        <p:spPr>
          <a:xfrm>
            <a:off x="0" y="1524000"/>
            <a:ext cx="11785600" cy="4876800"/>
          </a:xfrm>
        </p:spPr>
        <p:txBody>
          <a:bodyPr/>
          <a:lstStyle/>
          <a:p>
            <a:pPr marL="0" indent="0">
              <a:buNone/>
            </a:pPr>
            <a:r>
              <a:rPr lang="en-US" dirty="0"/>
              <a:t>3.	Extenuating circumstances:</a:t>
            </a:r>
          </a:p>
          <a:p>
            <a:pPr marL="1371600" lvl="2" indent="-457200">
              <a:buFont typeface="Arial" panose="020B0604020202020204" pitchFamily="34" charset="0"/>
              <a:buChar char="•"/>
            </a:pPr>
            <a:r>
              <a:rPr lang="en-US" sz="3200" dirty="0"/>
              <a:t>Where the borrower's credit history does not meet the criteria based on FHA guidelines, lenders consider and document extenuating circumstances that led to the credit issues. </a:t>
            </a:r>
          </a:p>
          <a:p>
            <a:pPr marL="0" indent="0">
              <a:buNone/>
            </a:pPr>
            <a:r>
              <a:rPr lang="en-US" dirty="0"/>
              <a:t>4.	Compensating factors:</a:t>
            </a:r>
          </a:p>
          <a:p>
            <a:pPr marL="1371600" lvl="2" indent="-457200">
              <a:buFont typeface="Arial" panose="020B0604020202020204" pitchFamily="34" charset="0"/>
              <a:buChar char="•"/>
            </a:pPr>
            <a:r>
              <a:rPr lang="en-US" sz="3200" dirty="0"/>
              <a:t>The lender shall document and identify in the Financial Assessment any considered compensating factors.</a:t>
            </a:r>
          </a:p>
          <a:p>
            <a:pPr marL="0" indent="0">
              <a:buNone/>
            </a:pPr>
            <a:endParaRPr lang="en-US" sz="800" dirty="0"/>
          </a:p>
          <a:p>
            <a:pPr marL="0" indent="0">
              <a:buNone/>
            </a:pPr>
            <a:r>
              <a:rPr lang="en-US" dirty="0"/>
              <a:t>24 C.F.R. § 206.37(b)(1)</a:t>
            </a:r>
          </a:p>
        </p:txBody>
      </p:sp>
    </p:spTree>
    <p:extLst>
      <p:ext uri="{BB962C8B-B14F-4D97-AF65-F5344CB8AC3E}">
        <p14:creationId xmlns:p14="http://schemas.microsoft.com/office/powerpoint/2010/main" val="34199970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7DB55-F01D-A457-04D1-A08B9DD87455}"/>
              </a:ext>
            </a:extLst>
          </p:cNvPr>
          <p:cNvSpPr>
            <a:spLocks noGrp="1"/>
          </p:cNvSpPr>
          <p:nvPr>
            <p:ph type="title"/>
          </p:nvPr>
        </p:nvSpPr>
        <p:spPr/>
        <p:txBody>
          <a:bodyPr/>
          <a:lstStyle/>
          <a:p>
            <a:r>
              <a:rPr lang="en-US" dirty="0"/>
              <a:t>HUD’s HECM Counselors in Ohio</a:t>
            </a:r>
          </a:p>
        </p:txBody>
      </p:sp>
      <p:sp>
        <p:nvSpPr>
          <p:cNvPr id="3" name="Slide Number Placeholder 2">
            <a:extLst>
              <a:ext uri="{FF2B5EF4-FFF2-40B4-BE49-F238E27FC236}">
                <a16:creationId xmlns:a16="http://schemas.microsoft.com/office/drawing/2014/main" id="{60336DFE-996C-D122-0AD6-A2127903736E}"/>
              </a:ext>
            </a:extLst>
          </p:cNvPr>
          <p:cNvSpPr>
            <a:spLocks noGrp="1"/>
          </p:cNvSpPr>
          <p:nvPr>
            <p:ph type="sldNum" sz="quarter" idx="12"/>
          </p:nvPr>
        </p:nvSpPr>
        <p:spPr/>
        <p:txBody>
          <a:bodyPr/>
          <a:lstStyle/>
          <a:p>
            <a:pPr>
              <a:defRPr/>
            </a:pPr>
            <a:fld id="{88AA8DA2-99D1-4607-A62B-1B547612533B}" type="slidenum">
              <a:rPr lang="en-US" smtClean="0"/>
              <a:pPr>
                <a:defRPr/>
              </a:pPr>
              <a:t>23</a:t>
            </a:fld>
            <a:endParaRPr lang="en-US" dirty="0"/>
          </a:p>
        </p:txBody>
      </p:sp>
      <p:sp>
        <p:nvSpPr>
          <p:cNvPr id="4" name="Content Placeholder 3">
            <a:extLst>
              <a:ext uri="{FF2B5EF4-FFF2-40B4-BE49-F238E27FC236}">
                <a16:creationId xmlns:a16="http://schemas.microsoft.com/office/drawing/2014/main" id="{80C078B0-8434-2419-F52E-86FAEAF8B4D7}"/>
              </a:ext>
            </a:extLst>
          </p:cNvPr>
          <p:cNvSpPr>
            <a:spLocks noGrp="1"/>
          </p:cNvSpPr>
          <p:nvPr>
            <p:ph idx="1"/>
          </p:nvPr>
        </p:nvSpPr>
        <p:spPr/>
        <p:txBody>
          <a:bodyPr/>
          <a:lstStyle/>
          <a:p>
            <a:pPr marL="0" indent="0">
              <a:buNone/>
            </a:pPr>
            <a:r>
              <a:rPr lang="en-US" dirty="0"/>
              <a:t>There are 2 certified counseling agencies in Ohio</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2800" dirty="0">
                <a:hlinkClick r:id="rId3"/>
              </a:rPr>
              <a:t>https://entp.hud.gov/idapp/html/hecm_agency_look.cfm</a:t>
            </a:r>
            <a:r>
              <a:rPr lang="en-US" sz="2800" dirty="0"/>
              <a:t> </a:t>
            </a:r>
          </a:p>
        </p:txBody>
      </p:sp>
      <p:graphicFrame>
        <p:nvGraphicFramePr>
          <p:cNvPr id="5" name="Table 4">
            <a:extLst>
              <a:ext uri="{FF2B5EF4-FFF2-40B4-BE49-F238E27FC236}">
                <a16:creationId xmlns:a16="http://schemas.microsoft.com/office/drawing/2014/main" id="{51125B91-2A8E-D25E-DF79-39E3C14731DF}"/>
              </a:ext>
            </a:extLst>
          </p:cNvPr>
          <p:cNvGraphicFramePr>
            <a:graphicFrameLocks noGrp="1"/>
          </p:cNvGraphicFramePr>
          <p:nvPr>
            <p:extLst>
              <p:ext uri="{D42A27DB-BD31-4B8C-83A1-F6EECF244321}">
                <p14:modId xmlns:p14="http://schemas.microsoft.com/office/powerpoint/2010/main" val="3388164173"/>
              </p:ext>
            </p:extLst>
          </p:nvPr>
        </p:nvGraphicFramePr>
        <p:xfrm>
          <a:off x="533400" y="2133600"/>
          <a:ext cx="11468016" cy="1290796"/>
        </p:xfrm>
        <a:graphic>
          <a:graphicData uri="http://schemas.openxmlformats.org/drawingml/2006/table">
            <a:tbl>
              <a:tblPr/>
              <a:tblGrid>
                <a:gridCol w="2590800">
                  <a:extLst>
                    <a:ext uri="{9D8B030D-6E8A-4147-A177-3AD203B41FA5}">
                      <a16:colId xmlns:a16="http://schemas.microsoft.com/office/drawing/2014/main" val="3024610493"/>
                    </a:ext>
                  </a:extLst>
                </a:gridCol>
                <a:gridCol w="3143208">
                  <a:extLst>
                    <a:ext uri="{9D8B030D-6E8A-4147-A177-3AD203B41FA5}">
                      <a16:colId xmlns:a16="http://schemas.microsoft.com/office/drawing/2014/main" val="1469389960"/>
                    </a:ext>
                  </a:extLst>
                </a:gridCol>
                <a:gridCol w="1657392">
                  <a:extLst>
                    <a:ext uri="{9D8B030D-6E8A-4147-A177-3AD203B41FA5}">
                      <a16:colId xmlns:a16="http://schemas.microsoft.com/office/drawing/2014/main" val="323987792"/>
                    </a:ext>
                  </a:extLst>
                </a:gridCol>
                <a:gridCol w="4076616">
                  <a:extLst>
                    <a:ext uri="{9D8B030D-6E8A-4147-A177-3AD203B41FA5}">
                      <a16:colId xmlns:a16="http://schemas.microsoft.com/office/drawing/2014/main" val="1474832015"/>
                    </a:ext>
                  </a:extLst>
                </a:gridCol>
              </a:tblGrid>
              <a:tr h="1290796">
                <a:tc>
                  <a:txBody>
                    <a:bodyPr/>
                    <a:lstStyle/>
                    <a:p>
                      <a:pPr algn="l"/>
                      <a:r>
                        <a:rPr lang="en-US" sz="1800" b="1" dirty="0">
                          <a:effectLst/>
                        </a:rPr>
                        <a:t>CHN HOUSING PARTNERS</a:t>
                      </a:r>
                    </a:p>
                  </a:txBody>
                  <a:tcPr marL="19050" marR="19050" marT="19050" marB="19050" anchor="ctr">
                    <a:lnL>
                      <a:noFill/>
                    </a:lnL>
                    <a:lnR>
                      <a:noFill/>
                    </a:lnR>
                    <a:lnT>
                      <a:noFill/>
                    </a:lnT>
                    <a:lnB>
                      <a:noFill/>
                    </a:lnB>
                    <a:noFill/>
                  </a:tcPr>
                </a:tc>
                <a:tc>
                  <a:txBody>
                    <a:bodyPr/>
                    <a:lstStyle/>
                    <a:p>
                      <a:pPr algn="l"/>
                      <a:r>
                        <a:rPr lang="fr-FR" sz="1800" b="1" dirty="0">
                          <a:effectLst/>
                        </a:rPr>
                        <a:t>SUITE 134</a:t>
                      </a:r>
                      <a:br>
                        <a:rPr lang="fr-FR" sz="1800" b="1" dirty="0">
                          <a:effectLst/>
                        </a:rPr>
                      </a:br>
                      <a:r>
                        <a:rPr lang="fr-FR" sz="1800" b="1" dirty="0">
                          <a:effectLst/>
                        </a:rPr>
                        <a:t>2999 PAYNE AVE STE 134</a:t>
                      </a:r>
                      <a:br>
                        <a:rPr lang="fr-FR" sz="1800" b="1" dirty="0">
                          <a:effectLst/>
                        </a:rPr>
                      </a:br>
                      <a:r>
                        <a:rPr lang="fr-FR" sz="1800" b="1" dirty="0">
                          <a:effectLst/>
                        </a:rPr>
                        <a:t>CLEVELAND,  OH  44114-4436</a:t>
                      </a:r>
                    </a:p>
                  </a:txBody>
                  <a:tcPr marL="19050" marR="19050" marT="19050" marB="19050" anchor="ctr">
                    <a:lnL>
                      <a:noFill/>
                    </a:lnL>
                    <a:lnR>
                      <a:noFill/>
                    </a:lnR>
                    <a:lnT>
                      <a:noFill/>
                    </a:lnT>
                    <a:lnB>
                      <a:noFill/>
                    </a:lnB>
                    <a:noFill/>
                  </a:tcPr>
                </a:tc>
                <a:tc>
                  <a:txBody>
                    <a:bodyPr/>
                    <a:lstStyle/>
                    <a:p>
                      <a:pPr algn="l"/>
                      <a:r>
                        <a:rPr lang="en-US" sz="1800" b="1" dirty="0">
                          <a:effectLst/>
                        </a:rPr>
                        <a:t>(216) 881-8443  </a:t>
                      </a:r>
                    </a:p>
                  </a:txBody>
                  <a:tcPr marL="19050" marR="19050" marT="19050" marB="19050" anchor="ctr">
                    <a:lnL>
                      <a:noFill/>
                    </a:lnL>
                    <a:lnR>
                      <a:noFill/>
                    </a:lnR>
                    <a:lnT>
                      <a:noFill/>
                    </a:lnT>
                    <a:lnB>
                      <a:noFill/>
                    </a:lnB>
                    <a:noFill/>
                  </a:tcPr>
                </a:tc>
                <a:tc>
                  <a:txBody>
                    <a:bodyPr/>
                    <a:lstStyle/>
                    <a:p>
                      <a:pPr algn="l"/>
                      <a:r>
                        <a:rPr lang="en-US" b="1" dirty="0">
                          <a:effectLst/>
                        </a:rPr>
                        <a:t>https://www.chnhousingpartners.org</a:t>
                      </a:r>
                    </a:p>
                  </a:txBody>
                  <a:tcPr marL="19050" marR="19050" marT="19050" marB="19050" anchor="ctr">
                    <a:lnL>
                      <a:noFill/>
                    </a:lnL>
                    <a:lnR>
                      <a:noFill/>
                    </a:lnR>
                    <a:lnT>
                      <a:noFill/>
                    </a:lnT>
                    <a:lnB>
                      <a:noFill/>
                    </a:lnB>
                    <a:noFill/>
                  </a:tcPr>
                </a:tc>
                <a:extLst>
                  <a:ext uri="{0D108BD9-81ED-4DB2-BD59-A6C34878D82A}">
                    <a16:rowId xmlns:a16="http://schemas.microsoft.com/office/drawing/2014/main" val="2944805937"/>
                  </a:ext>
                </a:extLst>
              </a:tr>
            </a:tbl>
          </a:graphicData>
        </a:graphic>
      </p:graphicFrame>
      <p:graphicFrame>
        <p:nvGraphicFramePr>
          <p:cNvPr id="6" name="Table 5">
            <a:extLst>
              <a:ext uri="{FF2B5EF4-FFF2-40B4-BE49-F238E27FC236}">
                <a16:creationId xmlns:a16="http://schemas.microsoft.com/office/drawing/2014/main" id="{8D19DBDC-A869-F2C6-565B-FF37767AF2F3}"/>
              </a:ext>
            </a:extLst>
          </p:cNvPr>
          <p:cNvGraphicFramePr>
            <a:graphicFrameLocks noGrp="1"/>
          </p:cNvGraphicFramePr>
          <p:nvPr>
            <p:extLst>
              <p:ext uri="{D42A27DB-BD31-4B8C-83A1-F6EECF244321}">
                <p14:modId xmlns:p14="http://schemas.microsoft.com/office/powerpoint/2010/main" val="857286461"/>
              </p:ext>
            </p:extLst>
          </p:nvPr>
        </p:nvGraphicFramePr>
        <p:xfrm>
          <a:off x="533400" y="3433604"/>
          <a:ext cx="11201397" cy="1138396"/>
        </p:xfrm>
        <a:graphic>
          <a:graphicData uri="http://schemas.openxmlformats.org/drawingml/2006/table">
            <a:tbl>
              <a:tblPr/>
              <a:tblGrid>
                <a:gridCol w="2584939">
                  <a:extLst>
                    <a:ext uri="{9D8B030D-6E8A-4147-A177-3AD203B41FA5}">
                      <a16:colId xmlns:a16="http://schemas.microsoft.com/office/drawing/2014/main" val="3182301731"/>
                    </a:ext>
                  </a:extLst>
                </a:gridCol>
                <a:gridCol w="3085894">
                  <a:extLst>
                    <a:ext uri="{9D8B030D-6E8A-4147-A177-3AD203B41FA5}">
                      <a16:colId xmlns:a16="http://schemas.microsoft.com/office/drawing/2014/main" val="629566048"/>
                    </a:ext>
                  </a:extLst>
                </a:gridCol>
                <a:gridCol w="2765282">
                  <a:extLst>
                    <a:ext uri="{9D8B030D-6E8A-4147-A177-3AD203B41FA5}">
                      <a16:colId xmlns:a16="http://schemas.microsoft.com/office/drawing/2014/main" val="2640868928"/>
                    </a:ext>
                  </a:extLst>
                </a:gridCol>
                <a:gridCol w="2765282">
                  <a:extLst>
                    <a:ext uri="{9D8B030D-6E8A-4147-A177-3AD203B41FA5}">
                      <a16:colId xmlns:a16="http://schemas.microsoft.com/office/drawing/2014/main" val="2872943497"/>
                    </a:ext>
                  </a:extLst>
                </a:gridCol>
              </a:tblGrid>
              <a:tr h="1138396">
                <a:tc>
                  <a:txBody>
                    <a:bodyPr/>
                    <a:lstStyle/>
                    <a:p>
                      <a:pPr algn="l"/>
                      <a:r>
                        <a:rPr lang="en-US" b="1" dirty="0">
                          <a:effectLst/>
                        </a:rPr>
                        <a:t>GREENPATH FINANCIAL WELLNESS</a:t>
                      </a:r>
                    </a:p>
                  </a:txBody>
                  <a:tcPr marL="19050" marR="19050" marT="19050" marB="19050" anchor="ctr">
                    <a:lnL>
                      <a:noFill/>
                    </a:lnL>
                    <a:lnR>
                      <a:noFill/>
                    </a:lnR>
                    <a:lnT>
                      <a:noFill/>
                    </a:lnT>
                    <a:lnB>
                      <a:noFill/>
                    </a:lnB>
                    <a:noFill/>
                  </a:tcPr>
                </a:tc>
                <a:tc>
                  <a:txBody>
                    <a:bodyPr/>
                    <a:lstStyle/>
                    <a:p>
                      <a:pPr algn="l"/>
                      <a:r>
                        <a:rPr lang="en-US" b="1" dirty="0">
                          <a:effectLst/>
                        </a:rPr>
                        <a:t>2465 EXECUTIVE PARK BLVD</a:t>
                      </a:r>
                      <a:br>
                        <a:rPr lang="en-US" b="1" dirty="0">
                          <a:effectLst/>
                        </a:rPr>
                      </a:br>
                      <a:r>
                        <a:rPr lang="en-US" b="1" dirty="0">
                          <a:effectLst/>
                        </a:rPr>
                        <a:t>FAIRBORN,  OH  45324-6219</a:t>
                      </a:r>
                    </a:p>
                  </a:txBody>
                  <a:tcPr marL="19050" marR="19050" marT="19050" marB="19050" anchor="ctr">
                    <a:lnL>
                      <a:noFill/>
                    </a:lnL>
                    <a:lnR>
                      <a:noFill/>
                    </a:lnR>
                    <a:lnT>
                      <a:noFill/>
                    </a:lnT>
                    <a:lnB>
                      <a:noFill/>
                    </a:lnB>
                    <a:noFill/>
                  </a:tcPr>
                </a:tc>
                <a:tc>
                  <a:txBody>
                    <a:bodyPr/>
                    <a:lstStyle/>
                    <a:p>
                      <a:pPr algn="l"/>
                      <a:r>
                        <a:rPr lang="en-US" b="1" dirty="0">
                          <a:effectLst/>
                        </a:rPr>
                        <a:t>(888) 860-4167  </a:t>
                      </a:r>
                    </a:p>
                  </a:txBody>
                  <a:tcPr marL="19050" marR="19050" marT="19050" marB="19050" anchor="ctr">
                    <a:lnL>
                      <a:noFill/>
                    </a:lnL>
                    <a:lnR>
                      <a:noFill/>
                    </a:lnR>
                    <a:lnT>
                      <a:noFill/>
                    </a:lnT>
                    <a:lnB>
                      <a:noFill/>
                    </a:lnB>
                    <a:noFill/>
                  </a:tcPr>
                </a:tc>
                <a:tc>
                  <a:txBody>
                    <a:bodyPr/>
                    <a:lstStyle/>
                    <a:p>
                      <a:pPr algn="l"/>
                      <a:r>
                        <a:rPr lang="en-US" b="1" dirty="0">
                          <a:effectLst/>
                        </a:rPr>
                        <a:t>http://www.greenpath.org</a:t>
                      </a:r>
                    </a:p>
                  </a:txBody>
                  <a:tcPr marL="19050" marR="19050" marT="19050" marB="19050" anchor="ctr">
                    <a:lnL>
                      <a:noFill/>
                    </a:lnL>
                    <a:lnR>
                      <a:noFill/>
                    </a:lnR>
                    <a:lnT>
                      <a:noFill/>
                    </a:lnT>
                    <a:lnB>
                      <a:noFill/>
                    </a:lnB>
                    <a:noFill/>
                  </a:tcPr>
                </a:tc>
                <a:extLst>
                  <a:ext uri="{0D108BD9-81ED-4DB2-BD59-A6C34878D82A}">
                    <a16:rowId xmlns:a16="http://schemas.microsoft.com/office/drawing/2014/main" val="178524343"/>
                  </a:ext>
                </a:extLst>
              </a:tr>
            </a:tbl>
          </a:graphicData>
        </a:graphic>
      </p:graphicFrame>
    </p:spTree>
    <p:extLst>
      <p:ext uri="{BB962C8B-B14F-4D97-AF65-F5344CB8AC3E}">
        <p14:creationId xmlns:p14="http://schemas.microsoft.com/office/powerpoint/2010/main" val="1591886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FCD80-6AF1-A2E6-4D00-40516156ADFF}"/>
              </a:ext>
            </a:extLst>
          </p:cNvPr>
          <p:cNvSpPr>
            <a:spLocks noGrp="1"/>
          </p:cNvSpPr>
          <p:nvPr>
            <p:ph type="title"/>
          </p:nvPr>
        </p:nvSpPr>
        <p:spPr/>
        <p:txBody>
          <a:bodyPr/>
          <a:lstStyle/>
          <a:p>
            <a:r>
              <a:rPr lang="en-US" dirty="0"/>
              <a:t>Additional HECM Disclosures</a:t>
            </a:r>
          </a:p>
        </p:txBody>
      </p:sp>
      <p:sp>
        <p:nvSpPr>
          <p:cNvPr id="3" name="Slide Number Placeholder 2">
            <a:extLst>
              <a:ext uri="{FF2B5EF4-FFF2-40B4-BE49-F238E27FC236}">
                <a16:creationId xmlns:a16="http://schemas.microsoft.com/office/drawing/2014/main" id="{A28C79E7-81DD-07CE-9B2A-74240F4D8AE5}"/>
              </a:ext>
            </a:extLst>
          </p:cNvPr>
          <p:cNvSpPr>
            <a:spLocks noGrp="1"/>
          </p:cNvSpPr>
          <p:nvPr>
            <p:ph type="sldNum" sz="quarter" idx="12"/>
          </p:nvPr>
        </p:nvSpPr>
        <p:spPr/>
        <p:txBody>
          <a:bodyPr/>
          <a:lstStyle/>
          <a:p>
            <a:pPr>
              <a:defRPr/>
            </a:pPr>
            <a:fld id="{88AA8DA2-99D1-4607-A62B-1B547612533B}" type="slidenum">
              <a:rPr lang="en-US" smtClean="0"/>
              <a:pPr>
                <a:defRPr/>
              </a:pPr>
              <a:t>24</a:t>
            </a:fld>
            <a:endParaRPr lang="en-US" dirty="0"/>
          </a:p>
        </p:txBody>
      </p:sp>
      <p:sp>
        <p:nvSpPr>
          <p:cNvPr id="4" name="Content Placeholder 3">
            <a:extLst>
              <a:ext uri="{FF2B5EF4-FFF2-40B4-BE49-F238E27FC236}">
                <a16:creationId xmlns:a16="http://schemas.microsoft.com/office/drawing/2014/main" id="{85A3AABF-1493-8FAC-3FD0-31DDEE28F44E}"/>
              </a:ext>
            </a:extLst>
          </p:cNvPr>
          <p:cNvSpPr>
            <a:spLocks noGrp="1"/>
          </p:cNvSpPr>
          <p:nvPr>
            <p:ph idx="1"/>
          </p:nvPr>
        </p:nvSpPr>
        <p:spPr>
          <a:xfrm>
            <a:off x="711200" y="1524000"/>
            <a:ext cx="11074400" cy="4419600"/>
          </a:xfrm>
        </p:spPr>
        <p:txBody>
          <a:bodyPr/>
          <a:lstStyle/>
          <a:p>
            <a:pPr marL="0" indent="0">
              <a:buNone/>
            </a:pPr>
            <a:r>
              <a:rPr lang="en-US" sz="2400" dirty="0"/>
              <a:t>In addition to the standard reverse mortgage disclosures:</a:t>
            </a:r>
          </a:p>
          <a:p>
            <a:pPr marL="457200" indent="-457200">
              <a:buFont typeface="Arial" panose="020B0604020202020204" pitchFamily="34" charset="0"/>
              <a:buChar char="•"/>
            </a:pPr>
            <a:r>
              <a:rPr lang="en-US" sz="2400" dirty="0"/>
              <a:t>Lender must ensure the borrower received full disclosure of all costs of obtaining the mortgage. </a:t>
            </a:r>
          </a:p>
          <a:p>
            <a:pPr marL="457200" indent="-457200">
              <a:buFont typeface="Arial" panose="020B0604020202020204" pitchFamily="34" charset="0"/>
              <a:buChar char="•"/>
            </a:pPr>
            <a:r>
              <a:rPr lang="en-US" sz="2400" dirty="0"/>
              <a:t>Lender shall ask the borrower about any costs or other obligations that the borrower has incurred to obtain the mortgage.</a:t>
            </a:r>
          </a:p>
          <a:p>
            <a:pPr marL="457200" indent="-457200">
              <a:buFont typeface="Arial" panose="020B0604020202020204" pitchFamily="34" charset="0"/>
              <a:buChar char="•"/>
            </a:pPr>
            <a:r>
              <a:rPr lang="en-US" sz="2400" dirty="0"/>
              <a:t>Lender shall clearly state to the borrower which charges are required to obtain the mortgage and which are not required to obtain the mortgage.</a:t>
            </a:r>
          </a:p>
          <a:p>
            <a:pPr marL="457200" indent="-457200">
              <a:buFont typeface="Arial" panose="020B0604020202020204" pitchFamily="34" charset="0"/>
              <a:buChar char="•"/>
            </a:pPr>
            <a:r>
              <a:rPr lang="en-US" sz="2400" dirty="0"/>
              <a:t>If borrower requests that at least 25% of the principal limit amount be disbursed to them at closing (excluding disbursal of amount used to pay insurance, repairs, and other charges), lender must confirm the disbursement will not be used to pay an estate planning firm. </a:t>
            </a:r>
          </a:p>
          <a:p>
            <a:pPr marL="0" indent="0">
              <a:buNone/>
            </a:pPr>
            <a:endParaRPr lang="en-US" sz="800" dirty="0"/>
          </a:p>
          <a:p>
            <a:pPr marL="0" indent="0">
              <a:buNone/>
            </a:pPr>
            <a:r>
              <a:rPr lang="en-US" sz="2400" dirty="0"/>
              <a:t>24 C.F.R. § 206.43</a:t>
            </a:r>
          </a:p>
        </p:txBody>
      </p:sp>
    </p:spTree>
    <p:extLst>
      <p:ext uri="{BB962C8B-B14F-4D97-AF65-F5344CB8AC3E}">
        <p14:creationId xmlns:p14="http://schemas.microsoft.com/office/powerpoint/2010/main" val="27967389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058C1-0876-4458-46AF-4A81B8C2A21E}"/>
              </a:ext>
            </a:extLst>
          </p:cNvPr>
          <p:cNvSpPr>
            <a:spLocks noGrp="1"/>
          </p:cNvSpPr>
          <p:nvPr>
            <p:ph type="title"/>
          </p:nvPr>
        </p:nvSpPr>
        <p:spPr/>
        <p:txBody>
          <a:bodyPr/>
          <a:lstStyle/>
          <a:p>
            <a:r>
              <a:rPr lang="en-US" dirty="0"/>
              <a:t>Designated Alternate Individual</a:t>
            </a:r>
          </a:p>
        </p:txBody>
      </p:sp>
      <p:sp>
        <p:nvSpPr>
          <p:cNvPr id="3" name="Slide Number Placeholder 2">
            <a:extLst>
              <a:ext uri="{FF2B5EF4-FFF2-40B4-BE49-F238E27FC236}">
                <a16:creationId xmlns:a16="http://schemas.microsoft.com/office/drawing/2014/main" id="{5B4BEBBD-638C-379D-75C5-FA8B67AB670B}"/>
              </a:ext>
            </a:extLst>
          </p:cNvPr>
          <p:cNvSpPr>
            <a:spLocks noGrp="1"/>
          </p:cNvSpPr>
          <p:nvPr>
            <p:ph type="sldNum" sz="quarter" idx="12"/>
          </p:nvPr>
        </p:nvSpPr>
        <p:spPr/>
        <p:txBody>
          <a:bodyPr/>
          <a:lstStyle/>
          <a:p>
            <a:pPr>
              <a:defRPr/>
            </a:pPr>
            <a:fld id="{88AA8DA2-99D1-4607-A62B-1B547612533B}" type="slidenum">
              <a:rPr lang="en-US" smtClean="0"/>
              <a:pPr>
                <a:defRPr/>
              </a:pPr>
              <a:t>25</a:t>
            </a:fld>
            <a:endParaRPr lang="en-US" dirty="0"/>
          </a:p>
        </p:txBody>
      </p:sp>
      <p:sp>
        <p:nvSpPr>
          <p:cNvPr id="4" name="Content Placeholder 3">
            <a:extLst>
              <a:ext uri="{FF2B5EF4-FFF2-40B4-BE49-F238E27FC236}">
                <a16:creationId xmlns:a16="http://schemas.microsoft.com/office/drawing/2014/main" id="{019E0997-992C-C8EC-CF1F-35F2866D5C2B}"/>
              </a:ext>
            </a:extLst>
          </p:cNvPr>
          <p:cNvSpPr>
            <a:spLocks noGrp="1"/>
          </p:cNvSpPr>
          <p:nvPr>
            <p:ph idx="1"/>
          </p:nvPr>
        </p:nvSpPr>
        <p:spPr>
          <a:xfrm>
            <a:off x="76200" y="1524000"/>
            <a:ext cx="11925216" cy="4876800"/>
          </a:xfrm>
        </p:spPr>
        <p:txBody>
          <a:bodyPr/>
          <a:lstStyle/>
          <a:p>
            <a:pPr marL="0" indent="0">
              <a:buNone/>
            </a:pPr>
            <a:r>
              <a:rPr lang="en-US" dirty="0"/>
              <a:t>Designation of alternate individual:</a:t>
            </a:r>
          </a:p>
          <a:p>
            <a:pPr marL="457200" indent="-457200">
              <a:buFont typeface="Arial" panose="020B0604020202020204" pitchFamily="34" charset="0"/>
              <a:buChar char="•"/>
            </a:pPr>
            <a:r>
              <a:rPr lang="en-US" dirty="0"/>
              <a:t>At origination, the lender shall request that the borrower designate an alternate individual for the purpose of communicating with the lender if they are not able to reach the borrower. </a:t>
            </a:r>
          </a:p>
          <a:p>
            <a:pPr marL="457200" indent="-457200">
              <a:buFont typeface="Arial" panose="020B0604020202020204" pitchFamily="34" charset="0"/>
              <a:buChar char="•"/>
            </a:pPr>
            <a:r>
              <a:rPr lang="en-US" dirty="0"/>
              <a:t>The designation of the alternate individual is at the discretion of the borrower.</a:t>
            </a:r>
          </a:p>
          <a:p>
            <a:pPr marL="457200" indent="-457200">
              <a:buFont typeface="Arial" panose="020B0604020202020204" pitchFamily="34" charset="0"/>
              <a:buChar char="•"/>
            </a:pPr>
            <a:r>
              <a:rPr lang="en-US" dirty="0"/>
              <a:t>If the lender cannot contact or communicate with the borrower for any reason, including death or incapacitation, the lender shall  communicate with the alternate individual, if designated.</a:t>
            </a:r>
          </a:p>
          <a:p>
            <a:pPr marL="0" indent="0">
              <a:buNone/>
            </a:pPr>
            <a:r>
              <a:rPr lang="en-US" dirty="0"/>
              <a:t>24 C.F.R. § 206.40(c)</a:t>
            </a:r>
          </a:p>
        </p:txBody>
      </p:sp>
    </p:spTree>
    <p:extLst>
      <p:ext uri="{BB962C8B-B14F-4D97-AF65-F5344CB8AC3E}">
        <p14:creationId xmlns:p14="http://schemas.microsoft.com/office/powerpoint/2010/main" val="25281389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C8B54-3FB5-22D1-93EA-BA087F72932E}"/>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CE95DB66-CB78-944E-570B-8201262F4E31}"/>
              </a:ext>
            </a:extLst>
          </p:cNvPr>
          <p:cNvSpPr>
            <a:spLocks noGrp="1"/>
          </p:cNvSpPr>
          <p:nvPr>
            <p:ph type="sldNum" sz="quarter" idx="12"/>
          </p:nvPr>
        </p:nvSpPr>
        <p:spPr/>
        <p:txBody>
          <a:bodyPr/>
          <a:lstStyle/>
          <a:p>
            <a:pPr>
              <a:defRPr/>
            </a:pPr>
            <a:fld id="{88AA8DA2-99D1-4607-A62B-1B547612533B}" type="slidenum">
              <a:rPr lang="en-US" smtClean="0"/>
              <a:pPr>
                <a:defRPr/>
              </a:pPr>
              <a:t>26</a:t>
            </a:fld>
            <a:endParaRPr lang="en-US" dirty="0"/>
          </a:p>
        </p:txBody>
      </p:sp>
      <p:sp>
        <p:nvSpPr>
          <p:cNvPr id="4" name="Content Placeholder 3">
            <a:extLst>
              <a:ext uri="{FF2B5EF4-FFF2-40B4-BE49-F238E27FC236}">
                <a16:creationId xmlns:a16="http://schemas.microsoft.com/office/drawing/2014/main" id="{B546C4D0-0DFC-0534-E81D-64DFDB71FAB3}"/>
              </a:ext>
            </a:extLst>
          </p:cNvPr>
          <p:cNvSpPr>
            <a:spLocks noGrp="1"/>
          </p:cNvSpPr>
          <p:nvPr>
            <p:ph idx="1"/>
          </p:nvPr>
        </p:nvSpPr>
        <p:spPr/>
        <p:txBody>
          <a:bodyPr/>
          <a:lstStyle/>
          <a:p>
            <a:endParaRPr lang="en-US" dirty="0"/>
          </a:p>
          <a:p>
            <a:endParaRPr lang="en-US" dirty="0"/>
          </a:p>
          <a:p>
            <a:pPr marL="0" indent="0" algn="ctr">
              <a:buNone/>
            </a:pPr>
            <a:r>
              <a:rPr lang="en-US" sz="4000" b="1" dirty="0"/>
              <a:t>Poll Question # 1</a:t>
            </a:r>
          </a:p>
        </p:txBody>
      </p:sp>
    </p:spTree>
    <p:extLst>
      <p:ext uri="{BB962C8B-B14F-4D97-AF65-F5344CB8AC3E}">
        <p14:creationId xmlns:p14="http://schemas.microsoft.com/office/powerpoint/2010/main" val="22322048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375E9-3F2F-52D2-FA21-D7FA29481A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290776-69D2-D45B-C66F-D4164A95FA5B}"/>
              </a:ext>
            </a:extLst>
          </p:cNvPr>
          <p:cNvSpPr>
            <a:spLocks noGrp="1"/>
          </p:cNvSpPr>
          <p:nvPr>
            <p:ph type="title"/>
          </p:nvPr>
        </p:nvSpPr>
        <p:spPr/>
        <p:txBody>
          <a:bodyPr/>
          <a:lstStyle/>
          <a:p>
            <a:r>
              <a:rPr lang="en-US" dirty="0"/>
              <a:t>HECM Reverse Mortgage Options</a:t>
            </a:r>
          </a:p>
        </p:txBody>
      </p:sp>
      <p:sp>
        <p:nvSpPr>
          <p:cNvPr id="3" name="Slide Number Placeholder 2">
            <a:extLst>
              <a:ext uri="{FF2B5EF4-FFF2-40B4-BE49-F238E27FC236}">
                <a16:creationId xmlns:a16="http://schemas.microsoft.com/office/drawing/2014/main" id="{6B389193-AE6A-82D7-E688-82C93D888814}"/>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27</a:t>
            </a:fld>
            <a:endParaRPr lang="en-US" dirty="0">
              <a:solidFill>
                <a:prstClr val="black"/>
              </a:solidFill>
            </a:endParaRPr>
          </a:p>
        </p:txBody>
      </p:sp>
      <p:sp>
        <p:nvSpPr>
          <p:cNvPr id="4" name="Content Placeholder 3">
            <a:extLst>
              <a:ext uri="{FF2B5EF4-FFF2-40B4-BE49-F238E27FC236}">
                <a16:creationId xmlns:a16="http://schemas.microsoft.com/office/drawing/2014/main" id="{C151B7C4-D7F8-10B0-F182-7D29161372FF}"/>
              </a:ext>
            </a:extLst>
          </p:cNvPr>
          <p:cNvSpPr>
            <a:spLocks noGrp="1"/>
          </p:cNvSpPr>
          <p:nvPr>
            <p:ph idx="1"/>
          </p:nvPr>
        </p:nvSpPr>
        <p:spPr>
          <a:xfrm>
            <a:off x="0" y="1295400"/>
            <a:ext cx="12115800" cy="5562600"/>
          </a:xfrm>
        </p:spPr>
        <p:txBody>
          <a:bodyPr/>
          <a:lstStyle/>
          <a:p>
            <a:pPr lvl="1">
              <a:buClr>
                <a:schemeClr val="tx2"/>
              </a:buClr>
              <a:buFont typeface="Wingdings" panose="05000000000000000000" pitchFamily="2" charset="2"/>
              <a:buChar char="Ø"/>
            </a:pPr>
            <a:r>
              <a:rPr lang="en-US" sz="3200" b="1" dirty="0"/>
              <a:t>Monthly payment defined by a Term:</a:t>
            </a:r>
            <a:r>
              <a:rPr lang="en-US" sz="3200" dirty="0"/>
              <a:t> Equal monthly payments are made to the borrower for a fixed term of months chosen by the lender.  Payments are made even if loan balance exceeds principal limit.</a:t>
            </a:r>
          </a:p>
          <a:p>
            <a:pPr lvl="1">
              <a:buClr>
                <a:schemeClr val="tx2"/>
              </a:buClr>
              <a:buFont typeface="Wingdings" panose="05000000000000000000" pitchFamily="2" charset="2"/>
              <a:buChar char="Ø"/>
            </a:pPr>
            <a:r>
              <a:rPr lang="en-US" sz="3200" b="1" dirty="0"/>
              <a:t>Monthly payment defined by Tenure:  </a:t>
            </a:r>
            <a:r>
              <a:rPr lang="en-US" sz="3200" dirty="0"/>
              <a:t>the amount of the monthly disbursement is calculated as if the payment term is either:</a:t>
            </a:r>
          </a:p>
          <a:p>
            <a:pPr lvl="2">
              <a:buClr>
                <a:schemeClr val="tx2"/>
              </a:buClr>
              <a:buFont typeface="Wingdings" panose="05000000000000000000" pitchFamily="2" charset="2"/>
              <a:buChar char="Ø"/>
            </a:pPr>
            <a:r>
              <a:rPr lang="en-US" sz="2800" dirty="0"/>
              <a:t>(100 – age of youngest borrower) x 12 </a:t>
            </a:r>
          </a:p>
          <a:p>
            <a:pPr marL="914400" lvl="2" indent="0">
              <a:buClr>
                <a:schemeClr val="tx2"/>
              </a:buClr>
              <a:buNone/>
            </a:pPr>
            <a:r>
              <a:rPr lang="en-US" sz="2800" dirty="0"/>
              <a:t>	or</a:t>
            </a:r>
          </a:p>
          <a:p>
            <a:pPr lvl="2">
              <a:buClr>
                <a:schemeClr val="tx2"/>
              </a:buClr>
              <a:buFont typeface="Wingdings" panose="05000000000000000000" pitchFamily="2" charset="2"/>
              <a:buChar char="Ø"/>
            </a:pPr>
            <a:r>
              <a:rPr lang="en-US" sz="2800" dirty="0"/>
              <a:t>if youngest borrower is older than 95, (100 – 95) x 12</a:t>
            </a:r>
          </a:p>
          <a:p>
            <a:pPr marL="914400" lvl="2" indent="0">
              <a:buClr>
                <a:schemeClr val="tx2"/>
              </a:buClr>
              <a:buNone/>
            </a:pPr>
            <a:r>
              <a:rPr lang="en-US" sz="2800" dirty="0"/>
              <a:t>Payments will continue until the mortgage becomes due and payable unless payments exceed maximum mortgage amount in the security instrument.</a:t>
            </a:r>
            <a:endParaRPr lang="en-US" dirty="0"/>
          </a:p>
        </p:txBody>
      </p:sp>
    </p:spTree>
    <p:extLst>
      <p:ext uri="{BB962C8B-B14F-4D97-AF65-F5344CB8AC3E}">
        <p14:creationId xmlns:p14="http://schemas.microsoft.com/office/powerpoint/2010/main" val="22164658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6D0C2-A3C5-358F-4AA7-B4843D741CDD}"/>
              </a:ext>
            </a:extLst>
          </p:cNvPr>
          <p:cNvSpPr>
            <a:spLocks noGrp="1"/>
          </p:cNvSpPr>
          <p:nvPr>
            <p:ph type="title"/>
          </p:nvPr>
        </p:nvSpPr>
        <p:spPr/>
        <p:txBody>
          <a:bodyPr/>
          <a:lstStyle/>
          <a:p>
            <a:r>
              <a:rPr lang="en-US" dirty="0"/>
              <a:t>HECM Reverse Mortgage Options</a:t>
            </a:r>
          </a:p>
        </p:txBody>
      </p:sp>
      <p:sp>
        <p:nvSpPr>
          <p:cNvPr id="3" name="Slide Number Placeholder 2">
            <a:extLst>
              <a:ext uri="{FF2B5EF4-FFF2-40B4-BE49-F238E27FC236}">
                <a16:creationId xmlns:a16="http://schemas.microsoft.com/office/drawing/2014/main" id="{AD40AAD5-847F-06C8-46FF-54E7D345DC0A}"/>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28</a:t>
            </a:fld>
            <a:endParaRPr lang="en-US" dirty="0">
              <a:solidFill>
                <a:prstClr val="black"/>
              </a:solidFill>
            </a:endParaRPr>
          </a:p>
        </p:txBody>
      </p:sp>
      <p:sp>
        <p:nvSpPr>
          <p:cNvPr id="4" name="Content Placeholder 3">
            <a:extLst>
              <a:ext uri="{FF2B5EF4-FFF2-40B4-BE49-F238E27FC236}">
                <a16:creationId xmlns:a16="http://schemas.microsoft.com/office/drawing/2014/main" id="{9634BE72-BFA5-BDCB-66B1-C9C0A5B6C628}"/>
              </a:ext>
            </a:extLst>
          </p:cNvPr>
          <p:cNvSpPr>
            <a:spLocks noGrp="1"/>
          </p:cNvSpPr>
          <p:nvPr>
            <p:ph idx="1"/>
          </p:nvPr>
        </p:nvSpPr>
        <p:spPr>
          <a:xfrm>
            <a:off x="0" y="1295400"/>
            <a:ext cx="12115800" cy="5410200"/>
          </a:xfrm>
        </p:spPr>
        <p:txBody>
          <a:bodyPr/>
          <a:lstStyle/>
          <a:p>
            <a:pPr lvl="1">
              <a:buClr>
                <a:schemeClr val="tx2"/>
              </a:buClr>
              <a:buFont typeface="Wingdings" panose="05000000000000000000" pitchFamily="2" charset="2"/>
              <a:buChar char="Ø"/>
            </a:pPr>
            <a:r>
              <a:rPr lang="en-US" sz="3200" b="1" dirty="0"/>
              <a:t>Line of Credit: </a:t>
            </a:r>
            <a:r>
              <a:rPr lang="en-US" sz="3200" b="0" i="0" dirty="0">
                <a:solidFill>
                  <a:srgbClr val="1F1F1F"/>
                </a:solidFill>
                <a:effectLst/>
                <a:latin typeface="+mj-lt"/>
              </a:rPr>
              <a:t>payments are made to the borrower at times and in amounts determined by the lender.  Payment amounts cannot exceed those permitted by </a:t>
            </a:r>
            <a:r>
              <a:rPr lang="en-US" sz="3200" dirty="0">
                <a:solidFill>
                  <a:srgbClr val="1F1F1F"/>
                </a:solidFill>
                <a:latin typeface="+mj-lt"/>
              </a:rPr>
              <a:t>HUD.</a:t>
            </a:r>
            <a:endParaRPr lang="en-US" sz="3200" dirty="0">
              <a:latin typeface="+mj-lt"/>
            </a:endParaRPr>
          </a:p>
          <a:p>
            <a:pPr lvl="1">
              <a:buClr>
                <a:schemeClr val="tx2"/>
              </a:buClr>
              <a:buFont typeface="Wingdings" panose="05000000000000000000" pitchFamily="2" charset="2"/>
              <a:buChar char="Ø"/>
            </a:pPr>
            <a:r>
              <a:rPr lang="en-US" sz="3200" b="1" dirty="0"/>
              <a:t>Modified Term or Modified Tenure: </a:t>
            </a:r>
            <a:r>
              <a:rPr lang="en-US" sz="3200" dirty="0"/>
              <a:t>equal monthly payments, but a portion of the principal limit is set aside to be drawn down as a line of credit</a:t>
            </a:r>
          </a:p>
          <a:p>
            <a:pPr lvl="1">
              <a:buClr>
                <a:schemeClr val="tx2"/>
              </a:buClr>
              <a:buFont typeface="Wingdings" panose="05000000000000000000" pitchFamily="2" charset="2"/>
              <a:buChar char="Ø"/>
            </a:pPr>
            <a:r>
              <a:rPr lang="en-US" sz="3200" b="1" dirty="0"/>
              <a:t>Single Disbursement: </a:t>
            </a:r>
            <a:r>
              <a:rPr lang="en-US" sz="3200" dirty="0"/>
              <a:t>all available equity is disbursed at time of closing.  Unlike other HECMs, these are fixed rate. </a:t>
            </a:r>
          </a:p>
          <a:p>
            <a:pPr marL="457200" lvl="1" indent="0">
              <a:buClr>
                <a:schemeClr val="tx2"/>
              </a:buClr>
              <a:buNone/>
            </a:pPr>
            <a:endParaRPr lang="en-US" sz="3200" dirty="0"/>
          </a:p>
          <a:p>
            <a:pPr marL="457200" lvl="1" indent="0">
              <a:buClr>
                <a:schemeClr val="tx2"/>
              </a:buClr>
              <a:buNone/>
            </a:pPr>
            <a:r>
              <a:rPr lang="en-US" sz="3200" dirty="0"/>
              <a:t>24 C.F.R. §§ 206.17, 206.19</a:t>
            </a:r>
          </a:p>
          <a:p>
            <a:pPr marL="0" indent="0">
              <a:buNone/>
            </a:pPr>
            <a:endParaRPr lang="en-US" dirty="0"/>
          </a:p>
        </p:txBody>
      </p:sp>
    </p:spTree>
    <p:extLst>
      <p:ext uri="{BB962C8B-B14F-4D97-AF65-F5344CB8AC3E}">
        <p14:creationId xmlns:p14="http://schemas.microsoft.com/office/powerpoint/2010/main" val="831734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A8FA5-143F-E8B0-9DC4-C380BCCEBEF2}"/>
              </a:ext>
            </a:extLst>
          </p:cNvPr>
          <p:cNvSpPr>
            <a:spLocks noGrp="1"/>
          </p:cNvSpPr>
          <p:nvPr>
            <p:ph type="title"/>
          </p:nvPr>
        </p:nvSpPr>
        <p:spPr/>
        <p:txBody>
          <a:bodyPr/>
          <a:lstStyle/>
          <a:p>
            <a:r>
              <a:rPr lang="en-US" dirty="0"/>
              <a:t>Use of a HECM Reverse Mortgage to Buy a Home </a:t>
            </a:r>
          </a:p>
        </p:txBody>
      </p:sp>
      <p:sp>
        <p:nvSpPr>
          <p:cNvPr id="3" name="Slide Number Placeholder 2">
            <a:extLst>
              <a:ext uri="{FF2B5EF4-FFF2-40B4-BE49-F238E27FC236}">
                <a16:creationId xmlns:a16="http://schemas.microsoft.com/office/drawing/2014/main" id="{E8748174-3899-7A2A-EF5D-A2BF2EBC102E}"/>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29</a:t>
            </a:fld>
            <a:endParaRPr lang="en-US" dirty="0">
              <a:solidFill>
                <a:prstClr val="black"/>
              </a:solidFill>
            </a:endParaRPr>
          </a:p>
        </p:txBody>
      </p:sp>
      <p:sp>
        <p:nvSpPr>
          <p:cNvPr id="4" name="Content Placeholder 3">
            <a:extLst>
              <a:ext uri="{FF2B5EF4-FFF2-40B4-BE49-F238E27FC236}">
                <a16:creationId xmlns:a16="http://schemas.microsoft.com/office/drawing/2014/main" id="{2F490F59-CDBB-A85A-F11B-93D1E8B1D34D}"/>
              </a:ext>
            </a:extLst>
          </p:cNvPr>
          <p:cNvSpPr>
            <a:spLocks noGrp="1"/>
          </p:cNvSpPr>
          <p:nvPr>
            <p:ph idx="1"/>
          </p:nvPr>
        </p:nvSpPr>
        <p:spPr>
          <a:xfrm>
            <a:off x="211752" y="1295400"/>
            <a:ext cx="11573848" cy="5105400"/>
          </a:xfrm>
        </p:spPr>
        <p:txBody>
          <a:bodyPr/>
          <a:lstStyle/>
          <a:p>
            <a:pPr marL="457200" indent="-457200">
              <a:buFont typeface="Arial" panose="020B0604020202020204" pitchFamily="34" charset="0"/>
              <a:buChar char="•"/>
            </a:pPr>
            <a:r>
              <a:rPr lang="en-US" sz="2800" dirty="0"/>
              <a:t>The borrower can use a reverse mortgage to purchase a new home if the borrower has cash sufficient to provide a large down payment to create equity on the purchase.  </a:t>
            </a:r>
          </a:p>
          <a:p>
            <a:pPr marL="457200" indent="-457200">
              <a:buFont typeface="Arial" panose="020B0604020202020204" pitchFamily="34" charset="0"/>
              <a:buChar char="•"/>
            </a:pPr>
            <a:r>
              <a:rPr lang="en-US" sz="2800" dirty="0"/>
              <a:t>HECM for Purchase Transaction:</a:t>
            </a:r>
          </a:p>
          <a:p>
            <a:pPr marL="914400" lvl="1" indent="-457200">
              <a:buFont typeface="Arial" panose="020B0604020202020204" pitchFamily="34" charset="0"/>
              <a:buChar char="•"/>
            </a:pPr>
            <a:r>
              <a:rPr lang="en-US" dirty="0"/>
              <a:t>Title to the property is transferred to the HECM borrower and at closing, the HECM first (and second lien if applicable) is the only lien against the property.</a:t>
            </a:r>
          </a:p>
          <a:p>
            <a:pPr marL="914400" lvl="1" indent="-457200">
              <a:buFont typeface="Arial" panose="020B0604020202020204" pitchFamily="34" charset="0"/>
              <a:buChar char="•"/>
            </a:pPr>
            <a:r>
              <a:rPr lang="en-US" dirty="0"/>
              <a:t>C</a:t>
            </a:r>
            <a:r>
              <a:rPr lang="en-US" sz="2800" dirty="0"/>
              <a:t>onstruction must be completed and the property is habitable, as evidenced by the issuance of a Certificate of Occupancy.</a:t>
            </a:r>
          </a:p>
          <a:p>
            <a:pPr marL="0" indent="0">
              <a:buNone/>
            </a:pPr>
            <a:r>
              <a:rPr lang="en-US" sz="2800" dirty="0"/>
              <a:t>24 C.F.R. § 206.45(g)</a:t>
            </a:r>
          </a:p>
        </p:txBody>
      </p:sp>
    </p:spTree>
    <p:extLst>
      <p:ext uri="{BB962C8B-B14F-4D97-AF65-F5344CB8AC3E}">
        <p14:creationId xmlns:p14="http://schemas.microsoft.com/office/powerpoint/2010/main" val="425753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EBD8FF-9B92-7AD3-E2FF-CD2EBFC32908}"/>
              </a:ext>
            </a:extLst>
          </p:cNvPr>
          <p:cNvSpPr>
            <a:spLocks noGrp="1"/>
          </p:cNvSpPr>
          <p:nvPr>
            <p:ph type="sldNum" sz="quarter" idx="12"/>
          </p:nvPr>
        </p:nvSpPr>
        <p:spPr/>
        <p:txBody>
          <a:bodyPr/>
          <a:lstStyle/>
          <a:p>
            <a:pPr>
              <a:defRPr/>
            </a:pPr>
            <a:fld id="{15156574-C885-4E41-A56A-08A66312CA5D}" type="slidenum">
              <a:rPr lang="en-US" smtClean="0">
                <a:solidFill>
                  <a:prstClr val="black"/>
                </a:solidFill>
              </a:rPr>
              <a:pPr>
                <a:defRPr/>
              </a:pPr>
              <a:t>3</a:t>
            </a:fld>
            <a:endParaRPr lang="en-US" dirty="0">
              <a:solidFill>
                <a:prstClr val="black"/>
              </a:solidFill>
            </a:endParaRPr>
          </a:p>
        </p:txBody>
      </p:sp>
      <p:sp>
        <p:nvSpPr>
          <p:cNvPr id="6" name="TextBox 5">
            <a:extLst>
              <a:ext uri="{FF2B5EF4-FFF2-40B4-BE49-F238E27FC236}">
                <a16:creationId xmlns:a16="http://schemas.microsoft.com/office/drawing/2014/main" id="{DC088B00-0012-5704-7825-96A6DDC715C8}"/>
              </a:ext>
            </a:extLst>
          </p:cNvPr>
          <p:cNvSpPr txBox="1"/>
          <p:nvPr/>
        </p:nvSpPr>
        <p:spPr>
          <a:xfrm>
            <a:off x="9358824" y="4461551"/>
            <a:ext cx="2388244" cy="2031325"/>
          </a:xfrm>
          <a:prstGeom prst="rect">
            <a:avLst/>
          </a:prstGeom>
          <a:noFill/>
        </p:spPr>
        <p:txBody>
          <a:bodyPr wrap="square">
            <a:spAutoFit/>
          </a:bodyPr>
          <a:lstStyle/>
          <a:p>
            <a:r>
              <a:rPr lang="en-US" dirty="0"/>
              <a:t>https://www.consumerfinanc.gov/about-us/newsroom/cfpb-takes-action-against-reverse-mortgage-companies-deceptive-advertising/</a:t>
            </a:r>
          </a:p>
        </p:txBody>
      </p:sp>
      <p:pic>
        <p:nvPicPr>
          <p:cNvPr id="8" name="Picture 7">
            <a:extLst>
              <a:ext uri="{FF2B5EF4-FFF2-40B4-BE49-F238E27FC236}">
                <a16:creationId xmlns:a16="http://schemas.microsoft.com/office/drawing/2014/main" id="{E699A719-F649-16B8-0484-0AFC623CA92A}"/>
              </a:ext>
            </a:extLst>
          </p:cNvPr>
          <p:cNvPicPr>
            <a:picLocks noChangeAspect="1"/>
          </p:cNvPicPr>
          <p:nvPr/>
        </p:nvPicPr>
        <p:blipFill>
          <a:blip r:embed="rId3"/>
          <a:stretch>
            <a:fillRect/>
          </a:stretch>
        </p:blipFill>
        <p:spPr>
          <a:xfrm>
            <a:off x="228600" y="623455"/>
            <a:ext cx="9118600" cy="6234545"/>
          </a:xfrm>
          <a:prstGeom prst="rect">
            <a:avLst/>
          </a:prstGeom>
        </p:spPr>
      </p:pic>
    </p:spTree>
    <p:extLst>
      <p:ext uri="{BB962C8B-B14F-4D97-AF65-F5344CB8AC3E}">
        <p14:creationId xmlns:p14="http://schemas.microsoft.com/office/powerpoint/2010/main" val="27814204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B36A0-19FE-7AC7-CC16-B713151F5386}"/>
              </a:ext>
            </a:extLst>
          </p:cNvPr>
          <p:cNvSpPr>
            <a:spLocks noGrp="1"/>
          </p:cNvSpPr>
          <p:nvPr>
            <p:ph type="title"/>
          </p:nvPr>
        </p:nvSpPr>
        <p:spPr/>
        <p:txBody>
          <a:bodyPr/>
          <a:lstStyle/>
          <a:p>
            <a:r>
              <a:rPr lang="en-US" dirty="0"/>
              <a:t>Principal Limit</a:t>
            </a:r>
          </a:p>
        </p:txBody>
      </p:sp>
      <p:sp>
        <p:nvSpPr>
          <p:cNvPr id="3" name="Slide Number Placeholder 2">
            <a:extLst>
              <a:ext uri="{FF2B5EF4-FFF2-40B4-BE49-F238E27FC236}">
                <a16:creationId xmlns:a16="http://schemas.microsoft.com/office/drawing/2014/main" id="{97E50E5D-7395-A91E-D432-E41972D12372}"/>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30</a:t>
            </a:fld>
            <a:endParaRPr lang="en-US" dirty="0">
              <a:solidFill>
                <a:prstClr val="black"/>
              </a:solidFill>
            </a:endParaRPr>
          </a:p>
        </p:txBody>
      </p:sp>
      <p:sp>
        <p:nvSpPr>
          <p:cNvPr id="4" name="Content Placeholder 3">
            <a:extLst>
              <a:ext uri="{FF2B5EF4-FFF2-40B4-BE49-F238E27FC236}">
                <a16:creationId xmlns:a16="http://schemas.microsoft.com/office/drawing/2014/main" id="{E81A4B36-CBEC-DAE3-0D3F-B77761FAF570}"/>
              </a:ext>
            </a:extLst>
          </p:cNvPr>
          <p:cNvSpPr>
            <a:spLocks noGrp="1"/>
          </p:cNvSpPr>
          <p:nvPr>
            <p:ph idx="1"/>
          </p:nvPr>
        </p:nvSpPr>
        <p:spPr>
          <a:xfrm>
            <a:off x="211752" y="1524000"/>
            <a:ext cx="11573848" cy="4876800"/>
          </a:xfrm>
        </p:spPr>
        <p:txBody>
          <a:bodyPr/>
          <a:lstStyle/>
          <a:p>
            <a:pPr marL="0" indent="0">
              <a:buNone/>
            </a:pPr>
            <a:r>
              <a:rPr lang="en-US" b="1" dirty="0"/>
              <a:t>Principal Limit</a:t>
            </a:r>
            <a:r>
              <a:rPr lang="en-US" dirty="0"/>
              <a:t>: amount of money the borrower can borrow on a reverse mortgage. Its calculation considers:</a:t>
            </a:r>
          </a:p>
          <a:p>
            <a:pPr marL="914400" lvl="1" indent="-457200">
              <a:buFont typeface="Arial" panose="020B0604020202020204" pitchFamily="34" charset="0"/>
              <a:buChar char="•"/>
            </a:pPr>
            <a:r>
              <a:rPr lang="en-US" dirty="0"/>
              <a:t>the age of the youngest borrower or Eligible Non–Borrowing Spouse, </a:t>
            </a:r>
          </a:p>
          <a:p>
            <a:pPr marL="914400" lvl="1" indent="-457200">
              <a:buFont typeface="Arial" panose="020B0604020202020204" pitchFamily="34" charset="0"/>
              <a:buChar char="•"/>
            </a:pPr>
            <a:r>
              <a:rPr lang="en-US" dirty="0"/>
              <a:t>the expected average mortgage interest rate, and </a:t>
            </a:r>
          </a:p>
          <a:p>
            <a:pPr marL="914400" lvl="1" indent="-457200">
              <a:buFont typeface="Arial" panose="020B0604020202020204" pitchFamily="34" charset="0"/>
              <a:buChar char="•"/>
            </a:pPr>
            <a:r>
              <a:rPr lang="en-US" dirty="0"/>
              <a:t>the maximum claim amount, which is lesser of:</a:t>
            </a:r>
          </a:p>
          <a:p>
            <a:pPr marL="1371600" lvl="2" indent="-457200">
              <a:buFont typeface="Arial" panose="020B0604020202020204" pitchFamily="34" charset="0"/>
              <a:buChar char="•"/>
            </a:pPr>
            <a:r>
              <a:rPr lang="en-US" dirty="0"/>
              <a:t>Appraised value of property </a:t>
            </a:r>
          </a:p>
          <a:p>
            <a:pPr marL="1371600" lvl="2" indent="-457200">
              <a:buFont typeface="Arial" panose="020B0604020202020204" pitchFamily="34" charset="0"/>
              <a:buChar char="•"/>
            </a:pPr>
            <a:r>
              <a:rPr lang="en-US" dirty="0"/>
              <a:t>Sales price, but only for property being purchased for purpose of being principal residence</a:t>
            </a:r>
          </a:p>
          <a:p>
            <a:pPr marL="1371600" lvl="2" indent="-457200">
              <a:buFont typeface="Arial" panose="020B0604020202020204" pitchFamily="34" charset="0"/>
              <a:buChar char="•"/>
            </a:pPr>
            <a:r>
              <a:rPr lang="en-US" dirty="0"/>
              <a:t>National mortgage limit for a one-family residence under the National Housing Act, which is $1,149,825 (2024).</a:t>
            </a:r>
          </a:p>
          <a:p>
            <a:pPr marL="0" indent="0">
              <a:buNone/>
            </a:pPr>
            <a:r>
              <a:rPr lang="en-US" dirty="0"/>
              <a:t>24 C.F.R. § 206.3</a:t>
            </a:r>
          </a:p>
        </p:txBody>
      </p:sp>
    </p:spTree>
    <p:extLst>
      <p:ext uri="{BB962C8B-B14F-4D97-AF65-F5344CB8AC3E}">
        <p14:creationId xmlns:p14="http://schemas.microsoft.com/office/powerpoint/2010/main" val="23465200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727A1-E064-1559-992D-F46906EC0810}"/>
              </a:ext>
            </a:extLst>
          </p:cNvPr>
          <p:cNvSpPr>
            <a:spLocks noGrp="1"/>
          </p:cNvSpPr>
          <p:nvPr>
            <p:ph type="title"/>
          </p:nvPr>
        </p:nvSpPr>
        <p:spPr/>
        <p:txBody>
          <a:bodyPr/>
          <a:lstStyle/>
          <a:p>
            <a:r>
              <a:rPr lang="en-US" dirty="0"/>
              <a:t>Principal Limit</a:t>
            </a:r>
          </a:p>
        </p:txBody>
      </p:sp>
      <p:sp>
        <p:nvSpPr>
          <p:cNvPr id="3" name="Slide Number Placeholder 2">
            <a:extLst>
              <a:ext uri="{FF2B5EF4-FFF2-40B4-BE49-F238E27FC236}">
                <a16:creationId xmlns:a16="http://schemas.microsoft.com/office/drawing/2014/main" id="{3AA5BFE5-111D-2610-E1CB-07370065C6D0}"/>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31</a:t>
            </a:fld>
            <a:endParaRPr lang="en-US" dirty="0">
              <a:solidFill>
                <a:prstClr val="black"/>
              </a:solidFill>
            </a:endParaRPr>
          </a:p>
        </p:txBody>
      </p:sp>
      <p:sp>
        <p:nvSpPr>
          <p:cNvPr id="4" name="Content Placeholder 3">
            <a:extLst>
              <a:ext uri="{FF2B5EF4-FFF2-40B4-BE49-F238E27FC236}">
                <a16:creationId xmlns:a16="http://schemas.microsoft.com/office/drawing/2014/main" id="{DAFFD09B-074E-E68C-ADA5-C99660E42170}"/>
              </a:ext>
            </a:extLst>
          </p:cNvPr>
          <p:cNvSpPr>
            <a:spLocks noGrp="1"/>
          </p:cNvSpPr>
          <p:nvPr>
            <p:ph idx="1"/>
          </p:nvPr>
        </p:nvSpPr>
        <p:spPr>
          <a:xfrm>
            <a:off x="152400" y="1295400"/>
            <a:ext cx="11942064" cy="5105400"/>
          </a:xfrm>
        </p:spPr>
        <p:txBody>
          <a:bodyPr/>
          <a:lstStyle/>
          <a:p>
            <a:pPr marL="457200" indent="-457200">
              <a:buFont typeface="Arial" panose="020B0604020202020204" pitchFamily="34" charset="0"/>
              <a:buChar char="•"/>
            </a:pPr>
            <a:r>
              <a:rPr lang="en-US" dirty="0"/>
              <a:t>Calculated for the first month of a mortgage using factors provided by HUD.  It increases monthly at a rate of 1/12</a:t>
            </a:r>
            <a:r>
              <a:rPr lang="en-US" baseline="30000" dirty="0"/>
              <a:t>th</a:t>
            </a:r>
            <a:r>
              <a:rPr lang="en-US" dirty="0"/>
              <a:t> of the mortgage interest rate plus 1/12</a:t>
            </a:r>
            <a:r>
              <a:rPr lang="en-US" baseline="30000" dirty="0"/>
              <a:t>th</a:t>
            </a:r>
            <a:r>
              <a:rPr lang="en-US" dirty="0"/>
              <a:t> of  the annual mortgage insurance rate. </a:t>
            </a:r>
          </a:p>
          <a:p>
            <a:pPr marL="457200" indent="-457200">
              <a:buFont typeface="Arial" panose="020B0604020202020204" pitchFamily="34" charset="0"/>
              <a:buChar char="•"/>
            </a:pPr>
            <a:r>
              <a:rPr lang="en-US" dirty="0"/>
              <a:t>For HECMs with adjustable interest rates, the principal limit increase can be made available to the borrower monthly. </a:t>
            </a:r>
          </a:p>
          <a:p>
            <a:pPr marL="457200" indent="-457200">
              <a:buFont typeface="Arial" panose="020B0604020202020204" pitchFamily="34" charset="0"/>
              <a:buChar char="•"/>
            </a:pPr>
            <a:r>
              <a:rPr lang="en-US" dirty="0"/>
              <a:t>For HECMs with a fixed interest rate, no further funds may be made available for the borrower to draw against after closing. </a:t>
            </a:r>
          </a:p>
          <a:p>
            <a:pPr marL="457200" indent="-457200">
              <a:buFont typeface="Arial" panose="020B0604020202020204" pitchFamily="34" charset="0"/>
              <a:buChar char="•"/>
            </a:pPr>
            <a:r>
              <a:rPr lang="en-US" dirty="0"/>
              <a:t>If insurance or condemnation proceeds are paid to the lender to restore or repair damaged property, the principal limit can decrease.</a:t>
            </a:r>
          </a:p>
          <a:p>
            <a:pPr marL="0" indent="0">
              <a:buNone/>
            </a:pPr>
            <a:r>
              <a:rPr lang="da-DK" dirty="0"/>
              <a:t>24 C.F.R.</a:t>
            </a:r>
            <a:r>
              <a:rPr lang="en-US" dirty="0"/>
              <a:t> §§ </a:t>
            </a:r>
            <a:r>
              <a:rPr lang="da-DK" dirty="0"/>
              <a:t>206.3, 206.209.</a:t>
            </a:r>
            <a:endParaRPr lang="en-US" dirty="0"/>
          </a:p>
          <a:p>
            <a:pPr marL="0" indent="0">
              <a:buNone/>
            </a:pPr>
            <a:endParaRPr lang="da-DK" dirty="0"/>
          </a:p>
          <a:p>
            <a:pPr marL="0" indent="0">
              <a:buNone/>
            </a:pPr>
            <a:endParaRPr lang="en-US" dirty="0"/>
          </a:p>
          <a:p>
            <a:endParaRPr lang="en-US" dirty="0"/>
          </a:p>
        </p:txBody>
      </p:sp>
    </p:spTree>
    <p:extLst>
      <p:ext uri="{BB962C8B-B14F-4D97-AF65-F5344CB8AC3E}">
        <p14:creationId xmlns:p14="http://schemas.microsoft.com/office/powerpoint/2010/main" val="2497209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chorCtr="1"/>
          <a:lstStyle/>
          <a:p>
            <a:pPr eaLnBrk="1" hangingPunct="1"/>
            <a:r>
              <a:rPr lang="en-US" sz="4800" dirty="0"/>
              <a:t>Principal Limit Set Asides</a:t>
            </a:r>
          </a:p>
        </p:txBody>
      </p:sp>
      <p:sp>
        <p:nvSpPr>
          <p:cNvPr id="94211" name="Rectangle 3"/>
          <p:cNvSpPr>
            <a:spLocks noGrp="1" noChangeArrowheads="1"/>
          </p:cNvSpPr>
          <p:nvPr>
            <p:ph idx="1"/>
          </p:nvPr>
        </p:nvSpPr>
        <p:spPr>
          <a:xfrm>
            <a:off x="711200" y="1524000"/>
            <a:ext cx="11074400" cy="4648200"/>
          </a:xfrm>
          <a:solidFill>
            <a:schemeClr val="bg1"/>
          </a:solidFill>
        </p:spPr>
        <p:txBody>
          <a:bodyPr/>
          <a:lstStyle/>
          <a:p>
            <a:pPr marL="457200" lvl="1" indent="0" eaLnBrk="1" hangingPunct="1">
              <a:buClr>
                <a:srgbClr val="09677B"/>
              </a:buClr>
              <a:buSzTx/>
              <a:buNone/>
            </a:pPr>
            <a:r>
              <a:rPr lang="en-US" sz="3600" dirty="0"/>
              <a:t>Borrowers do not get the principal limit.  Set asides include:</a:t>
            </a:r>
          </a:p>
          <a:p>
            <a:pPr marL="1028700" lvl="1" indent="-571500" eaLnBrk="1" hangingPunct="1">
              <a:buClr>
                <a:srgbClr val="09677B"/>
              </a:buClr>
              <a:buSzTx/>
              <a:buFontTx/>
              <a:buChar char="-"/>
            </a:pPr>
            <a:r>
              <a:rPr lang="en-US" sz="3600" dirty="0"/>
              <a:t>Servicing Charges </a:t>
            </a:r>
          </a:p>
          <a:p>
            <a:pPr marL="1028700" lvl="1" indent="-571500" eaLnBrk="1" hangingPunct="1">
              <a:buClr>
                <a:srgbClr val="09677B"/>
              </a:buClr>
              <a:buSzTx/>
              <a:buFontTx/>
              <a:buChar char="-"/>
            </a:pPr>
            <a:r>
              <a:rPr lang="en-US" sz="3600" dirty="0"/>
              <a:t>LESAs: Life Expectancy Set Asides, and</a:t>
            </a:r>
          </a:p>
          <a:p>
            <a:pPr marL="1028700" lvl="1" indent="-571500" eaLnBrk="1" hangingPunct="1">
              <a:buClr>
                <a:srgbClr val="09677B"/>
              </a:buClr>
              <a:buSzTx/>
              <a:buFontTx/>
              <a:buChar char="-"/>
            </a:pPr>
            <a:r>
              <a:rPr lang="en-US" sz="3600" dirty="0"/>
              <a:t>Repair Set Asides </a:t>
            </a:r>
          </a:p>
          <a:p>
            <a:pPr marL="457200" lvl="1" indent="0" eaLnBrk="1" hangingPunct="1">
              <a:buClr>
                <a:srgbClr val="09677B"/>
              </a:buClr>
              <a:buSzTx/>
              <a:buNone/>
            </a:pPr>
            <a:endParaRPr lang="en-US" sz="3600" dirty="0"/>
          </a:p>
          <a:p>
            <a:pPr marL="457200" lvl="1" indent="0" eaLnBrk="1" hangingPunct="1">
              <a:buClr>
                <a:srgbClr val="09677B"/>
              </a:buClr>
              <a:buSzTx/>
              <a:buNone/>
            </a:pPr>
            <a:r>
              <a:rPr lang="en-US" sz="3600" dirty="0"/>
              <a:t>24 C.F.R. § 206.19(f)   </a:t>
            </a:r>
          </a:p>
        </p:txBody>
      </p:sp>
      <p:sp>
        <p:nvSpPr>
          <p:cNvPr id="2" name="Slide Number Placeholder 1">
            <a:extLst>
              <a:ext uri="{FF2B5EF4-FFF2-40B4-BE49-F238E27FC236}">
                <a16:creationId xmlns:a16="http://schemas.microsoft.com/office/drawing/2014/main" id="{44CFF98D-673F-6F6B-3617-009E4C51FBCF}"/>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1367430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85052-3A28-C396-90E5-AB2A4B9F60E3}"/>
              </a:ext>
            </a:extLst>
          </p:cNvPr>
          <p:cNvSpPr>
            <a:spLocks noGrp="1"/>
          </p:cNvSpPr>
          <p:nvPr>
            <p:ph type="title"/>
          </p:nvPr>
        </p:nvSpPr>
        <p:spPr/>
        <p:txBody>
          <a:bodyPr/>
          <a:lstStyle/>
          <a:p>
            <a:r>
              <a:rPr lang="en-US" dirty="0"/>
              <a:t>Interest Rates</a:t>
            </a:r>
          </a:p>
        </p:txBody>
      </p:sp>
      <p:sp>
        <p:nvSpPr>
          <p:cNvPr id="3" name="Slide Number Placeholder 2">
            <a:extLst>
              <a:ext uri="{FF2B5EF4-FFF2-40B4-BE49-F238E27FC236}">
                <a16:creationId xmlns:a16="http://schemas.microsoft.com/office/drawing/2014/main" id="{179325D4-7053-0BA9-EB43-3BA49D5146F3}"/>
              </a:ext>
            </a:extLst>
          </p:cNvPr>
          <p:cNvSpPr>
            <a:spLocks noGrp="1"/>
          </p:cNvSpPr>
          <p:nvPr>
            <p:ph type="sldNum" sz="quarter" idx="12"/>
          </p:nvPr>
        </p:nvSpPr>
        <p:spPr/>
        <p:txBody>
          <a:bodyPr/>
          <a:lstStyle/>
          <a:p>
            <a:fld id="{612C9336-A718-4A9C-A61A-5379812194CD}" type="slidenum">
              <a:rPr lang="en-US" smtClean="0"/>
              <a:t>33</a:t>
            </a:fld>
            <a:endParaRPr lang="en-US"/>
          </a:p>
        </p:txBody>
      </p:sp>
      <p:sp>
        <p:nvSpPr>
          <p:cNvPr id="4" name="Content Placeholder 3">
            <a:extLst>
              <a:ext uri="{FF2B5EF4-FFF2-40B4-BE49-F238E27FC236}">
                <a16:creationId xmlns:a16="http://schemas.microsoft.com/office/drawing/2014/main" id="{7652EAB7-98B7-EC12-F8DA-BBA6C52B2A13}"/>
              </a:ext>
            </a:extLst>
          </p:cNvPr>
          <p:cNvSpPr>
            <a:spLocks noGrp="1"/>
          </p:cNvSpPr>
          <p:nvPr>
            <p:ph idx="1"/>
          </p:nvPr>
        </p:nvSpPr>
        <p:spPr>
          <a:xfrm>
            <a:off x="34636" y="1181100"/>
            <a:ext cx="12157364" cy="5676900"/>
          </a:xfrm>
        </p:spPr>
        <p:txBody>
          <a:bodyPr/>
          <a:lstStyle/>
          <a:p>
            <a:r>
              <a:rPr lang="en-US" sz="2400" dirty="0"/>
              <a:t>Fixed Interest Rates for Single Disbursement HECMS – interest rate is agreed to between the lender and borrower</a:t>
            </a:r>
          </a:p>
          <a:p>
            <a:r>
              <a:rPr lang="en-US" sz="2400" dirty="0"/>
              <a:t>Adjustable Interest Rates for All Other Types of HECMs – the initial rate is agreed to by the lender and borrower:</a:t>
            </a:r>
          </a:p>
          <a:p>
            <a:pPr lvl="1"/>
            <a:r>
              <a:rPr lang="en-US" sz="2400" b="1" dirty="0"/>
              <a:t>Annual Adjustable Interest Rate HECMS </a:t>
            </a:r>
            <a:r>
              <a:rPr lang="en-US" sz="2400" dirty="0"/>
              <a:t>–annual changes of no more than 2 percentage points per year or </a:t>
            </a:r>
            <a:r>
              <a:rPr lang="en-US" sz="2400" u="sng" dirty="0"/>
              <a:t>5 percentage points in either direction </a:t>
            </a:r>
            <a:r>
              <a:rPr lang="en-US" sz="2400" dirty="0"/>
              <a:t>from initial rate over the life of the loan.  Adjustments tied to:</a:t>
            </a:r>
          </a:p>
          <a:p>
            <a:pPr lvl="2"/>
            <a:r>
              <a:rPr lang="en-US" dirty="0"/>
              <a:t>Average weekly yield on US Treasury Securities adjusted to constant maturity of a year, </a:t>
            </a:r>
          </a:p>
          <a:p>
            <a:pPr lvl="2"/>
            <a:r>
              <a:rPr lang="en-US" dirty="0"/>
              <a:t>30-day average Secured Overnight Financing Rate (SOFR), or</a:t>
            </a:r>
          </a:p>
          <a:p>
            <a:pPr lvl="2"/>
            <a:r>
              <a:rPr lang="en-US" dirty="0"/>
              <a:t>Alternative SOFR approved by HUD</a:t>
            </a:r>
          </a:p>
          <a:p>
            <a:pPr lvl="1"/>
            <a:r>
              <a:rPr lang="en-US" sz="2400" b="1" dirty="0"/>
              <a:t>Monthly Adjustable Interest Rate HECMS </a:t>
            </a:r>
            <a:r>
              <a:rPr lang="en-US" sz="2400" dirty="0"/>
              <a:t>– monthly changes tied to same 3 indexes, cap of no more than a </a:t>
            </a:r>
            <a:r>
              <a:rPr lang="en-US" sz="2400" u="sng" dirty="0"/>
              <a:t>10 percentage point change from initial rate in either direction</a:t>
            </a:r>
            <a:r>
              <a:rPr lang="en-US" sz="2400" dirty="0"/>
              <a:t> for life of loan.</a:t>
            </a:r>
          </a:p>
        </p:txBody>
      </p:sp>
      <p:sp>
        <p:nvSpPr>
          <p:cNvPr id="5" name="TextBox 4">
            <a:extLst>
              <a:ext uri="{FF2B5EF4-FFF2-40B4-BE49-F238E27FC236}">
                <a16:creationId xmlns:a16="http://schemas.microsoft.com/office/drawing/2014/main" id="{70213D8F-6C14-E5D4-A7C1-881A67BBAFB0}"/>
              </a:ext>
            </a:extLst>
          </p:cNvPr>
          <p:cNvSpPr txBox="1"/>
          <p:nvPr/>
        </p:nvSpPr>
        <p:spPr>
          <a:xfrm>
            <a:off x="9156616" y="6488668"/>
            <a:ext cx="2844800" cy="461665"/>
          </a:xfrm>
          <a:prstGeom prst="rect">
            <a:avLst/>
          </a:prstGeom>
          <a:noFill/>
        </p:spPr>
        <p:txBody>
          <a:bodyPr wrap="square" rtlCol="0">
            <a:spAutoFit/>
          </a:bodyPr>
          <a:lstStyle/>
          <a:p>
            <a:r>
              <a:rPr lang="en-US" sz="2400" dirty="0"/>
              <a:t>24 C.F.R. § 206.21</a:t>
            </a:r>
          </a:p>
        </p:txBody>
      </p:sp>
    </p:spTree>
    <p:extLst>
      <p:ext uri="{BB962C8B-B14F-4D97-AF65-F5344CB8AC3E}">
        <p14:creationId xmlns:p14="http://schemas.microsoft.com/office/powerpoint/2010/main" val="26702241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49DE88-AAF6-18AD-2862-798EAAEB7CB4}"/>
              </a:ext>
            </a:extLst>
          </p:cNvPr>
          <p:cNvSpPr>
            <a:spLocks noGrp="1"/>
          </p:cNvSpPr>
          <p:nvPr>
            <p:ph type="sldNum" sz="quarter" idx="12"/>
          </p:nvPr>
        </p:nvSpPr>
        <p:spPr/>
        <p:txBody>
          <a:bodyPr/>
          <a:lstStyle/>
          <a:p>
            <a:pPr>
              <a:defRPr/>
            </a:pPr>
            <a:fld id="{15156574-C885-4E41-A56A-08A66312CA5D}" type="slidenum">
              <a:rPr lang="en-US" smtClean="0">
                <a:solidFill>
                  <a:prstClr val="black"/>
                </a:solidFill>
              </a:rPr>
              <a:pPr>
                <a:defRPr/>
              </a:pPr>
              <a:t>34</a:t>
            </a:fld>
            <a:endParaRPr lang="en-US" dirty="0">
              <a:solidFill>
                <a:prstClr val="black"/>
              </a:solidFill>
            </a:endParaRPr>
          </a:p>
        </p:txBody>
      </p:sp>
      <p:pic>
        <p:nvPicPr>
          <p:cNvPr id="4" name="Picture 3">
            <a:extLst>
              <a:ext uri="{FF2B5EF4-FFF2-40B4-BE49-F238E27FC236}">
                <a16:creationId xmlns:a16="http://schemas.microsoft.com/office/drawing/2014/main" id="{E3E233FF-67AE-9709-D32A-C1D7D3B31A1A}"/>
              </a:ext>
            </a:extLst>
          </p:cNvPr>
          <p:cNvPicPr>
            <a:picLocks noChangeAspect="1"/>
          </p:cNvPicPr>
          <p:nvPr/>
        </p:nvPicPr>
        <p:blipFill>
          <a:blip r:embed="rId3"/>
          <a:srcRect r="8806"/>
          <a:stretch/>
        </p:blipFill>
        <p:spPr>
          <a:xfrm>
            <a:off x="0" y="457201"/>
            <a:ext cx="9601200" cy="6418942"/>
          </a:xfrm>
          <a:prstGeom prst="rect">
            <a:avLst/>
          </a:prstGeom>
        </p:spPr>
      </p:pic>
      <p:sp>
        <p:nvSpPr>
          <p:cNvPr id="6" name="TextBox 5">
            <a:extLst>
              <a:ext uri="{FF2B5EF4-FFF2-40B4-BE49-F238E27FC236}">
                <a16:creationId xmlns:a16="http://schemas.microsoft.com/office/drawing/2014/main" id="{DECB9ABE-3C11-0888-FFBD-96E8A87DB303}"/>
              </a:ext>
            </a:extLst>
          </p:cNvPr>
          <p:cNvSpPr txBox="1"/>
          <p:nvPr/>
        </p:nvSpPr>
        <p:spPr>
          <a:xfrm>
            <a:off x="9817100" y="5198110"/>
            <a:ext cx="1905000" cy="1477328"/>
          </a:xfrm>
          <a:prstGeom prst="rect">
            <a:avLst/>
          </a:prstGeom>
          <a:noFill/>
        </p:spPr>
        <p:txBody>
          <a:bodyPr wrap="square">
            <a:spAutoFit/>
          </a:bodyPr>
          <a:lstStyle/>
          <a:p>
            <a:r>
              <a:rPr lang="en-US" dirty="0"/>
              <a:t>https://www.latimes.com/archives/la-xpm-2002-jan-20-re-harney20-story.html</a:t>
            </a:r>
          </a:p>
        </p:txBody>
      </p:sp>
    </p:spTree>
    <p:extLst>
      <p:ext uri="{BB962C8B-B14F-4D97-AF65-F5344CB8AC3E}">
        <p14:creationId xmlns:p14="http://schemas.microsoft.com/office/powerpoint/2010/main" val="6681479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914D9-9B45-2CA8-5DD8-C4538DFDF64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8A982C-12CE-695B-8557-4049D12F44FB}"/>
              </a:ext>
            </a:extLst>
          </p:cNvPr>
          <p:cNvSpPr>
            <a:spLocks noGrp="1"/>
          </p:cNvSpPr>
          <p:nvPr>
            <p:ph type="sldNum" sz="quarter" idx="12"/>
          </p:nvPr>
        </p:nvSpPr>
        <p:spPr/>
        <p:txBody>
          <a:bodyPr/>
          <a:lstStyle/>
          <a:p>
            <a:pPr>
              <a:defRPr/>
            </a:pPr>
            <a:fld id="{15156574-C885-4E41-A56A-08A66312CA5D}" type="slidenum">
              <a:rPr lang="en-US" smtClean="0">
                <a:solidFill>
                  <a:prstClr val="black"/>
                </a:solidFill>
              </a:rPr>
              <a:pPr>
                <a:defRPr/>
              </a:pPr>
              <a:t>35</a:t>
            </a:fld>
            <a:endParaRPr lang="en-US" dirty="0">
              <a:solidFill>
                <a:prstClr val="black"/>
              </a:solidFill>
            </a:endParaRPr>
          </a:p>
        </p:txBody>
      </p:sp>
      <p:sp>
        <p:nvSpPr>
          <p:cNvPr id="6" name="TextBox 5">
            <a:extLst>
              <a:ext uri="{FF2B5EF4-FFF2-40B4-BE49-F238E27FC236}">
                <a16:creationId xmlns:a16="http://schemas.microsoft.com/office/drawing/2014/main" id="{ABD10535-EADC-733E-8B07-649AE774B3AB}"/>
              </a:ext>
            </a:extLst>
          </p:cNvPr>
          <p:cNvSpPr txBox="1"/>
          <p:nvPr/>
        </p:nvSpPr>
        <p:spPr>
          <a:xfrm>
            <a:off x="9817100" y="5198110"/>
            <a:ext cx="1905000" cy="1477328"/>
          </a:xfrm>
          <a:prstGeom prst="rect">
            <a:avLst/>
          </a:prstGeom>
          <a:noFill/>
        </p:spPr>
        <p:txBody>
          <a:bodyPr wrap="square">
            <a:spAutoFit/>
          </a:bodyPr>
          <a:lstStyle/>
          <a:p>
            <a:r>
              <a:rPr lang="en-US" dirty="0"/>
              <a:t>https://www.latimes.com/archives/la-xpm-2002-jan-20-re-harney20-story.html</a:t>
            </a:r>
          </a:p>
        </p:txBody>
      </p:sp>
      <p:pic>
        <p:nvPicPr>
          <p:cNvPr id="8" name="Picture 7">
            <a:extLst>
              <a:ext uri="{FF2B5EF4-FFF2-40B4-BE49-F238E27FC236}">
                <a16:creationId xmlns:a16="http://schemas.microsoft.com/office/drawing/2014/main" id="{60B89589-B9FE-ED4F-011B-F8004B39CAFB}"/>
              </a:ext>
            </a:extLst>
          </p:cNvPr>
          <p:cNvPicPr>
            <a:picLocks noChangeAspect="1"/>
          </p:cNvPicPr>
          <p:nvPr/>
        </p:nvPicPr>
        <p:blipFill>
          <a:blip r:embed="rId3"/>
          <a:stretch>
            <a:fillRect/>
          </a:stretch>
        </p:blipFill>
        <p:spPr>
          <a:xfrm>
            <a:off x="152400" y="533400"/>
            <a:ext cx="9650186" cy="3809999"/>
          </a:xfrm>
          <a:prstGeom prst="rect">
            <a:avLst/>
          </a:prstGeom>
        </p:spPr>
      </p:pic>
      <p:pic>
        <p:nvPicPr>
          <p:cNvPr id="5" name="Picture 4">
            <a:extLst>
              <a:ext uri="{FF2B5EF4-FFF2-40B4-BE49-F238E27FC236}">
                <a16:creationId xmlns:a16="http://schemas.microsoft.com/office/drawing/2014/main" id="{3ADBB552-DCDA-6965-4919-C9ACCA354B94}"/>
              </a:ext>
            </a:extLst>
          </p:cNvPr>
          <p:cNvPicPr>
            <a:picLocks noChangeAspect="1"/>
          </p:cNvPicPr>
          <p:nvPr/>
        </p:nvPicPr>
        <p:blipFill>
          <a:blip r:embed="rId4"/>
          <a:stretch>
            <a:fillRect/>
          </a:stretch>
        </p:blipFill>
        <p:spPr>
          <a:xfrm>
            <a:off x="152400" y="4038600"/>
            <a:ext cx="9615315" cy="2801319"/>
          </a:xfrm>
          <a:prstGeom prst="rect">
            <a:avLst/>
          </a:prstGeom>
        </p:spPr>
      </p:pic>
    </p:spTree>
    <p:extLst>
      <p:ext uri="{BB962C8B-B14F-4D97-AF65-F5344CB8AC3E}">
        <p14:creationId xmlns:p14="http://schemas.microsoft.com/office/powerpoint/2010/main" val="3566701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7B9EF-1675-8DE9-8A9D-71506E306B3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E99542-03D6-FB44-3387-62FD6208D8E3}"/>
              </a:ext>
            </a:extLst>
          </p:cNvPr>
          <p:cNvSpPr>
            <a:spLocks noGrp="1"/>
          </p:cNvSpPr>
          <p:nvPr>
            <p:ph type="sldNum" sz="quarter" idx="12"/>
          </p:nvPr>
        </p:nvSpPr>
        <p:spPr/>
        <p:txBody>
          <a:bodyPr/>
          <a:lstStyle/>
          <a:p>
            <a:pPr>
              <a:defRPr/>
            </a:pPr>
            <a:fld id="{15156574-C885-4E41-A56A-08A66312CA5D}" type="slidenum">
              <a:rPr lang="en-US" smtClean="0">
                <a:solidFill>
                  <a:prstClr val="black"/>
                </a:solidFill>
              </a:rPr>
              <a:pPr>
                <a:defRPr/>
              </a:pPr>
              <a:t>36</a:t>
            </a:fld>
            <a:endParaRPr lang="en-US" dirty="0">
              <a:solidFill>
                <a:prstClr val="black"/>
              </a:solidFill>
            </a:endParaRPr>
          </a:p>
        </p:txBody>
      </p:sp>
      <p:sp>
        <p:nvSpPr>
          <p:cNvPr id="6" name="TextBox 5">
            <a:extLst>
              <a:ext uri="{FF2B5EF4-FFF2-40B4-BE49-F238E27FC236}">
                <a16:creationId xmlns:a16="http://schemas.microsoft.com/office/drawing/2014/main" id="{17F7CDA7-5B7E-E712-5906-C5B0CBEF0D3B}"/>
              </a:ext>
            </a:extLst>
          </p:cNvPr>
          <p:cNvSpPr txBox="1"/>
          <p:nvPr/>
        </p:nvSpPr>
        <p:spPr>
          <a:xfrm>
            <a:off x="762000" y="6158775"/>
            <a:ext cx="11171638" cy="461665"/>
          </a:xfrm>
          <a:prstGeom prst="rect">
            <a:avLst/>
          </a:prstGeom>
          <a:noFill/>
        </p:spPr>
        <p:txBody>
          <a:bodyPr wrap="square">
            <a:spAutoFit/>
          </a:bodyPr>
          <a:lstStyle/>
          <a:p>
            <a:r>
              <a:rPr lang="en-US" sz="2400" dirty="0">
                <a:hlinkClick r:id="rId3"/>
              </a:rPr>
              <a:t>https://www.latimes.com/archives/la-xpm-2002-jan-20-re-harney20-story.html</a:t>
            </a:r>
            <a:r>
              <a:rPr lang="en-US" sz="2400" dirty="0"/>
              <a:t> </a:t>
            </a:r>
          </a:p>
        </p:txBody>
      </p:sp>
      <p:pic>
        <p:nvPicPr>
          <p:cNvPr id="4" name="Picture 3">
            <a:extLst>
              <a:ext uri="{FF2B5EF4-FFF2-40B4-BE49-F238E27FC236}">
                <a16:creationId xmlns:a16="http://schemas.microsoft.com/office/drawing/2014/main" id="{1BBD662F-F5EE-226B-F78E-4515291B8632}"/>
              </a:ext>
            </a:extLst>
          </p:cNvPr>
          <p:cNvPicPr>
            <a:picLocks noChangeAspect="1"/>
          </p:cNvPicPr>
          <p:nvPr/>
        </p:nvPicPr>
        <p:blipFill>
          <a:blip r:embed="rId4"/>
          <a:stretch>
            <a:fillRect/>
          </a:stretch>
        </p:blipFill>
        <p:spPr>
          <a:xfrm>
            <a:off x="762000" y="609600"/>
            <a:ext cx="10439400" cy="5219281"/>
          </a:xfrm>
          <a:prstGeom prst="rect">
            <a:avLst/>
          </a:prstGeom>
        </p:spPr>
      </p:pic>
    </p:spTree>
    <p:extLst>
      <p:ext uri="{BB962C8B-B14F-4D97-AF65-F5344CB8AC3E}">
        <p14:creationId xmlns:p14="http://schemas.microsoft.com/office/powerpoint/2010/main" val="37351573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F609C-6969-09BC-0DA7-2645CB090F6E}"/>
              </a:ext>
            </a:extLst>
          </p:cNvPr>
          <p:cNvSpPr>
            <a:spLocks noGrp="1"/>
          </p:cNvSpPr>
          <p:nvPr>
            <p:ph type="title"/>
          </p:nvPr>
        </p:nvSpPr>
        <p:spPr/>
        <p:txBody>
          <a:bodyPr/>
          <a:lstStyle/>
          <a:p>
            <a:r>
              <a:rPr lang="en-US" dirty="0"/>
              <a:t>Shared Appreciation</a:t>
            </a:r>
          </a:p>
        </p:txBody>
      </p:sp>
      <p:sp>
        <p:nvSpPr>
          <p:cNvPr id="3" name="Slide Number Placeholder 2">
            <a:extLst>
              <a:ext uri="{FF2B5EF4-FFF2-40B4-BE49-F238E27FC236}">
                <a16:creationId xmlns:a16="http://schemas.microsoft.com/office/drawing/2014/main" id="{81A6E3E4-8773-3968-6B64-D5DD3880DAA5}"/>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37</a:t>
            </a:fld>
            <a:endParaRPr lang="en-US" dirty="0">
              <a:solidFill>
                <a:prstClr val="black"/>
              </a:solidFill>
            </a:endParaRPr>
          </a:p>
        </p:txBody>
      </p:sp>
      <p:sp>
        <p:nvSpPr>
          <p:cNvPr id="4" name="Content Placeholder 3">
            <a:extLst>
              <a:ext uri="{FF2B5EF4-FFF2-40B4-BE49-F238E27FC236}">
                <a16:creationId xmlns:a16="http://schemas.microsoft.com/office/drawing/2014/main" id="{854CEE0F-15E2-DCED-C44A-F5B84EC76F97}"/>
              </a:ext>
            </a:extLst>
          </p:cNvPr>
          <p:cNvSpPr>
            <a:spLocks noGrp="1"/>
          </p:cNvSpPr>
          <p:nvPr>
            <p:ph idx="1"/>
          </p:nvPr>
        </p:nvSpPr>
        <p:spPr>
          <a:xfrm>
            <a:off x="0" y="1295400"/>
            <a:ext cx="12192000" cy="5562600"/>
          </a:xfrm>
        </p:spPr>
        <p:txBody>
          <a:bodyPr/>
          <a:lstStyle/>
          <a:p>
            <a:pPr marL="457200" indent="-457200">
              <a:buFont typeface="Arial" panose="020B0604020202020204" pitchFamily="34" charset="0"/>
              <a:buChar char="•"/>
            </a:pPr>
            <a:r>
              <a:rPr lang="en-US" sz="2800" dirty="0"/>
              <a:t>HECMS can require shared appreciation with the lender as additional interest. </a:t>
            </a:r>
          </a:p>
          <a:p>
            <a:pPr marL="457200" indent="-457200">
              <a:buFont typeface="Arial" panose="020B0604020202020204" pitchFamily="34" charset="0"/>
              <a:buChar char="•"/>
            </a:pPr>
            <a:r>
              <a:rPr lang="en-US" sz="2800" dirty="0"/>
              <a:t>When the mortgage is due and payable, the borrower pays the lender a percentage of the net appreciated value of the property during the life of the mortgage.</a:t>
            </a:r>
          </a:p>
          <a:p>
            <a:pPr marL="457200" indent="-457200">
              <a:buFont typeface="Arial" panose="020B0604020202020204" pitchFamily="34" charset="0"/>
              <a:buChar char="•"/>
            </a:pPr>
            <a:r>
              <a:rPr lang="en-US" sz="2800" dirty="0"/>
              <a:t>Net Appreciated Value Paid to Lender = </a:t>
            </a:r>
          </a:p>
          <a:p>
            <a:pPr marL="457200" indent="-457200">
              <a:buFont typeface="Arial" panose="020B0604020202020204" pitchFamily="34" charset="0"/>
              <a:buChar char="•"/>
            </a:pPr>
            <a:endParaRPr lang="en-US" sz="800" dirty="0"/>
          </a:p>
          <a:p>
            <a:pPr marL="0" indent="0">
              <a:buNone/>
            </a:pPr>
            <a:r>
              <a:rPr lang="en-US" sz="2400" dirty="0"/>
              <a:t>Appreciation Margin    </a:t>
            </a:r>
            <a:r>
              <a:rPr lang="en-US" sz="2400" b="1" dirty="0"/>
              <a:t>x</a:t>
            </a:r>
            <a:r>
              <a:rPr lang="en-US" sz="2400" dirty="0"/>
              <a:t>      (Adjusted Sale Proceeds minus the greater of either the</a:t>
            </a:r>
          </a:p>
          <a:p>
            <a:pPr marL="0" indent="0">
              <a:buNone/>
            </a:pPr>
            <a:r>
              <a:rPr lang="en-US" sz="2400" dirty="0"/>
              <a:t>capped at 25%		         appraised value at loan origination OR outstanding amount owed)</a:t>
            </a:r>
          </a:p>
          <a:p>
            <a:pPr marL="0" indent="0">
              <a:buNone/>
            </a:pPr>
            <a:endParaRPr lang="en-US" sz="800" dirty="0"/>
          </a:p>
          <a:p>
            <a:pPr marL="342900" indent="-342900">
              <a:buFont typeface="Arial" panose="020B0604020202020204" pitchFamily="34" charset="0"/>
              <a:buChar char="•"/>
            </a:pPr>
            <a:r>
              <a:rPr lang="en-US" sz="2400" dirty="0"/>
              <a:t>If loan balance is greater than adjusted sales proceeds, then net appreciated value is zero</a:t>
            </a:r>
          </a:p>
          <a:p>
            <a:pPr marL="342900" indent="-342900">
              <a:buFont typeface="Arial" panose="020B0604020202020204" pitchFamily="34" charset="0"/>
              <a:buChar char="•"/>
            </a:pPr>
            <a:r>
              <a:rPr lang="en-US" sz="2400" dirty="0"/>
              <a:t>If there is no sale, then adjusted sales proceeds is appraised value under HUD procedures</a:t>
            </a:r>
          </a:p>
          <a:p>
            <a:pPr marL="342900" indent="-342900">
              <a:buFont typeface="Arial" panose="020B0604020202020204" pitchFamily="34" charset="0"/>
              <a:buChar char="•"/>
            </a:pPr>
            <a:r>
              <a:rPr lang="en-US" sz="2400" dirty="0"/>
              <a:t>Also subject to an effective interest rate cap of 20% that considers how much interest the lender was paid over the twelve months prior to sale.                                24 C.F.R. § 206.23</a:t>
            </a:r>
          </a:p>
        </p:txBody>
      </p:sp>
    </p:spTree>
    <p:extLst>
      <p:ext uri="{BB962C8B-B14F-4D97-AF65-F5344CB8AC3E}">
        <p14:creationId xmlns:p14="http://schemas.microsoft.com/office/powerpoint/2010/main" val="2854965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014B-83BE-7C59-4097-0003FED1C1CB}"/>
              </a:ext>
            </a:extLst>
          </p:cNvPr>
          <p:cNvSpPr>
            <a:spLocks noGrp="1"/>
          </p:cNvSpPr>
          <p:nvPr>
            <p:ph type="title"/>
          </p:nvPr>
        </p:nvSpPr>
        <p:spPr/>
        <p:txBody>
          <a:bodyPr/>
          <a:lstStyle/>
          <a:p>
            <a:r>
              <a:rPr lang="en-US" dirty="0"/>
              <a:t>Initial Disbursement Limit</a:t>
            </a:r>
          </a:p>
        </p:txBody>
      </p:sp>
      <p:sp>
        <p:nvSpPr>
          <p:cNvPr id="3" name="Slide Number Placeholder 2">
            <a:extLst>
              <a:ext uri="{FF2B5EF4-FFF2-40B4-BE49-F238E27FC236}">
                <a16:creationId xmlns:a16="http://schemas.microsoft.com/office/drawing/2014/main" id="{1995B2B5-E378-1312-7345-3C607F024E40}"/>
              </a:ext>
            </a:extLst>
          </p:cNvPr>
          <p:cNvSpPr>
            <a:spLocks noGrp="1"/>
          </p:cNvSpPr>
          <p:nvPr>
            <p:ph type="sldNum" sz="quarter" idx="12"/>
          </p:nvPr>
        </p:nvSpPr>
        <p:spPr/>
        <p:txBody>
          <a:bodyPr/>
          <a:lstStyle/>
          <a:p>
            <a:pPr>
              <a:defRPr/>
            </a:pPr>
            <a:fld id="{88AA8DA2-99D1-4607-A62B-1B547612533B}" type="slidenum">
              <a:rPr lang="en-US" smtClean="0"/>
              <a:pPr>
                <a:defRPr/>
              </a:pPr>
              <a:t>38</a:t>
            </a:fld>
            <a:endParaRPr lang="en-US" dirty="0"/>
          </a:p>
        </p:txBody>
      </p:sp>
      <p:sp>
        <p:nvSpPr>
          <p:cNvPr id="4" name="Content Placeholder 3">
            <a:extLst>
              <a:ext uri="{FF2B5EF4-FFF2-40B4-BE49-F238E27FC236}">
                <a16:creationId xmlns:a16="http://schemas.microsoft.com/office/drawing/2014/main" id="{6EF8FD29-C690-D4AD-EAFC-4E45FD2DDD2C}"/>
              </a:ext>
            </a:extLst>
          </p:cNvPr>
          <p:cNvSpPr>
            <a:spLocks noGrp="1"/>
          </p:cNvSpPr>
          <p:nvPr>
            <p:ph idx="1"/>
          </p:nvPr>
        </p:nvSpPr>
        <p:spPr>
          <a:xfrm>
            <a:off x="0" y="1524000"/>
            <a:ext cx="12192000" cy="5334000"/>
          </a:xfrm>
        </p:spPr>
        <p:txBody>
          <a:bodyPr/>
          <a:lstStyle/>
          <a:p>
            <a:pPr marL="457200" indent="-457200">
              <a:buFont typeface="Arial" panose="020B0604020202020204" pitchFamily="34" charset="0"/>
              <a:buChar char="•"/>
            </a:pPr>
            <a:r>
              <a:rPr lang="en-US" dirty="0"/>
              <a:t>Initial Disbursement Limit  = maximum amount of funds that can be advanced to a borrower at loan closing and during the First 12-Month Disbursement Period following closing. For Fixed Rate HECMS, this is called Borrower’s Advance. </a:t>
            </a:r>
          </a:p>
          <a:p>
            <a:pPr marL="457200" indent="-457200">
              <a:buFont typeface="Arial" panose="020B0604020202020204" pitchFamily="34" charset="0"/>
              <a:buChar char="•"/>
            </a:pPr>
            <a:r>
              <a:rPr lang="en-US" dirty="0"/>
              <a:t>For all HECMs, this amount is the lesser of:</a:t>
            </a:r>
          </a:p>
          <a:p>
            <a:pPr lvl="1"/>
            <a:r>
              <a:rPr lang="en-US" dirty="0"/>
              <a:t>The greater of:</a:t>
            </a:r>
          </a:p>
          <a:p>
            <a:pPr lvl="2"/>
            <a:r>
              <a:rPr lang="en-US" dirty="0"/>
              <a:t>60% </a:t>
            </a:r>
            <a:r>
              <a:rPr lang="en-US"/>
              <a:t>of Principal Limit </a:t>
            </a:r>
            <a:r>
              <a:rPr lang="en-US" dirty="0"/>
              <a:t>(Amount set by HUD), or </a:t>
            </a:r>
          </a:p>
          <a:p>
            <a:pPr lvl="2"/>
            <a:r>
              <a:rPr lang="en-US" dirty="0"/>
              <a:t>Sum of Mandatory Obligations and 10% of Principal Limit OR </a:t>
            </a:r>
          </a:p>
          <a:p>
            <a:pPr lvl="1"/>
            <a:r>
              <a:rPr lang="en-US" dirty="0"/>
              <a:t>The Principal Limit less funds in a LESA and Servicing Fee Set Aside</a:t>
            </a:r>
          </a:p>
          <a:p>
            <a:pPr marL="457200" lvl="1" indent="0">
              <a:buNone/>
            </a:pPr>
            <a:r>
              <a:rPr lang="en-US" dirty="0"/>
              <a:t>24 C.F.R. § 206.25</a:t>
            </a:r>
          </a:p>
        </p:txBody>
      </p:sp>
    </p:spTree>
    <p:extLst>
      <p:ext uri="{BB962C8B-B14F-4D97-AF65-F5344CB8AC3E}">
        <p14:creationId xmlns:p14="http://schemas.microsoft.com/office/powerpoint/2010/main" val="2270011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B0823-2C54-8938-9129-B162932BF039}"/>
              </a:ext>
            </a:extLst>
          </p:cNvPr>
          <p:cNvSpPr>
            <a:spLocks noGrp="1"/>
          </p:cNvSpPr>
          <p:nvPr>
            <p:ph type="title"/>
          </p:nvPr>
        </p:nvSpPr>
        <p:spPr/>
        <p:txBody>
          <a:bodyPr/>
          <a:lstStyle/>
          <a:p>
            <a:r>
              <a:rPr lang="en-US" dirty="0"/>
              <a:t>Mandatory Obligation Disbursements </a:t>
            </a:r>
          </a:p>
        </p:txBody>
      </p:sp>
      <p:sp>
        <p:nvSpPr>
          <p:cNvPr id="3" name="Slide Number Placeholder 2">
            <a:extLst>
              <a:ext uri="{FF2B5EF4-FFF2-40B4-BE49-F238E27FC236}">
                <a16:creationId xmlns:a16="http://schemas.microsoft.com/office/drawing/2014/main" id="{129B6FF5-4256-95E6-529B-A38991267353}"/>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39</a:t>
            </a:fld>
            <a:endParaRPr lang="en-US" dirty="0">
              <a:solidFill>
                <a:prstClr val="black"/>
              </a:solidFill>
            </a:endParaRPr>
          </a:p>
        </p:txBody>
      </p:sp>
      <p:sp>
        <p:nvSpPr>
          <p:cNvPr id="4" name="Content Placeholder 3">
            <a:extLst>
              <a:ext uri="{FF2B5EF4-FFF2-40B4-BE49-F238E27FC236}">
                <a16:creationId xmlns:a16="http://schemas.microsoft.com/office/drawing/2014/main" id="{54EE0DFF-1A39-EB1C-575C-477D8B252F4C}"/>
              </a:ext>
            </a:extLst>
          </p:cNvPr>
          <p:cNvSpPr>
            <a:spLocks noGrp="1"/>
          </p:cNvSpPr>
          <p:nvPr>
            <p:ph idx="1"/>
          </p:nvPr>
        </p:nvSpPr>
        <p:spPr>
          <a:xfrm>
            <a:off x="0" y="1181100"/>
            <a:ext cx="12420600" cy="5676900"/>
          </a:xfrm>
        </p:spPr>
        <p:txBody>
          <a:bodyPr/>
          <a:lstStyle/>
          <a:p>
            <a:pPr marL="119063" lvl="2" indent="0">
              <a:buClr>
                <a:schemeClr val="tx2"/>
              </a:buClr>
              <a:buNone/>
            </a:pPr>
            <a:r>
              <a:rPr lang="en-US" b="1" dirty="0"/>
              <a:t>Loan Origination Fee</a:t>
            </a:r>
          </a:p>
          <a:p>
            <a:pPr marL="512763" lvl="3" indent="-342900">
              <a:buClr>
                <a:schemeClr val="tx2"/>
              </a:buClr>
              <a:tabLst>
                <a:tab pos="576263" algn="l"/>
              </a:tabLst>
            </a:pPr>
            <a:r>
              <a:rPr lang="en-US" sz="2400" dirty="0"/>
              <a:t>2% of the first $200,000 of appraised value, plus 1% of additional home value</a:t>
            </a:r>
          </a:p>
          <a:p>
            <a:pPr marL="969963" lvl="4" indent="-342900">
              <a:buClr>
                <a:schemeClr val="tx2"/>
              </a:buClr>
              <a:tabLst>
                <a:tab pos="576263" algn="l"/>
              </a:tabLst>
            </a:pPr>
            <a:r>
              <a:rPr lang="en-US" sz="2400" dirty="0"/>
              <a:t>Floor at least $2,500; Cap of $6,000, increased annually </a:t>
            </a:r>
            <a:r>
              <a:rPr lang="pl-PL" sz="2400" dirty="0"/>
              <a:t>12 U.S.C. </a:t>
            </a:r>
            <a:r>
              <a:rPr lang="en-US" sz="2400" dirty="0"/>
              <a:t>§ </a:t>
            </a:r>
            <a:r>
              <a:rPr lang="pl-PL" sz="2400" dirty="0"/>
              <a:t>1715z-20</a:t>
            </a:r>
            <a:r>
              <a:rPr lang="en-US" sz="2400" dirty="0"/>
              <a:t>(r)</a:t>
            </a:r>
          </a:p>
          <a:p>
            <a:pPr marL="169863" lvl="3" indent="0">
              <a:buClr>
                <a:schemeClr val="tx2"/>
              </a:buClr>
              <a:buNone/>
              <a:tabLst>
                <a:tab pos="398463" algn="l"/>
              </a:tabLst>
            </a:pPr>
            <a:r>
              <a:rPr lang="en-US" sz="2400" b="1" dirty="0"/>
              <a:t>Mortgage Insurance Premiums (MIP)</a:t>
            </a:r>
          </a:p>
          <a:p>
            <a:pPr marL="512763" lvl="3" indent="-342900">
              <a:buClr>
                <a:schemeClr val="tx2"/>
              </a:buClr>
              <a:buFontTx/>
              <a:buChar char="-"/>
              <a:tabLst>
                <a:tab pos="398463" algn="l"/>
              </a:tabLst>
            </a:pPr>
            <a:r>
              <a:rPr lang="en-US" sz="2400" dirty="0"/>
              <a:t>Initiation MIP that does not exceed 3% of the lesser of the appraised value of property, sales price of property being purchased as a principal residence, or the national mortgage limit under the National Housing Act (not including closing costs) 24 C.F.R. § 206.102.</a:t>
            </a:r>
          </a:p>
          <a:p>
            <a:pPr marL="169863" lvl="3" indent="0">
              <a:buClr>
                <a:schemeClr val="tx2"/>
              </a:buClr>
              <a:buNone/>
              <a:tabLst>
                <a:tab pos="398463" algn="l"/>
              </a:tabLst>
            </a:pPr>
            <a:r>
              <a:rPr lang="en-US" sz="2400" b="1" dirty="0"/>
              <a:t>HECM Counseling Fee</a:t>
            </a:r>
          </a:p>
          <a:p>
            <a:pPr marL="169863" lvl="3" indent="0">
              <a:buClr>
                <a:schemeClr val="tx2"/>
              </a:buClr>
              <a:buNone/>
              <a:tabLst>
                <a:tab pos="398463" algn="l"/>
              </a:tabLst>
            </a:pPr>
            <a:r>
              <a:rPr lang="en-US" sz="2400" b="1" dirty="0"/>
              <a:t>Repair Set Asides</a:t>
            </a:r>
          </a:p>
          <a:p>
            <a:pPr marL="169863" lvl="3" indent="0">
              <a:buClr>
                <a:schemeClr val="tx2"/>
              </a:buClr>
              <a:buNone/>
              <a:tabLst>
                <a:tab pos="398463" algn="l"/>
              </a:tabLst>
            </a:pPr>
            <a:r>
              <a:rPr lang="en-US" sz="2400" b="1" dirty="0"/>
              <a:t>Repair administration fees (not to exceed greater 1.5% of amount advanced for repairs or $50)</a:t>
            </a:r>
          </a:p>
          <a:p>
            <a:pPr marL="169863" lvl="3" indent="0">
              <a:buClr>
                <a:schemeClr val="tx2"/>
              </a:buClr>
              <a:buNone/>
              <a:tabLst>
                <a:tab pos="398463" algn="l"/>
              </a:tabLst>
            </a:pPr>
            <a:r>
              <a:rPr lang="en-US" sz="2400" b="1" dirty="0"/>
              <a:t>Delinquent federal debt</a:t>
            </a:r>
          </a:p>
          <a:p>
            <a:pPr marL="169863" lvl="3" indent="0">
              <a:buClr>
                <a:schemeClr val="tx2"/>
              </a:buClr>
              <a:buNone/>
              <a:tabLst>
                <a:tab pos="398463" algn="l"/>
              </a:tabLst>
            </a:pPr>
            <a:r>
              <a:rPr lang="en-US" sz="2400" b="1" dirty="0"/>
              <a:t>Amounts to discharge existing liens on the property</a:t>
            </a:r>
          </a:p>
        </p:txBody>
      </p:sp>
    </p:spTree>
    <p:extLst>
      <p:ext uri="{BB962C8B-B14F-4D97-AF65-F5344CB8AC3E}">
        <p14:creationId xmlns:p14="http://schemas.microsoft.com/office/powerpoint/2010/main" val="36210053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84C62-8BCE-70F3-D57A-07CDFFAE614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F408A2-9C2A-CBF2-B808-FBAFB76EEBED}"/>
              </a:ext>
            </a:extLst>
          </p:cNvPr>
          <p:cNvSpPr>
            <a:spLocks noGrp="1"/>
          </p:cNvSpPr>
          <p:nvPr>
            <p:ph type="sldNum" sz="quarter" idx="12"/>
          </p:nvPr>
        </p:nvSpPr>
        <p:spPr/>
        <p:txBody>
          <a:bodyPr/>
          <a:lstStyle/>
          <a:p>
            <a:pPr>
              <a:defRPr/>
            </a:pPr>
            <a:fld id="{15156574-C885-4E41-A56A-08A66312CA5D}" type="slidenum">
              <a:rPr lang="en-US" smtClean="0">
                <a:solidFill>
                  <a:prstClr val="black"/>
                </a:solidFill>
              </a:rPr>
              <a:pPr>
                <a:defRPr/>
              </a:pPr>
              <a:t>4</a:t>
            </a:fld>
            <a:endParaRPr lang="en-US" dirty="0">
              <a:solidFill>
                <a:prstClr val="black"/>
              </a:solidFill>
            </a:endParaRPr>
          </a:p>
        </p:txBody>
      </p:sp>
      <p:sp>
        <p:nvSpPr>
          <p:cNvPr id="6" name="TextBox 5">
            <a:extLst>
              <a:ext uri="{FF2B5EF4-FFF2-40B4-BE49-F238E27FC236}">
                <a16:creationId xmlns:a16="http://schemas.microsoft.com/office/drawing/2014/main" id="{C9B3581C-135D-ED1F-0F5D-C642D6B42745}"/>
              </a:ext>
            </a:extLst>
          </p:cNvPr>
          <p:cNvSpPr txBox="1"/>
          <p:nvPr/>
        </p:nvSpPr>
        <p:spPr>
          <a:xfrm>
            <a:off x="9347200" y="4266754"/>
            <a:ext cx="2388244" cy="2585323"/>
          </a:xfrm>
          <a:prstGeom prst="rect">
            <a:avLst/>
          </a:prstGeom>
          <a:noFill/>
        </p:spPr>
        <p:txBody>
          <a:bodyPr wrap="square">
            <a:spAutoFit/>
          </a:bodyPr>
          <a:lstStyle/>
          <a:p>
            <a:r>
              <a:rPr lang="en-US" dirty="0"/>
              <a:t>https://www.consumerfinance.gov/about-us/newsroom/cfpb-takes-action-against-american-advisors-group-for-deceptively-marketing-reverse-mortgages-to-consumers/</a:t>
            </a:r>
          </a:p>
        </p:txBody>
      </p:sp>
      <p:pic>
        <p:nvPicPr>
          <p:cNvPr id="5" name="Picture 4">
            <a:extLst>
              <a:ext uri="{FF2B5EF4-FFF2-40B4-BE49-F238E27FC236}">
                <a16:creationId xmlns:a16="http://schemas.microsoft.com/office/drawing/2014/main" id="{DDBFF8D9-7880-98DA-36ED-E326B17D3710}"/>
              </a:ext>
            </a:extLst>
          </p:cNvPr>
          <p:cNvPicPr>
            <a:picLocks noChangeAspect="1"/>
          </p:cNvPicPr>
          <p:nvPr/>
        </p:nvPicPr>
        <p:blipFill>
          <a:blip r:embed="rId3"/>
          <a:stretch>
            <a:fillRect/>
          </a:stretch>
        </p:blipFill>
        <p:spPr>
          <a:xfrm>
            <a:off x="228600" y="533400"/>
            <a:ext cx="9118600" cy="6318676"/>
          </a:xfrm>
          <a:prstGeom prst="rect">
            <a:avLst/>
          </a:prstGeom>
        </p:spPr>
      </p:pic>
    </p:spTree>
    <p:extLst>
      <p:ext uri="{BB962C8B-B14F-4D97-AF65-F5344CB8AC3E}">
        <p14:creationId xmlns:p14="http://schemas.microsoft.com/office/powerpoint/2010/main" val="366992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B0823-2C54-8938-9129-B162932BF039}"/>
              </a:ext>
            </a:extLst>
          </p:cNvPr>
          <p:cNvSpPr>
            <a:spLocks noGrp="1"/>
          </p:cNvSpPr>
          <p:nvPr>
            <p:ph type="title"/>
          </p:nvPr>
        </p:nvSpPr>
        <p:spPr>
          <a:xfrm>
            <a:off x="0" y="495300"/>
            <a:ext cx="12192000" cy="685800"/>
          </a:xfrm>
        </p:spPr>
        <p:txBody>
          <a:bodyPr/>
          <a:lstStyle/>
          <a:p>
            <a:r>
              <a:rPr lang="en-US" dirty="0"/>
              <a:t>Mandatory Obligation Disbursements</a:t>
            </a:r>
          </a:p>
        </p:txBody>
      </p:sp>
      <p:sp>
        <p:nvSpPr>
          <p:cNvPr id="3" name="Slide Number Placeholder 2">
            <a:extLst>
              <a:ext uri="{FF2B5EF4-FFF2-40B4-BE49-F238E27FC236}">
                <a16:creationId xmlns:a16="http://schemas.microsoft.com/office/drawing/2014/main" id="{129B6FF5-4256-95E6-529B-A38991267353}"/>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40</a:t>
            </a:fld>
            <a:endParaRPr lang="en-US" dirty="0">
              <a:solidFill>
                <a:prstClr val="black"/>
              </a:solidFill>
            </a:endParaRPr>
          </a:p>
        </p:txBody>
      </p:sp>
      <p:sp>
        <p:nvSpPr>
          <p:cNvPr id="4" name="Content Placeholder 3">
            <a:extLst>
              <a:ext uri="{FF2B5EF4-FFF2-40B4-BE49-F238E27FC236}">
                <a16:creationId xmlns:a16="http://schemas.microsoft.com/office/drawing/2014/main" id="{54EE0DFF-1A39-EB1C-575C-477D8B252F4C}"/>
              </a:ext>
            </a:extLst>
          </p:cNvPr>
          <p:cNvSpPr>
            <a:spLocks noGrp="1"/>
          </p:cNvSpPr>
          <p:nvPr>
            <p:ph idx="1"/>
          </p:nvPr>
        </p:nvSpPr>
        <p:spPr>
          <a:xfrm>
            <a:off x="0" y="1181100"/>
            <a:ext cx="12420600" cy="5676900"/>
          </a:xfrm>
        </p:spPr>
        <p:txBody>
          <a:bodyPr/>
          <a:lstStyle/>
          <a:p>
            <a:pPr marL="169863" lvl="3" indent="0">
              <a:buClr>
                <a:schemeClr val="tx2"/>
              </a:buClr>
              <a:buNone/>
              <a:tabLst>
                <a:tab pos="398463" algn="l"/>
              </a:tabLst>
            </a:pPr>
            <a:r>
              <a:rPr lang="en-US" sz="2400" b="1" dirty="0"/>
              <a:t>Customary fees and charges for warranties, inspections, surveys, and engineer certifications</a:t>
            </a:r>
          </a:p>
          <a:p>
            <a:pPr marL="169863" lvl="3" indent="0">
              <a:buClr>
                <a:schemeClr val="tx2"/>
              </a:buClr>
              <a:buNone/>
              <a:tabLst>
                <a:tab pos="398463" algn="l"/>
              </a:tabLst>
            </a:pPr>
            <a:r>
              <a:rPr lang="en-US" sz="2400" b="1" dirty="0"/>
              <a:t>Funds to contractors who made repairs as a condition of closing</a:t>
            </a:r>
          </a:p>
          <a:p>
            <a:pPr marL="169863" lvl="3" indent="0">
              <a:buClr>
                <a:schemeClr val="tx2"/>
              </a:buClr>
              <a:buNone/>
              <a:tabLst>
                <a:tab pos="398463" algn="l"/>
              </a:tabLst>
            </a:pPr>
            <a:r>
              <a:rPr lang="en-US" sz="2400" b="1" dirty="0"/>
              <a:t>Certain Property Charges (property tax and flood and hazard insurance) </a:t>
            </a:r>
          </a:p>
          <a:p>
            <a:pPr marL="169863" lvl="2" indent="0">
              <a:buClr>
                <a:schemeClr val="tx2"/>
              </a:buClr>
              <a:buNone/>
            </a:pPr>
            <a:r>
              <a:rPr lang="en-US" b="1" dirty="0"/>
              <a:t>Reasonable and customary amount, but no more than what the lender actually paid for:</a:t>
            </a:r>
          </a:p>
          <a:p>
            <a:pPr marL="455613" lvl="2" indent="-285750">
              <a:buClr>
                <a:schemeClr val="tx2"/>
              </a:buClr>
              <a:buFontTx/>
              <a:buChar char="-"/>
            </a:pPr>
            <a:r>
              <a:rPr lang="en-US" b="0" i="0" u="none" strike="noStrike" baseline="0" dirty="0">
                <a:solidFill>
                  <a:srgbClr val="000000"/>
                </a:solidFill>
              </a:rPr>
              <a:t>Recording fees and recording taxes, or other charges incident to the recordation of the insured mortgage;</a:t>
            </a:r>
          </a:p>
          <a:p>
            <a:pPr marL="455613" lvl="2" indent="-285750">
              <a:buClr>
                <a:schemeClr val="tx2"/>
              </a:buClr>
              <a:buFontTx/>
              <a:buChar char="-"/>
            </a:pPr>
            <a:r>
              <a:rPr lang="en-US" b="0" i="0" u="none" strike="noStrike" baseline="0" dirty="0">
                <a:solidFill>
                  <a:srgbClr val="000000"/>
                </a:solidFill>
              </a:rPr>
              <a:t>Credit report;</a:t>
            </a:r>
          </a:p>
          <a:p>
            <a:pPr marL="455613" lvl="2" indent="-285750">
              <a:buClr>
                <a:schemeClr val="tx2"/>
              </a:buClr>
              <a:buFontTx/>
              <a:buChar char="-"/>
            </a:pPr>
            <a:r>
              <a:rPr lang="en-US" b="0" i="0" u="none" strike="noStrike" baseline="0" dirty="0">
                <a:solidFill>
                  <a:srgbClr val="000000"/>
                </a:solidFill>
              </a:rPr>
              <a:t>Survey, if required by the lender or the borrower;</a:t>
            </a:r>
          </a:p>
          <a:p>
            <a:pPr marL="455613" lvl="2" indent="-285750">
              <a:buClr>
                <a:schemeClr val="tx2"/>
              </a:buClr>
              <a:buFontTx/>
              <a:buChar char="-"/>
            </a:pPr>
            <a:r>
              <a:rPr lang="en-US" b="0" i="0" u="none" strike="noStrike" baseline="0" dirty="0">
                <a:solidFill>
                  <a:srgbClr val="000000"/>
                </a:solidFill>
              </a:rPr>
              <a:t>Title examination;</a:t>
            </a:r>
          </a:p>
          <a:p>
            <a:pPr marL="455613" lvl="2" indent="-285750">
              <a:buClr>
                <a:schemeClr val="tx2"/>
              </a:buClr>
              <a:buFontTx/>
              <a:buChar char="-"/>
            </a:pPr>
            <a:r>
              <a:rPr lang="en-US" dirty="0">
                <a:solidFill>
                  <a:srgbClr val="000000"/>
                </a:solidFill>
              </a:rPr>
              <a:t>Lender</a:t>
            </a:r>
            <a:r>
              <a:rPr lang="en-US" b="0" i="0" u="none" strike="noStrike" baseline="0" dirty="0">
                <a:solidFill>
                  <a:srgbClr val="000000"/>
                </a:solidFill>
              </a:rPr>
              <a:t>'s title insurance;</a:t>
            </a:r>
          </a:p>
          <a:p>
            <a:pPr marL="455613" lvl="2" indent="-285750">
              <a:buClr>
                <a:schemeClr val="tx2"/>
              </a:buClr>
              <a:buFontTx/>
              <a:buChar char="-"/>
            </a:pPr>
            <a:r>
              <a:rPr lang="en-US" b="0" i="0" u="none" strike="noStrike" baseline="0" dirty="0">
                <a:solidFill>
                  <a:srgbClr val="000000"/>
                </a:solidFill>
              </a:rPr>
              <a:t>Fees paid to an appraiser for the initial appraisal of the property; and</a:t>
            </a:r>
          </a:p>
          <a:p>
            <a:pPr marL="455613" lvl="2" indent="-285750">
              <a:buClr>
                <a:schemeClr val="tx2"/>
              </a:buClr>
              <a:buFontTx/>
              <a:buChar char="-"/>
            </a:pPr>
            <a:r>
              <a:rPr lang="en-US" b="0" i="0" u="none" strike="noStrike" baseline="0" dirty="0">
                <a:solidFill>
                  <a:srgbClr val="000000"/>
                </a:solidFill>
              </a:rPr>
              <a:t>Flood certifications.  	</a:t>
            </a:r>
            <a:endParaRPr lang="en-US" dirty="0">
              <a:solidFill>
                <a:srgbClr val="000000"/>
              </a:solidFill>
            </a:endParaRPr>
          </a:p>
          <a:p>
            <a:pPr marL="169863" lvl="2" indent="0">
              <a:buClr>
                <a:schemeClr val="tx2"/>
              </a:buClr>
              <a:buNone/>
            </a:pPr>
            <a:r>
              <a:rPr lang="en-US" b="1" u="none" strike="noStrike" baseline="0" dirty="0">
                <a:solidFill>
                  <a:srgbClr val="000000"/>
                </a:solidFill>
              </a:rPr>
              <a:t>Payoff of other debt required by HUD</a:t>
            </a:r>
            <a:r>
              <a:rPr lang="en-US" b="0" i="0" u="none" strike="noStrike" baseline="0" dirty="0">
                <a:solidFill>
                  <a:srgbClr val="000000"/>
                </a:solidFill>
              </a:rPr>
              <a:t>				24 C.F.R. §§ 206.25, 206.31</a:t>
            </a:r>
          </a:p>
        </p:txBody>
      </p:sp>
    </p:spTree>
    <p:extLst>
      <p:ext uri="{BB962C8B-B14F-4D97-AF65-F5344CB8AC3E}">
        <p14:creationId xmlns:p14="http://schemas.microsoft.com/office/powerpoint/2010/main" val="2769828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Ongoing Costs</a:t>
            </a:r>
          </a:p>
        </p:txBody>
      </p:sp>
      <p:sp>
        <p:nvSpPr>
          <p:cNvPr id="3" name="Content Placeholder 2"/>
          <p:cNvSpPr>
            <a:spLocks noGrp="1"/>
          </p:cNvSpPr>
          <p:nvPr>
            <p:ph idx="4294967295"/>
          </p:nvPr>
        </p:nvSpPr>
        <p:spPr>
          <a:xfrm>
            <a:off x="203200" y="1219200"/>
            <a:ext cx="11684000" cy="5486400"/>
          </a:xfrm>
        </p:spPr>
        <p:txBody>
          <a:bodyPr/>
          <a:lstStyle/>
          <a:p>
            <a:pPr marL="0" indent="0">
              <a:buNone/>
            </a:pPr>
            <a:r>
              <a:rPr lang="en-US" sz="2800" dirty="0"/>
              <a:t>Ongoing costs are added to the loan balance each month. These include:</a:t>
            </a:r>
          </a:p>
          <a:p>
            <a:pPr marL="457200" indent="0">
              <a:buFont typeface="Wingdings" panose="05000000000000000000" pitchFamily="2" charset="2"/>
              <a:buChar char="Ø"/>
            </a:pPr>
            <a:r>
              <a:rPr lang="en-US" sz="2800" dirty="0"/>
              <a:t>	Interest</a:t>
            </a:r>
          </a:p>
          <a:p>
            <a:pPr marL="457200" indent="0">
              <a:buFont typeface="Wingdings" panose="05000000000000000000" pitchFamily="2" charset="2"/>
              <a:buChar char="Ø"/>
            </a:pPr>
            <a:r>
              <a:rPr lang="en-US" sz="2800" dirty="0"/>
              <a:t> 	Servicing fees paid to the lender to cover the costs of sending account statements, distributing loan proceeds, and confirming the borrower’s compliance with loan requirements.</a:t>
            </a:r>
          </a:p>
          <a:p>
            <a:pPr marL="457200" indent="0">
              <a:buFont typeface="Wingdings" panose="05000000000000000000" pitchFamily="2" charset="2"/>
              <a:buChar char="Ø"/>
            </a:pPr>
            <a:r>
              <a:rPr lang="en-US" sz="2800" dirty="0"/>
              <a:t>	Monthly mortgage insurance premiums up to a rate that does not exceed 1.5% of the outstanding mortgage balance (or 1.55% if the original principal obligation is greater than 95% of the appraised value of the property).</a:t>
            </a:r>
          </a:p>
          <a:p>
            <a:pPr marL="0" indent="0">
              <a:buNone/>
            </a:pPr>
            <a:r>
              <a:rPr lang="en-US" sz="2800" dirty="0"/>
              <a:t>These ongoing costs increase as the loan balance increases, thereby using up the borrower's equity even faster.  </a:t>
            </a:r>
          </a:p>
          <a:p>
            <a:pPr marL="0" indent="0">
              <a:buNone/>
            </a:pPr>
            <a:r>
              <a:rPr lang="en-US" sz="2800" dirty="0"/>
              <a:t>24 C.F.R. § 206.105</a:t>
            </a:r>
          </a:p>
          <a:p>
            <a:endParaRPr lang="en-US" dirty="0"/>
          </a:p>
        </p:txBody>
      </p:sp>
      <p:sp>
        <p:nvSpPr>
          <p:cNvPr id="2" name="TextBox 1">
            <a:extLst>
              <a:ext uri="{FF2B5EF4-FFF2-40B4-BE49-F238E27FC236}">
                <a16:creationId xmlns:a16="http://schemas.microsoft.com/office/drawing/2014/main" id="{3BC372C7-1EC9-1A0D-F73C-7F434A97AB52}"/>
              </a:ext>
            </a:extLst>
          </p:cNvPr>
          <p:cNvSpPr txBox="1"/>
          <p:nvPr/>
        </p:nvSpPr>
        <p:spPr>
          <a:xfrm>
            <a:off x="11684000" y="6488668"/>
            <a:ext cx="609600" cy="369332"/>
          </a:xfrm>
          <a:prstGeom prst="rect">
            <a:avLst/>
          </a:prstGeom>
          <a:noFill/>
        </p:spPr>
        <p:txBody>
          <a:bodyPr wrap="square" rtlCol="0">
            <a:spAutoFit/>
          </a:bodyPr>
          <a:lstStyle/>
          <a:p>
            <a:fld id="{ECAD061C-C93D-47C6-8954-9EDD71B7118D}" type="slidenum">
              <a:rPr lang="en-US" smtClean="0"/>
              <a:t>41</a:t>
            </a:fld>
            <a:endParaRPr lang="en-US" dirty="0"/>
          </a:p>
        </p:txBody>
      </p:sp>
    </p:spTree>
    <p:extLst>
      <p:ext uri="{BB962C8B-B14F-4D97-AF65-F5344CB8AC3E}">
        <p14:creationId xmlns:p14="http://schemas.microsoft.com/office/powerpoint/2010/main" val="181068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62C70-E016-8D4D-3ADE-43546A16D4C7}"/>
              </a:ext>
            </a:extLst>
          </p:cNvPr>
          <p:cNvSpPr>
            <a:spLocks noGrp="1"/>
          </p:cNvSpPr>
          <p:nvPr>
            <p:ph type="title"/>
          </p:nvPr>
        </p:nvSpPr>
        <p:spPr/>
        <p:txBody>
          <a:bodyPr/>
          <a:lstStyle/>
          <a:p>
            <a:r>
              <a:rPr lang="en-US" dirty="0"/>
              <a:t>Property Charges</a:t>
            </a:r>
          </a:p>
        </p:txBody>
      </p:sp>
      <p:sp>
        <p:nvSpPr>
          <p:cNvPr id="3" name="Slide Number Placeholder 2">
            <a:extLst>
              <a:ext uri="{FF2B5EF4-FFF2-40B4-BE49-F238E27FC236}">
                <a16:creationId xmlns:a16="http://schemas.microsoft.com/office/drawing/2014/main" id="{664B9D60-E4AF-1992-85F6-AAC41715BCB7}"/>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42</a:t>
            </a:fld>
            <a:endParaRPr lang="en-US" dirty="0">
              <a:solidFill>
                <a:prstClr val="black"/>
              </a:solidFill>
            </a:endParaRPr>
          </a:p>
        </p:txBody>
      </p:sp>
      <p:sp>
        <p:nvSpPr>
          <p:cNvPr id="4" name="Content Placeholder 3">
            <a:extLst>
              <a:ext uri="{FF2B5EF4-FFF2-40B4-BE49-F238E27FC236}">
                <a16:creationId xmlns:a16="http://schemas.microsoft.com/office/drawing/2014/main" id="{D8918019-7B16-6E43-E109-DCD993DBC5F5}"/>
              </a:ext>
            </a:extLst>
          </p:cNvPr>
          <p:cNvSpPr>
            <a:spLocks noGrp="1"/>
          </p:cNvSpPr>
          <p:nvPr>
            <p:ph idx="1"/>
          </p:nvPr>
        </p:nvSpPr>
        <p:spPr>
          <a:xfrm>
            <a:off x="711200" y="1524000"/>
            <a:ext cx="11074400" cy="1905000"/>
          </a:xfrm>
        </p:spPr>
        <p:txBody>
          <a:bodyPr/>
          <a:lstStyle/>
          <a:p>
            <a:pPr marL="0" indent="0">
              <a:buNone/>
            </a:pPr>
            <a:r>
              <a:rPr lang="en-US" dirty="0"/>
              <a:t>The borrower must also be able to pay all Property Charges on an on-going basis.  These include:</a:t>
            </a:r>
          </a:p>
        </p:txBody>
      </p:sp>
      <p:graphicFrame>
        <p:nvGraphicFramePr>
          <p:cNvPr id="5" name="Table 4">
            <a:extLst>
              <a:ext uri="{FF2B5EF4-FFF2-40B4-BE49-F238E27FC236}">
                <a16:creationId xmlns:a16="http://schemas.microsoft.com/office/drawing/2014/main" id="{36766BA6-840C-2E64-B0B2-A58E681391D5}"/>
              </a:ext>
            </a:extLst>
          </p:cNvPr>
          <p:cNvGraphicFramePr>
            <a:graphicFrameLocks noGrp="1"/>
          </p:cNvGraphicFramePr>
          <p:nvPr>
            <p:extLst>
              <p:ext uri="{D42A27DB-BD31-4B8C-83A1-F6EECF244321}">
                <p14:modId xmlns:p14="http://schemas.microsoft.com/office/powerpoint/2010/main" val="3491834504"/>
              </p:ext>
            </p:extLst>
          </p:nvPr>
        </p:nvGraphicFramePr>
        <p:xfrm>
          <a:off x="603292" y="3124200"/>
          <a:ext cx="11290216" cy="2926080"/>
        </p:xfrm>
        <a:graphic>
          <a:graphicData uri="http://schemas.openxmlformats.org/drawingml/2006/table">
            <a:tbl>
              <a:tblPr firstRow="1" bandRow="1">
                <a:tableStyleId>{2D5ABB26-0587-4C30-8999-92F81FD0307C}</a:tableStyleId>
              </a:tblPr>
              <a:tblGrid>
                <a:gridCol w="5645108">
                  <a:extLst>
                    <a:ext uri="{9D8B030D-6E8A-4147-A177-3AD203B41FA5}">
                      <a16:colId xmlns:a16="http://schemas.microsoft.com/office/drawing/2014/main" val="1931160512"/>
                    </a:ext>
                  </a:extLst>
                </a:gridCol>
                <a:gridCol w="5645108">
                  <a:extLst>
                    <a:ext uri="{9D8B030D-6E8A-4147-A177-3AD203B41FA5}">
                      <a16:colId xmlns:a16="http://schemas.microsoft.com/office/drawing/2014/main" val="3245881873"/>
                    </a:ext>
                  </a:extLst>
                </a:gridCol>
              </a:tblGrid>
              <a:tr h="117158">
                <a:tc>
                  <a:txBody>
                    <a:bodyPr/>
                    <a:lstStyle/>
                    <a:p>
                      <a:r>
                        <a:rPr lang="en-US" sz="2800" dirty="0"/>
                        <a:t>- Property taxes</a:t>
                      </a:r>
                    </a:p>
                  </a:txBody>
                  <a:tcPr/>
                </a:tc>
                <a:tc>
                  <a:txBody>
                    <a:bodyPr/>
                    <a:lstStyle/>
                    <a:p>
                      <a:r>
                        <a:rPr lang="en-US" sz="2800" dirty="0"/>
                        <a:t>- Condominium fees</a:t>
                      </a:r>
                    </a:p>
                  </a:txBody>
                  <a:tcPr/>
                </a:tc>
                <a:extLst>
                  <a:ext uri="{0D108BD9-81ED-4DB2-BD59-A6C34878D82A}">
                    <a16:rowId xmlns:a16="http://schemas.microsoft.com/office/drawing/2014/main" val="1541412307"/>
                  </a:ext>
                </a:extLst>
              </a:tr>
              <a:tr h="370840">
                <a:tc>
                  <a:txBody>
                    <a:bodyPr/>
                    <a:lstStyle/>
                    <a:p>
                      <a:r>
                        <a:rPr lang="en-US" sz="2800" dirty="0"/>
                        <a:t>- Hazard insurance premiums</a:t>
                      </a:r>
                    </a:p>
                  </a:txBody>
                  <a:tcPr/>
                </a:tc>
                <a:tc>
                  <a:txBody>
                    <a:bodyPr/>
                    <a:lstStyle/>
                    <a:p>
                      <a:r>
                        <a:rPr lang="en-US" sz="2800" dirty="0"/>
                        <a:t>- Planned unit development fees</a:t>
                      </a:r>
                    </a:p>
                  </a:txBody>
                  <a:tcPr/>
                </a:tc>
                <a:extLst>
                  <a:ext uri="{0D108BD9-81ED-4DB2-BD59-A6C34878D82A}">
                    <a16:rowId xmlns:a16="http://schemas.microsoft.com/office/drawing/2014/main" val="3613851708"/>
                  </a:ext>
                </a:extLst>
              </a:tr>
              <a:tr h="370840">
                <a:tc>
                  <a:txBody>
                    <a:bodyPr/>
                    <a:lstStyle/>
                    <a:p>
                      <a:r>
                        <a:rPr lang="en-US" sz="2800" dirty="0"/>
                        <a:t>- Ground rents</a:t>
                      </a:r>
                    </a:p>
                  </a:txBody>
                  <a:tcPr/>
                </a:tc>
                <a:tc>
                  <a:txBody>
                    <a:bodyPr/>
                    <a:lstStyle/>
                    <a:p>
                      <a:r>
                        <a:rPr lang="en-US" sz="2800" dirty="0"/>
                        <a:t>- Homeowner’s Association fees</a:t>
                      </a:r>
                    </a:p>
                  </a:txBody>
                  <a:tcPr/>
                </a:tc>
                <a:extLst>
                  <a:ext uri="{0D108BD9-81ED-4DB2-BD59-A6C34878D82A}">
                    <a16:rowId xmlns:a16="http://schemas.microsoft.com/office/drawing/2014/main" val="24017612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 Any applicable flood insurance premiums</a:t>
                      </a:r>
                    </a:p>
                    <a:p>
                      <a:endParaRPr lang="en-US" sz="2800" dirty="0"/>
                    </a:p>
                  </a:txBody>
                  <a:tcPr/>
                </a:tc>
                <a:tc>
                  <a:txBody>
                    <a:bodyPr/>
                    <a:lstStyle/>
                    <a:p>
                      <a:r>
                        <a:rPr lang="en-US" sz="2800" dirty="0"/>
                        <a:t>- Special assessments levied by   </a:t>
                      </a:r>
                    </a:p>
                    <a:p>
                      <a:r>
                        <a:rPr lang="en-US" sz="2800" dirty="0"/>
                        <a:t>   municipalities or state law</a:t>
                      </a:r>
                    </a:p>
                  </a:txBody>
                  <a:tcPr/>
                </a:tc>
                <a:extLst>
                  <a:ext uri="{0D108BD9-81ED-4DB2-BD59-A6C34878D82A}">
                    <a16:rowId xmlns:a16="http://schemas.microsoft.com/office/drawing/2014/main" val="4153074284"/>
                  </a:ext>
                </a:extLst>
              </a:tr>
            </a:tbl>
          </a:graphicData>
        </a:graphic>
      </p:graphicFrame>
      <p:sp>
        <p:nvSpPr>
          <p:cNvPr id="6" name="TextBox 5">
            <a:extLst>
              <a:ext uri="{FF2B5EF4-FFF2-40B4-BE49-F238E27FC236}">
                <a16:creationId xmlns:a16="http://schemas.microsoft.com/office/drawing/2014/main" id="{B0B654B2-9CA2-674B-EB18-C7BC31F8B9E7}"/>
              </a:ext>
            </a:extLst>
          </p:cNvPr>
          <p:cNvSpPr txBox="1"/>
          <p:nvPr/>
        </p:nvSpPr>
        <p:spPr>
          <a:xfrm>
            <a:off x="381000" y="6191610"/>
            <a:ext cx="5486400" cy="523220"/>
          </a:xfrm>
          <a:prstGeom prst="rect">
            <a:avLst/>
          </a:prstGeom>
          <a:noFill/>
        </p:spPr>
        <p:txBody>
          <a:bodyPr wrap="square" rtlCol="0">
            <a:spAutoFit/>
          </a:bodyPr>
          <a:lstStyle/>
          <a:p>
            <a:r>
              <a:rPr lang="en-US" sz="2800" dirty="0"/>
              <a:t>24 C.F.R. §§ 206.3, 206.205</a:t>
            </a:r>
          </a:p>
        </p:txBody>
      </p:sp>
    </p:spTree>
    <p:extLst>
      <p:ext uri="{BB962C8B-B14F-4D97-AF65-F5344CB8AC3E}">
        <p14:creationId xmlns:p14="http://schemas.microsoft.com/office/powerpoint/2010/main" val="30450421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0B4E3-1A87-B6D6-2C89-70A0463BAD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FB36DF-3980-CDB4-9FC0-F1966B18D278}"/>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8353CA9E-6295-944B-B8D4-08D0DC59FEB1}"/>
              </a:ext>
            </a:extLst>
          </p:cNvPr>
          <p:cNvSpPr>
            <a:spLocks noGrp="1"/>
          </p:cNvSpPr>
          <p:nvPr>
            <p:ph type="sldNum" sz="quarter" idx="12"/>
          </p:nvPr>
        </p:nvSpPr>
        <p:spPr/>
        <p:txBody>
          <a:bodyPr/>
          <a:lstStyle/>
          <a:p>
            <a:pPr>
              <a:defRPr/>
            </a:pPr>
            <a:fld id="{88AA8DA2-99D1-4607-A62B-1B547612533B}" type="slidenum">
              <a:rPr lang="en-US" smtClean="0"/>
              <a:pPr>
                <a:defRPr/>
              </a:pPr>
              <a:t>43</a:t>
            </a:fld>
            <a:endParaRPr lang="en-US" dirty="0"/>
          </a:p>
        </p:txBody>
      </p:sp>
      <p:sp>
        <p:nvSpPr>
          <p:cNvPr id="4" name="Content Placeholder 3">
            <a:extLst>
              <a:ext uri="{FF2B5EF4-FFF2-40B4-BE49-F238E27FC236}">
                <a16:creationId xmlns:a16="http://schemas.microsoft.com/office/drawing/2014/main" id="{AFACC15A-D779-BED9-39FD-C287A87340EC}"/>
              </a:ext>
            </a:extLst>
          </p:cNvPr>
          <p:cNvSpPr>
            <a:spLocks noGrp="1"/>
          </p:cNvSpPr>
          <p:nvPr>
            <p:ph idx="1"/>
          </p:nvPr>
        </p:nvSpPr>
        <p:spPr/>
        <p:txBody>
          <a:bodyPr/>
          <a:lstStyle/>
          <a:p>
            <a:endParaRPr lang="en-US" dirty="0"/>
          </a:p>
          <a:p>
            <a:endParaRPr lang="en-US" dirty="0"/>
          </a:p>
          <a:p>
            <a:pPr marL="0" indent="0" algn="ctr">
              <a:buNone/>
            </a:pPr>
            <a:r>
              <a:rPr lang="en-US" sz="4000" b="1" dirty="0"/>
              <a:t>Poll Question # 2</a:t>
            </a:r>
          </a:p>
        </p:txBody>
      </p:sp>
    </p:spTree>
    <p:extLst>
      <p:ext uri="{BB962C8B-B14F-4D97-AF65-F5344CB8AC3E}">
        <p14:creationId xmlns:p14="http://schemas.microsoft.com/office/powerpoint/2010/main" val="41471770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Set Aside Accounts</a:t>
            </a:r>
          </a:p>
        </p:txBody>
      </p:sp>
      <p:sp>
        <p:nvSpPr>
          <p:cNvPr id="90115" name="Rectangle 3"/>
          <p:cNvSpPr>
            <a:spLocks noGrp="1" noChangeArrowheads="1"/>
          </p:cNvSpPr>
          <p:nvPr>
            <p:ph type="body" idx="4294967295"/>
          </p:nvPr>
        </p:nvSpPr>
        <p:spPr>
          <a:xfrm>
            <a:off x="203200" y="1419226"/>
            <a:ext cx="10998200" cy="5057775"/>
          </a:xfrm>
          <a:solidFill>
            <a:schemeClr val="bg1"/>
          </a:solidFill>
        </p:spPr>
        <p:txBody>
          <a:bodyPr/>
          <a:lstStyle/>
          <a:p>
            <a:pPr marL="457200" lvl="1" indent="0">
              <a:lnSpc>
                <a:spcPct val="90000"/>
              </a:lnSpc>
              <a:spcBef>
                <a:spcPts val="600"/>
              </a:spcBef>
              <a:buClr>
                <a:srgbClr val="09677B"/>
              </a:buClr>
              <a:buNone/>
            </a:pPr>
            <a:r>
              <a:rPr lang="en-US" sz="3600" dirty="0"/>
              <a:t>The lender can also establish and set aside funds into a separate account for additional costs such as monthly service fees, required repairs, and property taxes and insurance for the first year of the loan.  </a:t>
            </a:r>
          </a:p>
          <a:p>
            <a:pPr marL="457200" lvl="1" indent="0">
              <a:lnSpc>
                <a:spcPct val="90000"/>
              </a:lnSpc>
              <a:spcBef>
                <a:spcPts val="600"/>
              </a:spcBef>
              <a:buClr>
                <a:srgbClr val="09677B"/>
              </a:buClr>
              <a:buNone/>
            </a:pPr>
            <a:r>
              <a:rPr lang="en-US" sz="3600" dirty="0"/>
              <a:t>24 C.F.R.§ 206.16(f)</a:t>
            </a:r>
          </a:p>
          <a:p>
            <a:pPr marL="457200" lvl="1" indent="0">
              <a:lnSpc>
                <a:spcPct val="90000"/>
              </a:lnSpc>
              <a:spcBef>
                <a:spcPts val="600"/>
              </a:spcBef>
              <a:buClr>
                <a:srgbClr val="09677B"/>
              </a:buClr>
              <a:buNone/>
            </a:pPr>
            <a:endParaRPr lang="en-US" sz="3600" dirty="0"/>
          </a:p>
          <a:p>
            <a:pPr marL="457200" lvl="1" indent="0">
              <a:lnSpc>
                <a:spcPct val="90000"/>
              </a:lnSpc>
              <a:spcBef>
                <a:spcPts val="600"/>
              </a:spcBef>
              <a:buClr>
                <a:srgbClr val="09677B"/>
              </a:buClr>
              <a:buNone/>
            </a:pPr>
            <a:r>
              <a:rPr lang="en-US" sz="3600" dirty="0"/>
              <a:t>If the property requires repairs, the lender may collect a fee for each repair not to exceed 1.5 % of the advance or $50. </a:t>
            </a:r>
          </a:p>
          <a:p>
            <a:pPr marL="457200" lvl="1" indent="0">
              <a:lnSpc>
                <a:spcPct val="90000"/>
              </a:lnSpc>
              <a:spcBef>
                <a:spcPts val="600"/>
              </a:spcBef>
              <a:buClr>
                <a:srgbClr val="09677B"/>
              </a:buClr>
              <a:buNone/>
            </a:pPr>
            <a:r>
              <a:rPr lang="en-US" sz="3600" dirty="0"/>
              <a:t>24 C.F.R. § 206.31</a:t>
            </a:r>
            <a:endParaRPr lang="en-US" sz="2400" dirty="0"/>
          </a:p>
          <a:p>
            <a:pPr lvl="3" eaLnBrk="1" hangingPunct="1">
              <a:lnSpc>
                <a:spcPct val="90000"/>
              </a:lnSpc>
              <a:buClr>
                <a:srgbClr val="CC0000"/>
              </a:buClr>
              <a:buSzTx/>
              <a:buFont typeface="Wingdings" pitchFamily="2" charset="2"/>
              <a:buChar char="Ø"/>
            </a:pPr>
            <a:endParaRPr lang="en-US" sz="2800" dirty="0"/>
          </a:p>
        </p:txBody>
      </p:sp>
      <p:sp>
        <p:nvSpPr>
          <p:cNvPr id="2" name="TextBox 1">
            <a:extLst>
              <a:ext uri="{FF2B5EF4-FFF2-40B4-BE49-F238E27FC236}">
                <a16:creationId xmlns:a16="http://schemas.microsoft.com/office/drawing/2014/main" id="{1745F6B7-1D74-9DF4-FF67-ED7FA09C1E42}"/>
              </a:ext>
            </a:extLst>
          </p:cNvPr>
          <p:cNvSpPr txBox="1"/>
          <p:nvPr/>
        </p:nvSpPr>
        <p:spPr>
          <a:xfrm>
            <a:off x="11607800" y="6477001"/>
            <a:ext cx="762000" cy="369332"/>
          </a:xfrm>
          <a:prstGeom prst="rect">
            <a:avLst/>
          </a:prstGeom>
          <a:noFill/>
        </p:spPr>
        <p:txBody>
          <a:bodyPr wrap="square" rtlCol="0">
            <a:spAutoFit/>
          </a:bodyPr>
          <a:lstStyle/>
          <a:p>
            <a:fld id="{A033EE59-3416-416B-A34A-C00E14DA28A4}" type="slidenum">
              <a:rPr lang="en-US" smtClean="0"/>
              <a:t>44</a:t>
            </a:fld>
            <a:endParaRPr lang="en-US" dirty="0"/>
          </a:p>
        </p:txBody>
      </p:sp>
    </p:spTree>
    <p:extLst>
      <p:ext uri="{BB962C8B-B14F-4D97-AF65-F5344CB8AC3E}">
        <p14:creationId xmlns:p14="http://schemas.microsoft.com/office/powerpoint/2010/main" val="397153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25C6F-C313-164E-4132-83E12E77D532}"/>
              </a:ext>
            </a:extLst>
          </p:cNvPr>
          <p:cNvSpPr>
            <a:spLocks noGrp="1"/>
          </p:cNvSpPr>
          <p:nvPr>
            <p:ph type="title"/>
          </p:nvPr>
        </p:nvSpPr>
        <p:spPr/>
        <p:txBody>
          <a:bodyPr/>
          <a:lstStyle/>
          <a:p>
            <a:r>
              <a:rPr lang="en-US" dirty="0"/>
              <a:t>Life Expectancy Set Aside (LESA)</a:t>
            </a:r>
          </a:p>
        </p:txBody>
      </p:sp>
      <p:sp>
        <p:nvSpPr>
          <p:cNvPr id="3" name="Slide Number Placeholder 2">
            <a:extLst>
              <a:ext uri="{FF2B5EF4-FFF2-40B4-BE49-F238E27FC236}">
                <a16:creationId xmlns:a16="http://schemas.microsoft.com/office/drawing/2014/main" id="{A966ED74-F6F8-509E-B0BE-FFE9E5BB5707}"/>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45</a:t>
            </a:fld>
            <a:endParaRPr lang="en-US" dirty="0">
              <a:solidFill>
                <a:prstClr val="black"/>
              </a:solidFill>
            </a:endParaRPr>
          </a:p>
        </p:txBody>
      </p:sp>
      <p:sp>
        <p:nvSpPr>
          <p:cNvPr id="4" name="Content Placeholder 3">
            <a:extLst>
              <a:ext uri="{FF2B5EF4-FFF2-40B4-BE49-F238E27FC236}">
                <a16:creationId xmlns:a16="http://schemas.microsoft.com/office/drawing/2014/main" id="{76D71A0A-7AC8-38F0-8ED7-B9892F1DF93D}"/>
              </a:ext>
            </a:extLst>
          </p:cNvPr>
          <p:cNvSpPr>
            <a:spLocks noGrp="1"/>
          </p:cNvSpPr>
          <p:nvPr>
            <p:ph idx="1"/>
          </p:nvPr>
        </p:nvSpPr>
        <p:spPr/>
        <p:txBody>
          <a:bodyPr/>
          <a:lstStyle/>
          <a:p>
            <a:pPr marL="457200" indent="-457200">
              <a:buFont typeface="Arial" panose="020B0604020202020204" pitchFamily="34" charset="0"/>
              <a:buChar char="•"/>
            </a:pPr>
            <a:r>
              <a:rPr lang="en-US" dirty="0"/>
              <a:t>When the financial assessment shows the borrower is unable to pay Property Charges (property taxes and flood and hazard insurance premiums), the lender must require that a portion of the Principal Limit be set aside.  </a:t>
            </a:r>
          </a:p>
          <a:p>
            <a:pPr marL="0" indent="0">
              <a:buNone/>
            </a:pPr>
            <a:endParaRPr lang="en-US" dirty="0"/>
          </a:p>
          <a:p>
            <a:pPr marL="457200" indent="-457200">
              <a:buFont typeface="Arial" panose="020B0604020202020204" pitchFamily="34" charset="0"/>
              <a:buChar char="•"/>
            </a:pPr>
            <a:r>
              <a:rPr lang="en-US" dirty="0"/>
              <a:t>If the borrower can pay the charges, they can elect a full or partial LESA.  </a:t>
            </a:r>
          </a:p>
          <a:p>
            <a:pPr marL="0" indent="0">
              <a:buNone/>
            </a:pPr>
            <a:endParaRPr lang="en-US" dirty="0"/>
          </a:p>
          <a:p>
            <a:pPr marL="0" indent="0">
              <a:buNone/>
            </a:pPr>
            <a:r>
              <a:rPr lang="en-US" dirty="0"/>
              <a:t>24 C.F.R. §§ 206.19(f)(2)(</a:t>
            </a:r>
            <a:r>
              <a:rPr lang="en-US" dirty="0" err="1"/>
              <a:t>i</a:t>
            </a:r>
            <a:r>
              <a:rPr lang="en-US" dirty="0"/>
              <a:t>), 206.205(b)(2)</a:t>
            </a:r>
          </a:p>
        </p:txBody>
      </p:sp>
    </p:spTree>
    <p:extLst>
      <p:ext uri="{BB962C8B-B14F-4D97-AF65-F5344CB8AC3E}">
        <p14:creationId xmlns:p14="http://schemas.microsoft.com/office/powerpoint/2010/main" val="42644138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C412D-CC75-9321-493E-6D72E2154B86}"/>
              </a:ext>
            </a:extLst>
          </p:cNvPr>
          <p:cNvSpPr>
            <a:spLocks noGrp="1"/>
          </p:cNvSpPr>
          <p:nvPr>
            <p:ph type="title"/>
          </p:nvPr>
        </p:nvSpPr>
        <p:spPr/>
        <p:txBody>
          <a:bodyPr/>
          <a:lstStyle/>
          <a:p>
            <a:r>
              <a:rPr lang="en-US" dirty="0"/>
              <a:t>Lender Duties: Fully Funded LESA</a:t>
            </a:r>
          </a:p>
        </p:txBody>
      </p:sp>
      <p:sp>
        <p:nvSpPr>
          <p:cNvPr id="3" name="Slide Number Placeholder 2">
            <a:extLst>
              <a:ext uri="{FF2B5EF4-FFF2-40B4-BE49-F238E27FC236}">
                <a16:creationId xmlns:a16="http://schemas.microsoft.com/office/drawing/2014/main" id="{AC15EE6E-0591-A59B-AB1E-991DE40C6CE7}"/>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46</a:t>
            </a:fld>
            <a:endParaRPr lang="en-US" dirty="0">
              <a:solidFill>
                <a:prstClr val="black"/>
              </a:solidFill>
            </a:endParaRPr>
          </a:p>
        </p:txBody>
      </p:sp>
      <p:sp>
        <p:nvSpPr>
          <p:cNvPr id="4" name="Content Placeholder 3">
            <a:extLst>
              <a:ext uri="{FF2B5EF4-FFF2-40B4-BE49-F238E27FC236}">
                <a16:creationId xmlns:a16="http://schemas.microsoft.com/office/drawing/2014/main" id="{283A807D-20E5-4A26-17A9-DA3C75CCD00D}"/>
              </a:ext>
            </a:extLst>
          </p:cNvPr>
          <p:cNvSpPr>
            <a:spLocks noGrp="1"/>
          </p:cNvSpPr>
          <p:nvPr>
            <p:ph idx="1"/>
          </p:nvPr>
        </p:nvSpPr>
        <p:spPr>
          <a:xfrm>
            <a:off x="76200" y="1181100"/>
            <a:ext cx="11925216" cy="5600700"/>
          </a:xfrm>
        </p:spPr>
        <p:txBody>
          <a:bodyPr/>
          <a:lstStyle/>
          <a:p>
            <a:pPr marL="0" indent="0">
              <a:buNone/>
            </a:pPr>
            <a:r>
              <a:rPr lang="en-US" sz="2400" dirty="0"/>
              <a:t>For a Fully–Funded LESA, the lender shall:</a:t>
            </a:r>
          </a:p>
          <a:p>
            <a:pPr marL="0" indent="0">
              <a:buNone/>
            </a:pPr>
            <a:r>
              <a:rPr lang="en-US" sz="2400" dirty="0"/>
              <a:t>(A) Pay property charges before bills become delinquent and establish controls to ensure  information needed to pay such bills is obtained on a timely basis;</a:t>
            </a:r>
          </a:p>
          <a:p>
            <a:pPr marL="0" indent="0">
              <a:buNone/>
            </a:pPr>
            <a:r>
              <a:rPr lang="en-US" sz="2400" dirty="0"/>
              <a:t>(B) Make early payments to take advantage discounts to the borrower's advantage;</a:t>
            </a:r>
          </a:p>
          <a:p>
            <a:pPr marL="0" indent="0">
              <a:buNone/>
            </a:pPr>
            <a:r>
              <a:rPr lang="en-US" sz="2400" dirty="0"/>
              <a:t>(C) Not charge the borrower penalties for late payments unless the penalty was the direct result of the borrower's error or omission;</a:t>
            </a:r>
          </a:p>
          <a:p>
            <a:pPr marL="0" indent="0">
              <a:buNone/>
            </a:pPr>
            <a:r>
              <a:rPr lang="en-US" sz="2400" dirty="0"/>
              <a:t>(D) Ensure that LESA funds are </a:t>
            </a:r>
            <a:r>
              <a:rPr lang="en-US" sz="2400" b="1" dirty="0"/>
              <a:t>not</a:t>
            </a:r>
            <a:r>
              <a:rPr lang="en-US" sz="2400" dirty="0"/>
              <a:t> held in an escrow account;</a:t>
            </a:r>
          </a:p>
          <a:p>
            <a:pPr marL="0" indent="0">
              <a:buNone/>
            </a:pPr>
            <a:r>
              <a:rPr lang="en-US" sz="2400" dirty="0"/>
              <a:t>(E) Add payments for property charges to the outstanding loan balance when the lender disburses funds to the taxing authority or insurance carrier; and</a:t>
            </a:r>
          </a:p>
          <a:p>
            <a:pPr marL="0" indent="0">
              <a:buNone/>
            </a:pPr>
            <a:r>
              <a:rPr lang="en-US" sz="2400" dirty="0"/>
              <a:t>(F) Provide written notification to the borrower and FHA within 30 days of the receiving notice that a property charge payment is outstanding when there are no funds or insufficient funds remaining in the LESA, and recommend that the borrower speak with a HUD–Approved Housing Counselor. </a:t>
            </a:r>
          </a:p>
          <a:p>
            <a:pPr marL="0" indent="0">
              <a:buNone/>
            </a:pPr>
            <a:r>
              <a:rPr lang="en-US" sz="2400" dirty="0"/>
              <a:t>24 C.F.R. § 206.205(C)(1)(</a:t>
            </a:r>
            <a:r>
              <a:rPr lang="en-US" sz="2400" dirty="0" err="1"/>
              <a:t>i</a:t>
            </a:r>
            <a:r>
              <a:rPr lang="en-US" sz="2400" dirty="0"/>
              <a:t>)</a:t>
            </a:r>
          </a:p>
          <a:p>
            <a:endParaRPr lang="en-US" sz="2400" dirty="0"/>
          </a:p>
          <a:p>
            <a:endParaRPr lang="en-US" sz="2400" dirty="0"/>
          </a:p>
          <a:p>
            <a:r>
              <a:rPr lang="en-US" sz="2400" dirty="0"/>
              <a:t>24 C.F.R. 206.205</a:t>
            </a:r>
          </a:p>
        </p:txBody>
      </p:sp>
    </p:spTree>
    <p:extLst>
      <p:ext uri="{BB962C8B-B14F-4D97-AF65-F5344CB8AC3E}">
        <p14:creationId xmlns:p14="http://schemas.microsoft.com/office/powerpoint/2010/main" val="436461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ECDE0-69BF-7DAB-5BF1-1B4E28BB92C0}"/>
              </a:ext>
            </a:extLst>
          </p:cNvPr>
          <p:cNvSpPr>
            <a:spLocks noGrp="1"/>
          </p:cNvSpPr>
          <p:nvPr>
            <p:ph type="title"/>
          </p:nvPr>
        </p:nvSpPr>
        <p:spPr/>
        <p:txBody>
          <a:bodyPr/>
          <a:lstStyle/>
          <a:p>
            <a:r>
              <a:rPr lang="en-US" dirty="0"/>
              <a:t>Lender Duties: Partially Funded LESA</a:t>
            </a:r>
          </a:p>
        </p:txBody>
      </p:sp>
      <p:sp>
        <p:nvSpPr>
          <p:cNvPr id="3" name="Slide Number Placeholder 2">
            <a:extLst>
              <a:ext uri="{FF2B5EF4-FFF2-40B4-BE49-F238E27FC236}">
                <a16:creationId xmlns:a16="http://schemas.microsoft.com/office/drawing/2014/main" id="{5A3AD13C-6291-38DB-D11E-9266056EF09D}"/>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47</a:t>
            </a:fld>
            <a:endParaRPr lang="en-US" dirty="0">
              <a:solidFill>
                <a:prstClr val="black"/>
              </a:solidFill>
            </a:endParaRPr>
          </a:p>
        </p:txBody>
      </p:sp>
      <p:sp>
        <p:nvSpPr>
          <p:cNvPr id="4" name="Content Placeholder 3">
            <a:extLst>
              <a:ext uri="{FF2B5EF4-FFF2-40B4-BE49-F238E27FC236}">
                <a16:creationId xmlns:a16="http://schemas.microsoft.com/office/drawing/2014/main" id="{BD44BAA0-ABC7-100A-6C26-A04D158FFC36}"/>
              </a:ext>
            </a:extLst>
          </p:cNvPr>
          <p:cNvSpPr>
            <a:spLocks noGrp="1"/>
          </p:cNvSpPr>
          <p:nvPr>
            <p:ph idx="1"/>
          </p:nvPr>
        </p:nvSpPr>
        <p:spPr>
          <a:xfrm>
            <a:off x="211752" y="1387476"/>
            <a:ext cx="11963400" cy="5105400"/>
          </a:xfrm>
        </p:spPr>
        <p:txBody>
          <a:bodyPr/>
          <a:lstStyle/>
          <a:p>
            <a:pPr marL="0" indent="0">
              <a:buNone/>
            </a:pPr>
            <a:r>
              <a:rPr lang="en-US" sz="2600" dirty="0"/>
              <a:t>For a Partially–Funded LESA, the lender shall:</a:t>
            </a:r>
          </a:p>
          <a:p>
            <a:pPr marL="0" indent="0">
              <a:buNone/>
            </a:pPr>
            <a:r>
              <a:rPr lang="en-US" sz="2600" dirty="0"/>
              <a:t>(A) Ensure that LESA funds are disbursed to the borrower semi-annually;</a:t>
            </a:r>
          </a:p>
          <a:p>
            <a:pPr marL="0" indent="0">
              <a:buNone/>
            </a:pPr>
            <a:r>
              <a:rPr lang="en-US" sz="2600" dirty="0"/>
              <a:t>(B) Establish controls to ensure the taxing authority, insurance carrier, or both, received the borrower's payment;</a:t>
            </a:r>
          </a:p>
          <a:p>
            <a:pPr marL="0" indent="0">
              <a:buNone/>
            </a:pPr>
            <a:r>
              <a:rPr lang="en-US" sz="2600" dirty="0"/>
              <a:t>(C) Ensure the LESA funds are not held in an escrow account;</a:t>
            </a:r>
          </a:p>
          <a:p>
            <a:pPr marL="0" indent="0">
              <a:buNone/>
            </a:pPr>
            <a:r>
              <a:rPr lang="en-US" sz="2600" dirty="0"/>
              <a:t>(D) Add payments disbursed to the borrower for the payment of property charges to the outstanding loan balance when the lender disburses the funds; and</a:t>
            </a:r>
          </a:p>
          <a:p>
            <a:pPr marL="0" indent="0">
              <a:buNone/>
            </a:pPr>
            <a:r>
              <a:rPr lang="en-US" sz="2600" dirty="0"/>
              <a:t>(E) Provide written notification to the borrower and FHA within 30 days of receiving notification that a property charge payment is outstanding when there are no funds or insufficient funds remaining in the LESA, and recommend that the borrower speak with a HUD–Approved Housing Counselor. </a:t>
            </a:r>
          </a:p>
          <a:p>
            <a:pPr marL="0" indent="0">
              <a:buNone/>
            </a:pPr>
            <a:r>
              <a:rPr lang="en-US" sz="2800" dirty="0"/>
              <a:t>24 C.F.R. § 206.205(c)(1)(ii)</a:t>
            </a:r>
          </a:p>
        </p:txBody>
      </p:sp>
    </p:spTree>
    <p:extLst>
      <p:ext uri="{BB962C8B-B14F-4D97-AF65-F5344CB8AC3E}">
        <p14:creationId xmlns:p14="http://schemas.microsoft.com/office/powerpoint/2010/main" val="273878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0445C-24C2-8B29-1D74-716DF21A4689}"/>
              </a:ext>
            </a:extLst>
          </p:cNvPr>
          <p:cNvSpPr>
            <a:spLocks noGrp="1"/>
          </p:cNvSpPr>
          <p:nvPr>
            <p:ph type="title"/>
          </p:nvPr>
        </p:nvSpPr>
        <p:spPr/>
        <p:txBody>
          <a:bodyPr/>
          <a:lstStyle/>
          <a:p>
            <a:r>
              <a:rPr lang="en-US" dirty="0"/>
              <a:t>LESAs: Calculation of Property Charges</a:t>
            </a:r>
          </a:p>
        </p:txBody>
      </p:sp>
      <p:sp>
        <p:nvSpPr>
          <p:cNvPr id="3" name="Slide Number Placeholder 2">
            <a:extLst>
              <a:ext uri="{FF2B5EF4-FFF2-40B4-BE49-F238E27FC236}">
                <a16:creationId xmlns:a16="http://schemas.microsoft.com/office/drawing/2014/main" id="{9A4FA630-3C16-3568-8535-066295C99EE8}"/>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48</a:t>
            </a:fld>
            <a:endParaRPr lang="en-US" dirty="0">
              <a:solidFill>
                <a:prstClr val="black"/>
              </a:solidFill>
            </a:endParaRPr>
          </a:p>
        </p:txBody>
      </p:sp>
      <p:sp>
        <p:nvSpPr>
          <p:cNvPr id="4" name="Content Placeholder 3">
            <a:extLst>
              <a:ext uri="{FF2B5EF4-FFF2-40B4-BE49-F238E27FC236}">
                <a16:creationId xmlns:a16="http://schemas.microsoft.com/office/drawing/2014/main" id="{44379D94-BB7D-3D5F-FDC3-F482DD7B5C1B}"/>
              </a:ext>
            </a:extLst>
          </p:cNvPr>
          <p:cNvSpPr>
            <a:spLocks noGrp="1"/>
          </p:cNvSpPr>
          <p:nvPr>
            <p:ph idx="1"/>
          </p:nvPr>
        </p:nvSpPr>
        <p:spPr>
          <a:xfrm>
            <a:off x="152400" y="1181100"/>
            <a:ext cx="11633200" cy="5219700"/>
          </a:xfrm>
        </p:spPr>
        <p:txBody>
          <a:bodyPr/>
          <a:lstStyle/>
          <a:p>
            <a:pPr marL="0" indent="0">
              <a:buNone/>
            </a:pPr>
            <a:r>
              <a:rPr lang="en-US" dirty="0"/>
              <a:t> </a:t>
            </a:r>
            <a:r>
              <a:rPr lang="en-US" sz="2800" dirty="0"/>
              <a:t>Calculation of property charges.</a:t>
            </a:r>
          </a:p>
          <a:p>
            <a:pPr marL="0" indent="0">
              <a:buNone/>
            </a:pPr>
            <a:r>
              <a:rPr lang="en-US" sz="2800" dirty="0"/>
              <a:t>	(</a:t>
            </a:r>
            <a:r>
              <a:rPr lang="en-US" sz="2800" dirty="0" err="1"/>
              <a:t>i</a:t>
            </a:r>
            <a:r>
              <a:rPr lang="en-US" sz="2800" dirty="0"/>
              <a:t>) The projected cost of property charges  is calculated with a HUD formula using life expectancy of the youngest borrower.</a:t>
            </a:r>
          </a:p>
          <a:p>
            <a:pPr marL="0" indent="0">
              <a:buNone/>
            </a:pPr>
            <a:r>
              <a:rPr lang="en-US" sz="2800" dirty="0"/>
              <a:t>	(ii) Lender cannot require a LESA be funded in excess of projected property charges.</a:t>
            </a:r>
          </a:p>
          <a:p>
            <a:pPr marL="0" indent="0">
              <a:buNone/>
            </a:pPr>
            <a:r>
              <a:rPr lang="en-US" sz="2800" dirty="0"/>
              <a:t>	(iii) Fully–Funded LESA: amount withheld will equal the projected cost of property charges.</a:t>
            </a:r>
          </a:p>
          <a:p>
            <a:pPr marL="0" indent="0">
              <a:buNone/>
            </a:pPr>
            <a:r>
              <a:rPr lang="en-US" sz="2800" dirty="0"/>
              <a:t>	(iv) Partially–Funded LESA: amount withheld is based on a calculation of the gap in residual income. </a:t>
            </a:r>
          </a:p>
          <a:p>
            <a:pPr marL="0" indent="0">
              <a:buNone/>
            </a:pPr>
            <a:r>
              <a:rPr lang="en-US" sz="2800" dirty="0"/>
              <a:t>24 C.F.R. § 206.205(c)(2)</a:t>
            </a:r>
          </a:p>
        </p:txBody>
      </p:sp>
    </p:spTree>
    <p:extLst>
      <p:ext uri="{BB962C8B-B14F-4D97-AF65-F5344CB8AC3E}">
        <p14:creationId xmlns:p14="http://schemas.microsoft.com/office/powerpoint/2010/main" val="2985271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2F9F9-D897-E774-17C7-041C67A7F378}"/>
              </a:ext>
            </a:extLst>
          </p:cNvPr>
          <p:cNvSpPr>
            <a:spLocks noGrp="1"/>
          </p:cNvSpPr>
          <p:nvPr>
            <p:ph type="title"/>
          </p:nvPr>
        </p:nvSpPr>
        <p:spPr/>
        <p:txBody>
          <a:bodyPr/>
          <a:lstStyle/>
          <a:p>
            <a:r>
              <a:rPr lang="en-US" dirty="0"/>
              <a:t>LESA Annual Analysis</a:t>
            </a:r>
          </a:p>
        </p:txBody>
      </p:sp>
      <p:sp>
        <p:nvSpPr>
          <p:cNvPr id="3" name="Slide Number Placeholder 2">
            <a:extLst>
              <a:ext uri="{FF2B5EF4-FFF2-40B4-BE49-F238E27FC236}">
                <a16:creationId xmlns:a16="http://schemas.microsoft.com/office/drawing/2014/main" id="{3D7D43D6-B799-8E03-DAD1-0F129ADF1087}"/>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49</a:t>
            </a:fld>
            <a:endParaRPr lang="en-US" dirty="0">
              <a:solidFill>
                <a:prstClr val="black"/>
              </a:solidFill>
            </a:endParaRPr>
          </a:p>
        </p:txBody>
      </p:sp>
      <p:sp>
        <p:nvSpPr>
          <p:cNvPr id="4" name="Content Placeholder 3">
            <a:extLst>
              <a:ext uri="{FF2B5EF4-FFF2-40B4-BE49-F238E27FC236}">
                <a16:creationId xmlns:a16="http://schemas.microsoft.com/office/drawing/2014/main" id="{886375D9-7143-7AD4-904B-3D7DE637C81C}"/>
              </a:ext>
            </a:extLst>
          </p:cNvPr>
          <p:cNvSpPr>
            <a:spLocks noGrp="1"/>
          </p:cNvSpPr>
          <p:nvPr>
            <p:ph idx="1"/>
          </p:nvPr>
        </p:nvSpPr>
        <p:spPr>
          <a:xfrm>
            <a:off x="0" y="1371600"/>
            <a:ext cx="11785600" cy="5029200"/>
          </a:xfrm>
        </p:spPr>
        <p:txBody>
          <a:bodyPr/>
          <a:lstStyle/>
          <a:p>
            <a:pPr marL="457200" indent="-457200">
              <a:buFont typeface="Arial" panose="020B0604020202020204" pitchFamily="34" charset="0"/>
              <a:buChar char="•"/>
            </a:pPr>
            <a:r>
              <a:rPr lang="en-US" dirty="0"/>
              <a:t>Lender must perform an annual analysis of the LESA to determine if the funds are sufficient to make required distributions for the next year. </a:t>
            </a:r>
          </a:p>
          <a:p>
            <a:pPr marL="457200" indent="-457200">
              <a:buFont typeface="Arial" panose="020B0604020202020204" pitchFamily="34" charset="0"/>
              <a:buChar char="•"/>
            </a:pPr>
            <a:r>
              <a:rPr lang="en-US" dirty="0"/>
              <a:t>If funds are exhausted or there is an insufficient balance determination, the lender must notify the borrower, in writing and within 15 calendar days:</a:t>
            </a:r>
          </a:p>
          <a:p>
            <a:pPr marL="914400" lvl="1" indent="-457200">
              <a:buFont typeface="Arial" panose="020B0604020202020204" pitchFamily="34" charset="0"/>
              <a:buChar char="•"/>
            </a:pPr>
            <a:r>
              <a:rPr lang="en-US" dirty="0"/>
              <a:t>that LESA funds are exhausted or insufficient and</a:t>
            </a:r>
          </a:p>
          <a:p>
            <a:pPr marL="914400" lvl="1" indent="-457200">
              <a:buFont typeface="Arial" panose="020B0604020202020204" pitchFamily="34" charset="0"/>
              <a:buChar char="•"/>
            </a:pPr>
            <a:r>
              <a:rPr lang="en-US" dirty="0"/>
              <a:t>the borrower will be responsible for the payment of property charges. </a:t>
            </a:r>
          </a:p>
          <a:p>
            <a:pPr marL="457200" lvl="1" indent="0">
              <a:buNone/>
            </a:pPr>
            <a:endParaRPr lang="en-US" sz="2400" dirty="0"/>
          </a:p>
          <a:p>
            <a:pPr marL="457200" lvl="1" indent="0">
              <a:buNone/>
            </a:pPr>
            <a:r>
              <a:rPr lang="en-US" dirty="0"/>
              <a:t>24 C.F.R. § 206.205(c)(3)</a:t>
            </a:r>
          </a:p>
        </p:txBody>
      </p:sp>
    </p:spTree>
    <p:extLst>
      <p:ext uri="{BB962C8B-B14F-4D97-AF65-F5344CB8AC3E}">
        <p14:creationId xmlns:p14="http://schemas.microsoft.com/office/powerpoint/2010/main" val="41199651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95EBBF-1B73-8AD0-7D71-CBB6767E40C7}"/>
              </a:ext>
            </a:extLst>
          </p:cNvPr>
          <p:cNvSpPr>
            <a:spLocks noGrp="1"/>
          </p:cNvSpPr>
          <p:nvPr>
            <p:ph type="sldNum" sz="quarter" idx="4"/>
          </p:nvPr>
        </p:nvSpPr>
        <p:spPr/>
        <p:txBody>
          <a:bodyPr/>
          <a:lstStyle/>
          <a:p>
            <a:fld id="{612C9336-A718-4A9C-A61A-5379812194CD}" type="slidenum">
              <a:rPr lang="en-US" smtClean="0">
                <a:solidFill>
                  <a:prstClr val="black">
                    <a:tint val="75000"/>
                  </a:prstClr>
                </a:solidFill>
              </a:rPr>
              <a:pPr/>
              <a:t>5</a:t>
            </a:fld>
            <a:endParaRPr lang="en-US">
              <a:solidFill>
                <a:prstClr val="black">
                  <a:tint val="75000"/>
                </a:prstClr>
              </a:solidFill>
            </a:endParaRPr>
          </a:p>
        </p:txBody>
      </p:sp>
      <p:pic>
        <p:nvPicPr>
          <p:cNvPr id="5" name="Picture 4">
            <a:extLst>
              <a:ext uri="{FF2B5EF4-FFF2-40B4-BE49-F238E27FC236}">
                <a16:creationId xmlns:a16="http://schemas.microsoft.com/office/drawing/2014/main" id="{DC29522A-87D9-5E79-4A41-41E9BAFC3847}"/>
              </a:ext>
            </a:extLst>
          </p:cNvPr>
          <p:cNvPicPr>
            <a:picLocks noChangeAspect="1"/>
          </p:cNvPicPr>
          <p:nvPr/>
        </p:nvPicPr>
        <p:blipFill>
          <a:blip r:embed="rId3"/>
          <a:srcRect l="2632"/>
          <a:stretch/>
        </p:blipFill>
        <p:spPr>
          <a:xfrm>
            <a:off x="1524000" y="3629"/>
            <a:ext cx="7518464" cy="6858000"/>
          </a:xfrm>
          <a:prstGeom prst="rect">
            <a:avLst/>
          </a:prstGeom>
        </p:spPr>
      </p:pic>
      <p:sp>
        <p:nvSpPr>
          <p:cNvPr id="7" name="TextBox 6">
            <a:extLst>
              <a:ext uri="{FF2B5EF4-FFF2-40B4-BE49-F238E27FC236}">
                <a16:creationId xmlns:a16="http://schemas.microsoft.com/office/drawing/2014/main" id="{2C92E460-0B7A-7C1F-9947-6AA1D1538390}"/>
              </a:ext>
            </a:extLst>
          </p:cNvPr>
          <p:cNvSpPr txBox="1"/>
          <p:nvPr/>
        </p:nvSpPr>
        <p:spPr>
          <a:xfrm>
            <a:off x="9064235" y="4468808"/>
            <a:ext cx="2993570" cy="2031325"/>
          </a:xfrm>
          <a:prstGeom prst="rect">
            <a:avLst/>
          </a:prstGeom>
          <a:noFill/>
        </p:spPr>
        <p:txBody>
          <a:bodyPr wrap="square">
            <a:spAutoFit/>
          </a:bodyPr>
          <a:lstStyle/>
          <a:p>
            <a:r>
              <a:rPr lang="en-US" dirty="0">
                <a:hlinkClick r:id="rId4"/>
              </a:rPr>
              <a:t>https://www.usatoday.com/in-depth/news/investigations/2019/06/11/seniors-face-foreclosure-retirement-after-failed-reverse-mortgage/1329043001/</a:t>
            </a:r>
            <a:r>
              <a:rPr lang="en-US" dirty="0"/>
              <a:t> </a:t>
            </a:r>
          </a:p>
        </p:txBody>
      </p:sp>
    </p:spTree>
    <p:extLst>
      <p:ext uri="{BB962C8B-B14F-4D97-AF65-F5344CB8AC3E}">
        <p14:creationId xmlns:p14="http://schemas.microsoft.com/office/powerpoint/2010/main" val="42122064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76817-EA71-86EE-AB0E-061E412F03EC}"/>
              </a:ext>
            </a:extLst>
          </p:cNvPr>
          <p:cNvSpPr>
            <a:spLocks noGrp="1"/>
          </p:cNvSpPr>
          <p:nvPr>
            <p:ph type="title"/>
          </p:nvPr>
        </p:nvSpPr>
        <p:spPr/>
        <p:txBody>
          <a:bodyPr/>
          <a:lstStyle/>
          <a:p>
            <a:r>
              <a:rPr lang="en-US" dirty="0"/>
              <a:t>LESAs: Paying Property Charges</a:t>
            </a:r>
          </a:p>
        </p:txBody>
      </p:sp>
      <p:sp>
        <p:nvSpPr>
          <p:cNvPr id="3" name="Slide Number Placeholder 2">
            <a:extLst>
              <a:ext uri="{FF2B5EF4-FFF2-40B4-BE49-F238E27FC236}">
                <a16:creationId xmlns:a16="http://schemas.microsoft.com/office/drawing/2014/main" id="{E04D63D5-50BC-F39D-E009-D5C4CBFECF3E}"/>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50</a:t>
            </a:fld>
            <a:endParaRPr lang="en-US" dirty="0">
              <a:solidFill>
                <a:prstClr val="black"/>
              </a:solidFill>
            </a:endParaRPr>
          </a:p>
        </p:txBody>
      </p:sp>
      <p:sp>
        <p:nvSpPr>
          <p:cNvPr id="4" name="Content Placeholder 3">
            <a:extLst>
              <a:ext uri="{FF2B5EF4-FFF2-40B4-BE49-F238E27FC236}">
                <a16:creationId xmlns:a16="http://schemas.microsoft.com/office/drawing/2014/main" id="{1467AA65-76E8-2CDA-22AF-D10D3544D184}"/>
              </a:ext>
            </a:extLst>
          </p:cNvPr>
          <p:cNvSpPr>
            <a:spLocks noGrp="1"/>
          </p:cNvSpPr>
          <p:nvPr>
            <p:ph idx="1"/>
          </p:nvPr>
        </p:nvSpPr>
        <p:spPr>
          <a:xfrm>
            <a:off x="152400" y="1295400"/>
            <a:ext cx="12039600" cy="5105400"/>
          </a:xfrm>
        </p:spPr>
        <p:txBody>
          <a:bodyPr/>
          <a:lstStyle/>
          <a:p>
            <a:pPr marL="0" indent="0">
              <a:buNone/>
            </a:pPr>
            <a:r>
              <a:rPr lang="en-US" sz="2800" b="1" dirty="0"/>
              <a:t>The LESA has no more funds and it is a Fully–Funded LESA for an adjustable interest rate HECM.</a:t>
            </a:r>
          </a:p>
          <a:p>
            <a:pPr marL="457200" indent="-457200">
              <a:buFont typeface="Arial" panose="020B0604020202020204" pitchFamily="34" charset="0"/>
              <a:buChar char="•"/>
            </a:pPr>
            <a:r>
              <a:rPr lang="en-US" sz="2800" dirty="0"/>
              <a:t>If the borrower fails to make property charge payments, the lender shall use any available principal limit to pay the outstanding property charges.</a:t>
            </a:r>
          </a:p>
          <a:p>
            <a:pPr marL="457200" indent="-457200">
              <a:buFont typeface="Arial" panose="020B0604020202020204" pitchFamily="34" charset="0"/>
              <a:buChar char="•"/>
            </a:pPr>
            <a:r>
              <a:rPr lang="en-US" sz="2800" dirty="0"/>
              <a:t>The lender must notify the borrower of nonpayment and then the borrower has 30 days to respond and explain. </a:t>
            </a:r>
          </a:p>
          <a:p>
            <a:pPr marL="457200" indent="-457200">
              <a:buFont typeface="Arial" panose="020B0604020202020204" pitchFamily="34" charset="0"/>
              <a:buChar char="•"/>
            </a:pPr>
            <a:r>
              <a:rPr lang="en-US" sz="2800" dirty="0"/>
              <a:t>If there is no available principal limit and the borrower fails to pay the property charges, the mortgage will become due and payable.</a:t>
            </a:r>
          </a:p>
          <a:p>
            <a:pPr marL="0" indent="0">
              <a:buNone/>
            </a:pPr>
            <a:endParaRPr lang="en-US" sz="2800" dirty="0"/>
          </a:p>
          <a:p>
            <a:pPr marL="0" indent="0">
              <a:buNone/>
            </a:pPr>
            <a:r>
              <a:rPr lang="en-US" dirty="0"/>
              <a:t>24 C.F.R. § 206.205(C)(4)</a:t>
            </a:r>
          </a:p>
        </p:txBody>
      </p:sp>
    </p:spTree>
    <p:extLst>
      <p:ext uri="{BB962C8B-B14F-4D97-AF65-F5344CB8AC3E}">
        <p14:creationId xmlns:p14="http://schemas.microsoft.com/office/powerpoint/2010/main" val="500150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DFB7D-B41B-43DF-A797-C8437F637078}"/>
              </a:ext>
            </a:extLst>
          </p:cNvPr>
          <p:cNvSpPr>
            <a:spLocks noGrp="1"/>
          </p:cNvSpPr>
          <p:nvPr>
            <p:ph type="title"/>
          </p:nvPr>
        </p:nvSpPr>
        <p:spPr/>
        <p:txBody>
          <a:bodyPr/>
          <a:lstStyle/>
          <a:p>
            <a:r>
              <a:rPr lang="en-US" dirty="0"/>
              <a:t>LESAs: Paying Property Charges</a:t>
            </a:r>
          </a:p>
        </p:txBody>
      </p:sp>
      <p:sp>
        <p:nvSpPr>
          <p:cNvPr id="3" name="Slide Number Placeholder 2">
            <a:extLst>
              <a:ext uri="{FF2B5EF4-FFF2-40B4-BE49-F238E27FC236}">
                <a16:creationId xmlns:a16="http://schemas.microsoft.com/office/drawing/2014/main" id="{A39D0848-2928-959B-5917-CC00A0518AAE}"/>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51</a:t>
            </a:fld>
            <a:endParaRPr lang="en-US" dirty="0">
              <a:solidFill>
                <a:prstClr val="black"/>
              </a:solidFill>
            </a:endParaRPr>
          </a:p>
        </p:txBody>
      </p:sp>
      <p:sp>
        <p:nvSpPr>
          <p:cNvPr id="4" name="Content Placeholder 3">
            <a:extLst>
              <a:ext uri="{FF2B5EF4-FFF2-40B4-BE49-F238E27FC236}">
                <a16:creationId xmlns:a16="http://schemas.microsoft.com/office/drawing/2014/main" id="{3F81F0D4-7EEB-B97C-01A9-0C70D2C4981A}"/>
              </a:ext>
            </a:extLst>
          </p:cNvPr>
          <p:cNvSpPr>
            <a:spLocks noGrp="1"/>
          </p:cNvSpPr>
          <p:nvPr>
            <p:ph idx="1"/>
          </p:nvPr>
        </p:nvSpPr>
        <p:spPr>
          <a:xfrm>
            <a:off x="711200" y="2133600"/>
            <a:ext cx="11074400" cy="4267200"/>
          </a:xfrm>
        </p:spPr>
        <p:txBody>
          <a:bodyPr/>
          <a:lstStyle/>
          <a:p>
            <a:pPr marL="0" indent="0">
              <a:buNone/>
            </a:pPr>
            <a:r>
              <a:rPr lang="en-US" b="1" dirty="0"/>
              <a:t>The LESA has no more funds and it is a Fully–Funded LESA for a fixed interest rate HECM:</a:t>
            </a:r>
          </a:p>
          <a:p>
            <a:pPr marL="457200" indent="-457200">
              <a:buFont typeface="Arial" panose="020B0604020202020204" pitchFamily="34" charset="0"/>
              <a:buChar char="•"/>
            </a:pPr>
            <a:r>
              <a:rPr lang="en-US" dirty="0"/>
              <a:t>If the borrower fails to make property charge payments, the mortgage will become due and payable</a:t>
            </a:r>
          </a:p>
          <a:p>
            <a:endParaRPr lang="en-US" dirty="0"/>
          </a:p>
          <a:p>
            <a:endParaRPr lang="en-US" dirty="0"/>
          </a:p>
          <a:p>
            <a:pPr marL="0" indent="0">
              <a:buNone/>
            </a:pPr>
            <a:r>
              <a:rPr lang="en-US" dirty="0"/>
              <a:t>24 C.F.R. § 206.205(C)(4)(ii)</a:t>
            </a:r>
          </a:p>
        </p:txBody>
      </p:sp>
    </p:spTree>
    <p:extLst>
      <p:ext uri="{BB962C8B-B14F-4D97-AF65-F5344CB8AC3E}">
        <p14:creationId xmlns:p14="http://schemas.microsoft.com/office/powerpoint/2010/main" val="165532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40C5D-D39F-B6C5-0FE2-A7AF511C2A06}"/>
              </a:ext>
            </a:extLst>
          </p:cNvPr>
          <p:cNvSpPr>
            <a:spLocks noGrp="1"/>
          </p:cNvSpPr>
          <p:nvPr>
            <p:ph type="title"/>
          </p:nvPr>
        </p:nvSpPr>
        <p:spPr/>
        <p:txBody>
          <a:bodyPr/>
          <a:lstStyle/>
          <a:p>
            <a:r>
              <a:rPr lang="en-US" dirty="0"/>
              <a:t>LESAs: Paying Property Charges</a:t>
            </a:r>
          </a:p>
        </p:txBody>
      </p:sp>
      <p:sp>
        <p:nvSpPr>
          <p:cNvPr id="3" name="Slide Number Placeholder 2">
            <a:extLst>
              <a:ext uri="{FF2B5EF4-FFF2-40B4-BE49-F238E27FC236}">
                <a16:creationId xmlns:a16="http://schemas.microsoft.com/office/drawing/2014/main" id="{0AA3DCA0-088C-D053-C860-DF98BDF8505E}"/>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52</a:t>
            </a:fld>
            <a:endParaRPr lang="en-US" dirty="0">
              <a:solidFill>
                <a:prstClr val="black"/>
              </a:solidFill>
            </a:endParaRPr>
          </a:p>
        </p:txBody>
      </p:sp>
      <p:sp>
        <p:nvSpPr>
          <p:cNvPr id="4" name="Content Placeholder 3">
            <a:extLst>
              <a:ext uri="{FF2B5EF4-FFF2-40B4-BE49-F238E27FC236}">
                <a16:creationId xmlns:a16="http://schemas.microsoft.com/office/drawing/2014/main" id="{99E45D38-4D7E-8ABE-26FE-268BC90C9B9F}"/>
              </a:ext>
            </a:extLst>
          </p:cNvPr>
          <p:cNvSpPr>
            <a:spLocks noGrp="1"/>
          </p:cNvSpPr>
          <p:nvPr>
            <p:ph idx="1"/>
          </p:nvPr>
        </p:nvSpPr>
        <p:spPr>
          <a:xfrm>
            <a:off x="211752" y="1295400"/>
            <a:ext cx="11904048" cy="5334000"/>
          </a:xfrm>
        </p:spPr>
        <p:txBody>
          <a:bodyPr/>
          <a:lstStyle/>
          <a:p>
            <a:pPr marL="0" indent="0">
              <a:buNone/>
            </a:pPr>
            <a:r>
              <a:rPr lang="en-US" sz="2800" b="1" dirty="0"/>
              <a:t>A Partially–Funded LESA has remaining funds, but the borrower fails to pay property charges.  </a:t>
            </a:r>
            <a:r>
              <a:rPr lang="en-US" sz="2800" dirty="0"/>
              <a:t>The lender shall:</a:t>
            </a:r>
          </a:p>
          <a:p>
            <a:pPr marL="457200" indent="-457200">
              <a:buFont typeface="Arial" panose="020B0604020202020204" pitchFamily="34" charset="0"/>
              <a:buChar char="•"/>
            </a:pPr>
            <a:r>
              <a:rPr lang="en-US" sz="2800" dirty="0"/>
              <a:t>Immediately suspend future semi-annual payments to the borrower from the Partially–Funded LESA, although scheduled and unscheduled payments from the borrower's payment option may continue;</a:t>
            </a:r>
          </a:p>
          <a:p>
            <a:pPr marL="457200" indent="-457200">
              <a:buFont typeface="Arial" panose="020B0604020202020204" pitchFamily="34" charset="0"/>
              <a:buChar char="•"/>
            </a:pPr>
            <a:r>
              <a:rPr lang="en-US" sz="2800" dirty="0"/>
              <a:t>Disburse funds to pay past due property charges; and</a:t>
            </a:r>
          </a:p>
          <a:p>
            <a:pPr marL="457200" indent="-457200">
              <a:buFont typeface="Arial" panose="020B0604020202020204" pitchFamily="34" charset="0"/>
              <a:buChar char="•"/>
            </a:pPr>
            <a:r>
              <a:rPr lang="en-US" sz="2800" dirty="0"/>
              <a:t>Notify borrower in writing that a property charge payment is outstanding and funds were advanced from the Partially–Funded LESA to pay the outstanding property charge. The borrower has 30 days to respond and explain the circumstances.</a:t>
            </a:r>
          </a:p>
          <a:p>
            <a:pPr marL="0" indent="0">
              <a:buNone/>
            </a:pPr>
            <a:endParaRPr lang="en-US" sz="900" dirty="0"/>
          </a:p>
          <a:p>
            <a:pPr marL="0" indent="0">
              <a:buNone/>
            </a:pPr>
            <a:r>
              <a:rPr lang="en-US" sz="2800" dirty="0"/>
              <a:t>24 C.F.R. § 206.205(C)(4)(iii)</a:t>
            </a:r>
          </a:p>
        </p:txBody>
      </p:sp>
    </p:spTree>
    <p:extLst>
      <p:ext uri="{BB962C8B-B14F-4D97-AF65-F5344CB8AC3E}">
        <p14:creationId xmlns:p14="http://schemas.microsoft.com/office/powerpoint/2010/main" val="8540452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72E80-CDD4-C65D-D9DC-F2FEE4D427AA}"/>
              </a:ext>
            </a:extLst>
          </p:cNvPr>
          <p:cNvSpPr>
            <a:spLocks noGrp="1"/>
          </p:cNvSpPr>
          <p:nvPr>
            <p:ph type="title"/>
          </p:nvPr>
        </p:nvSpPr>
        <p:spPr/>
        <p:txBody>
          <a:bodyPr/>
          <a:lstStyle/>
          <a:p>
            <a:r>
              <a:rPr lang="en-US" dirty="0"/>
              <a:t>LESAs:  Paying Property Charges</a:t>
            </a:r>
          </a:p>
        </p:txBody>
      </p:sp>
      <p:sp>
        <p:nvSpPr>
          <p:cNvPr id="3" name="Slide Number Placeholder 2">
            <a:extLst>
              <a:ext uri="{FF2B5EF4-FFF2-40B4-BE49-F238E27FC236}">
                <a16:creationId xmlns:a16="http://schemas.microsoft.com/office/drawing/2014/main" id="{C7664071-9680-BEC5-9756-2DD8522BF596}"/>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53</a:t>
            </a:fld>
            <a:endParaRPr lang="en-US" dirty="0">
              <a:solidFill>
                <a:prstClr val="black"/>
              </a:solidFill>
            </a:endParaRPr>
          </a:p>
        </p:txBody>
      </p:sp>
      <p:sp>
        <p:nvSpPr>
          <p:cNvPr id="4" name="Content Placeholder 3">
            <a:extLst>
              <a:ext uri="{FF2B5EF4-FFF2-40B4-BE49-F238E27FC236}">
                <a16:creationId xmlns:a16="http://schemas.microsoft.com/office/drawing/2014/main" id="{BE3382A0-9B11-0C99-C85E-2278A48827AC}"/>
              </a:ext>
            </a:extLst>
          </p:cNvPr>
          <p:cNvSpPr>
            <a:spLocks noGrp="1"/>
          </p:cNvSpPr>
          <p:nvPr>
            <p:ph idx="1"/>
          </p:nvPr>
        </p:nvSpPr>
        <p:spPr>
          <a:xfrm>
            <a:off x="76200" y="1295400"/>
            <a:ext cx="11709400" cy="5105400"/>
          </a:xfrm>
        </p:spPr>
        <p:txBody>
          <a:bodyPr/>
          <a:lstStyle/>
          <a:p>
            <a:pPr marL="0" indent="0">
              <a:buNone/>
            </a:pPr>
            <a:r>
              <a:rPr lang="en-US" sz="2800" b="1" dirty="0"/>
              <a:t>A Partially–Funded LESA has no remaining funds.</a:t>
            </a:r>
          </a:p>
          <a:p>
            <a:pPr marL="342900" indent="-342900">
              <a:buFont typeface="Arial" panose="020B0604020202020204" pitchFamily="34" charset="0"/>
              <a:buChar char="•"/>
            </a:pPr>
            <a:r>
              <a:rPr lang="en-US" sz="2800" dirty="0"/>
              <a:t>If the LESA is exhausted and the borrower fails to make property charge payments when due, the lender can pay property charges with any funds available in the principal limit. </a:t>
            </a:r>
          </a:p>
          <a:p>
            <a:pPr marL="342900" indent="-342900">
              <a:buFont typeface="Arial" panose="020B0604020202020204" pitchFamily="34" charset="0"/>
              <a:buChar char="•"/>
            </a:pPr>
            <a:r>
              <a:rPr lang="en-US" sz="2800" dirty="0"/>
              <a:t>The lender shall provide written notification to the borrower within 30 days of receiving notice of an outstanding property charge. The borrower shall have 30 days to explain the circumstances of the non-payment to the lender.</a:t>
            </a:r>
          </a:p>
          <a:p>
            <a:pPr marL="342900" indent="-342900">
              <a:buFont typeface="Arial" panose="020B0604020202020204" pitchFamily="34" charset="0"/>
              <a:buChar char="•"/>
            </a:pPr>
            <a:r>
              <a:rPr lang="en-US" sz="2800" dirty="0"/>
              <a:t>If there is no available principal limit to pay the property charges and the borrower does not pay them, then the mortgage becomes due and payable. </a:t>
            </a:r>
          </a:p>
          <a:p>
            <a:pPr marL="0" indent="0">
              <a:buNone/>
            </a:pPr>
            <a:endParaRPr lang="en-US" sz="2800" dirty="0"/>
          </a:p>
          <a:p>
            <a:pPr marL="0" indent="0">
              <a:buNone/>
            </a:pPr>
            <a:r>
              <a:rPr lang="en-US" sz="2800" dirty="0"/>
              <a:t>24 C.F.R. § 206.205(C)(4)(iv)</a:t>
            </a:r>
          </a:p>
        </p:txBody>
      </p:sp>
    </p:spTree>
    <p:extLst>
      <p:ext uri="{BB962C8B-B14F-4D97-AF65-F5344CB8AC3E}">
        <p14:creationId xmlns:p14="http://schemas.microsoft.com/office/powerpoint/2010/main" val="533075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E8D4C-83A0-CCCE-CA72-12B5C5DD7BDE}"/>
              </a:ext>
            </a:extLst>
          </p:cNvPr>
          <p:cNvSpPr>
            <a:spLocks noGrp="1"/>
          </p:cNvSpPr>
          <p:nvPr>
            <p:ph type="title"/>
          </p:nvPr>
        </p:nvSpPr>
        <p:spPr/>
        <p:txBody>
          <a:bodyPr/>
          <a:lstStyle/>
          <a:p>
            <a:r>
              <a:rPr lang="en-US" dirty="0"/>
              <a:t>Optional Withholding for Property Charges</a:t>
            </a:r>
          </a:p>
        </p:txBody>
      </p:sp>
      <p:sp>
        <p:nvSpPr>
          <p:cNvPr id="3" name="Slide Number Placeholder 2">
            <a:extLst>
              <a:ext uri="{FF2B5EF4-FFF2-40B4-BE49-F238E27FC236}">
                <a16:creationId xmlns:a16="http://schemas.microsoft.com/office/drawing/2014/main" id="{5FA04ED6-FF8E-6ABF-2B73-D33D4C6DAF91}"/>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54</a:t>
            </a:fld>
            <a:endParaRPr lang="en-US" dirty="0">
              <a:solidFill>
                <a:prstClr val="black"/>
              </a:solidFill>
            </a:endParaRPr>
          </a:p>
        </p:txBody>
      </p:sp>
      <p:sp>
        <p:nvSpPr>
          <p:cNvPr id="4" name="Content Placeholder 3">
            <a:extLst>
              <a:ext uri="{FF2B5EF4-FFF2-40B4-BE49-F238E27FC236}">
                <a16:creationId xmlns:a16="http://schemas.microsoft.com/office/drawing/2014/main" id="{1D7B552B-4453-2701-04CB-7FDE9964A9C7}"/>
              </a:ext>
            </a:extLst>
          </p:cNvPr>
          <p:cNvSpPr>
            <a:spLocks noGrp="1"/>
          </p:cNvSpPr>
          <p:nvPr>
            <p:ph idx="1"/>
          </p:nvPr>
        </p:nvSpPr>
        <p:spPr>
          <a:xfrm>
            <a:off x="76200" y="1181100"/>
            <a:ext cx="12115800" cy="5676900"/>
          </a:xfrm>
        </p:spPr>
        <p:txBody>
          <a:bodyPr/>
          <a:lstStyle/>
          <a:p>
            <a:pPr marL="0" indent="0">
              <a:buNone/>
            </a:pPr>
            <a:r>
              <a:rPr lang="en-US" sz="2800" dirty="0"/>
              <a:t>Even if not required to have a LESA, a borrower may elect at closing to require the lender to pay property charges by withholding funds from monthly payments due to the borrower or by charging such funds to a line of credit. </a:t>
            </a:r>
          </a:p>
          <a:p>
            <a:pPr marL="457200" indent="-457200">
              <a:buFont typeface="Arial" panose="020B0604020202020204" pitchFamily="34" charset="0"/>
              <a:buChar char="•"/>
            </a:pPr>
            <a:r>
              <a:rPr lang="en-US" sz="2800" dirty="0"/>
              <a:t>Borrower cannot elect to cancel this</a:t>
            </a:r>
          </a:p>
          <a:p>
            <a:pPr marL="457200" indent="-457200">
              <a:buFont typeface="Arial" panose="020B0604020202020204" pitchFamily="34" charset="0"/>
              <a:buChar char="•"/>
            </a:pPr>
            <a:r>
              <a:rPr lang="en-US" sz="2800" dirty="0"/>
              <a:t>Borrower must start paying property charges if the Principal Limit is reached or if the HECM proceeds are insufficient to pay the property charges.</a:t>
            </a:r>
          </a:p>
          <a:p>
            <a:pPr marL="457200" indent="-457200">
              <a:buFont typeface="Arial" panose="020B0604020202020204" pitchFamily="34" charset="0"/>
              <a:buChar char="•"/>
            </a:pPr>
            <a:r>
              <a:rPr lang="en-US" sz="2800" dirty="0"/>
              <a:t>Lender cannot put funds withheld from borrower payments to pay property charges into an escrow account</a:t>
            </a:r>
          </a:p>
          <a:p>
            <a:pPr marL="457200" indent="-457200">
              <a:buFont typeface="Arial" panose="020B0604020202020204" pitchFamily="34" charset="0"/>
              <a:buChar char="•"/>
            </a:pPr>
            <a:r>
              <a:rPr lang="en-US" sz="2800" dirty="0"/>
              <a:t>Lender is responsible for paying property charges before they become delinquent.  They must pay bills early to take advantage of any discount.</a:t>
            </a:r>
          </a:p>
          <a:p>
            <a:pPr marL="457200" indent="-457200">
              <a:buFont typeface="Arial" panose="020B0604020202020204" pitchFamily="34" charset="0"/>
              <a:buChar char="•"/>
            </a:pPr>
            <a:r>
              <a:rPr lang="en-US" sz="2800" dirty="0"/>
              <a:t>Lender must analyze withholdings yearly.</a:t>
            </a:r>
          </a:p>
          <a:p>
            <a:pPr marL="0" indent="0">
              <a:buNone/>
            </a:pPr>
            <a:r>
              <a:rPr lang="en-US" sz="2800" dirty="0"/>
              <a:t>24 C.F.R. § 206.205(d)(2)(</a:t>
            </a:r>
            <a:r>
              <a:rPr lang="en-US" sz="2800" dirty="0" err="1"/>
              <a:t>i</a:t>
            </a:r>
            <a:r>
              <a:rPr lang="en-US" sz="2800" dirty="0"/>
              <a:t>)</a:t>
            </a:r>
          </a:p>
        </p:txBody>
      </p:sp>
    </p:spTree>
    <p:extLst>
      <p:ext uri="{BB962C8B-B14F-4D97-AF65-F5344CB8AC3E}">
        <p14:creationId xmlns:p14="http://schemas.microsoft.com/office/powerpoint/2010/main" val="1370050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6B57D-BA17-7B53-8E41-350290B38F19}"/>
              </a:ext>
            </a:extLst>
          </p:cNvPr>
          <p:cNvSpPr>
            <a:spLocks noGrp="1"/>
          </p:cNvSpPr>
          <p:nvPr>
            <p:ph type="title"/>
          </p:nvPr>
        </p:nvSpPr>
        <p:spPr/>
        <p:txBody>
          <a:bodyPr/>
          <a:lstStyle/>
          <a:p>
            <a:r>
              <a:rPr lang="en-US" dirty="0"/>
              <a:t>Borrower Elects to Pay Property Charges</a:t>
            </a:r>
          </a:p>
        </p:txBody>
      </p:sp>
      <p:sp>
        <p:nvSpPr>
          <p:cNvPr id="3" name="Slide Number Placeholder 2">
            <a:extLst>
              <a:ext uri="{FF2B5EF4-FFF2-40B4-BE49-F238E27FC236}">
                <a16:creationId xmlns:a16="http://schemas.microsoft.com/office/drawing/2014/main" id="{06A5A4F5-0F76-BB82-E9C6-9E3109D73F5A}"/>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55</a:t>
            </a:fld>
            <a:endParaRPr lang="en-US" dirty="0">
              <a:solidFill>
                <a:prstClr val="black"/>
              </a:solidFill>
            </a:endParaRPr>
          </a:p>
        </p:txBody>
      </p:sp>
      <p:sp>
        <p:nvSpPr>
          <p:cNvPr id="4" name="Content Placeholder 3">
            <a:extLst>
              <a:ext uri="{FF2B5EF4-FFF2-40B4-BE49-F238E27FC236}">
                <a16:creationId xmlns:a16="http://schemas.microsoft.com/office/drawing/2014/main" id="{A0AF7ABE-E878-9CC1-9D94-2781B7DD305B}"/>
              </a:ext>
            </a:extLst>
          </p:cNvPr>
          <p:cNvSpPr>
            <a:spLocks noGrp="1"/>
          </p:cNvSpPr>
          <p:nvPr>
            <p:ph idx="1"/>
          </p:nvPr>
        </p:nvSpPr>
        <p:spPr/>
        <p:txBody>
          <a:bodyPr/>
          <a:lstStyle/>
          <a:p>
            <a:pPr marL="457200" indent="-457200">
              <a:buFont typeface="Arial" panose="020B0604020202020204" pitchFamily="34" charset="0"/>
              <a:buChar char="•"/>
            </a:pPr>
            <a:r>
              <a:rPr lang="en-US" dirty="0"/>
              <a:t>If a LESA is not required based on the results of the Financial Assessment, the borrower may elect to be responsible for the independent payment of all property charges</a:t>
            </a:r>
          </a:p>
          <a:p>
            <a:pPr marL="457200" indent="-457200">
              <a:buFont typeface="Arial" panose="020B0604020202020204" pitchFamily="34" charset="0"/>
              <a:buChar char="•"/>
            </a:pPr>
            <a:r>
              <a:rPr lang="en-US" dirty="0"/>
              <a:t>Borrower must pay property charges in a timely manner</a:t>
            </a:r>
          </a:p>
          <a:p>
            <a:pPr marL="457200" indent="-457200">
              <a:buFont typeface="Arial" panose="020B0604020202020204" pitchFamily="34" charset="0"/>
              <a:buChar char="•"/>
            </a:pPr>
            <a:r>
              <a:rPr lang="en-US" dirty="0"/>
              <a:t>Borrower must provide evidence of payment to the lender as required in the mortgage.</a:t>
            </a:r>
          </a:p>
          <a:p>
            <a:endParaRPr lang="en-US" dirty="0"/>
          </a:p>
          <a:p>
            <a:pPr marL="0" indent="0">
              <a:buNone/>
            </a:pPr>
            <a:r>
              <a:rPr lang="da-DK" dirty="0"/>
              <a:t>24 C.F.R.</a:t>
            </a:r>
            <a:r>
              <a:rPr lang="en-US" dirty="0"/>
              <a:t> § </a:t>
            </a:r>
            <a:r>
              <a:rPr lang="da-DK" dirty="0"/>
              <a:t>206.205(e)(1)</a:t>
            </a:r>
          </a:p>
          <a:p>
            <a:endParaRPr lang="en-US" dirty="0"/>
          </a:p>
        </p:txBody>
      </p:sp>
    </p:spTree>
    <p:extLst>
      <p:ext uri="{BB962C8B-B14F-4D97-AF65-F5344CB8AC3E}">
        <p14:creationId xmlns:p14="http://schemas.microsoft.com/office/powerpoint/2010/main" val="3775774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11FEB-2BBA-5165-524D-3CDBEBD0F4D8}"/>
              </a:ext>
            </a:extLst>
          </p:cNvPr>
          <p:cNvSpPr>
            <a:spLocks noGrp="1"/>
          </p:cNvSpPr>
          <p:nvPr>
            <p:ph type="title"/>
          </p:nvPr>
        </p:nvSpPr>
        <p:spPr/>
        <p:txBody>
          <a:bodyPr/>
          <a:lstStyle/>
          <a:p>
            <a:r>
              <a:rPr lang="en-US" dirty="0"/>
              <a:t>Borrower Elects to Pay Property Charges</a:t>
            </a:r>
          </a:p>
        </p:txBody>
      </p:sp>
      <p:sp>
        <p:nvSpPr>
          <p:cNvPr id="3" name="Slide Number Placeholder 2">
            <a:extLst>
              <a:ext uri="{FF2B5EF4-FFF2-40B4-BE49-F238E27FC236}">
                <a16:creationId xmlns:a16="http://schemas.microsoft.com/office/drawing/2014/main" id="{5D7BACDA-F314-13E1-4336-75C11DDD9CFD}"/>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56</a:t>
            </a:fld>
            <a:endParaRPr lang="en-US" dirty="0">
              <a:solidFill>
                <a:prstClr val="black"/>
              </a:solidFill>
            </a:endParaRPr>
          </a:p>
        </p:txBody>
      </p:sp>
      <p:sp>
        <p:nvSpPr>
          <p:cNvPr id="4" name="Content Placeholder 3">
            <a:extLst>
              <a:ext uri="{FF2B5EF4-FFF2-40B4-BE49-F238E27FC236}">
                <a16:creationId xmlns:a16="http://schemas.microsoft.com/office/drawing/2014/main" id="{2AD8852C-C6D1-552F-C2D5-5EF6770C4E80}"/>
              </a:ext>
            </a:extLst>
          </p:cNvPr>
          <p:cNvSpPr>
            <a:spLocks noGrp="1"/>
          </p:cNvSpPr>
          <p:nvPr>
            <p:ph idx="1"/>
          </p:nvPr>
        </p:nvSpPr>
        <p:spPr>
          <a:xfrm>
            <a:off x="-7257" y="1181100"/>
            <a:ext cx="12043664" cy="5673271"/>
          </a:xfrm>
        </p:spPr>
        <p:txBody>
          <a:bodyPr/>
          <a:lstStyle/>
          <a:p>
            <a:pPr marL="0" indent="0">
              <a:buNone/>
            </a:pPr>
            <a:r>
              <a:rPr lang="en-US" sz="2800" b="1" dirty="0"/>
              <a:t>A borrower who elected to pay their own property charges fails to pay them:</a:t>
            </a:r>
          </a:p>
          <a:p>
            <a:pPr marL="342900" indent="-342900">
              <a:buFont typeface="Arial" panose="020B0604020202020204" pitchFamily="34" charset="0"/>
              <a:buChar char="•"/>
            </a:pPr>
            <a:r>
              <a:rPr lang="en-US" sz="2800" dirty="0"/>
              <a:t>The lender may make the payment for the borrower and charge the borrower's account if there are available funds. </a:t>
            </a:r>
          </a:p>
          <a:p>
            <a:pPr marL="342900" indent="-342900">
              <a:buFont typeface="Arial" panose="020B0604020202020204" pitchFamily="34" charset="0"/>
              <a:buChar char="•"/>
            </a:pPr>
            <a:r>
              <a:rPr lang="en-US" sz="2800" dirty="0"/>
              <a:t>If a pattern of missed payments occurs, the lender may begin to pay property charges as if the borrower elected to have the lender pay the property charges under this section.</a:t>
            </a:r>
          </a:p>
          <a:p>
            <a:pPr marL="342900" indent="-342900">
              <a:buFont typeface="Arial" panose="020B0604020202020204" pitchFamily="34" charset="0"/>
              <a:buChar char="•"/>
            </a:pPr>
            <a:r>
              <a:rPr lang="en-US" sz="2800" dirty="0"/>
              <a:t>The lender must notify the borrower and HUD within 30 days of lender receipt of notice of missed payment when there are no available HECM funds. The borrower has 30 days to provide an explanation. </a:t>
            </a:r>
          </a:p>
          <a:p>
            <a:pPr marL="342900" indent="-342900">
              <a:buFont typeface="Arial" panose="020B0604020202020204" pitchFamily="34" charset="0"/>
              <a:buChar char="•"/>
            </a:pPr>
            <a:r>
              <a:rPr lang="en-US" sz="2800" dirty="0"/>
              <a:t>If the borrower is does not repay the lender for funds advanced to pay property charges outside of a LESA, the lender shall submit a due and payable request.</a:t>
            </a:r>
          </a:p>
          <a:p>
            <a:pPr marL="0" indent="0">
              <a:buNone/>
            </a:pPr>
            <a:r>
              <a:rPr lang="en-US" sz="2800" dirty="0"/>
              <a:t>24 C.F.R. § 206.205(e)(2)</a:t>
            </a:r>
          </a:p>
        </p:txBody>
      </p:sp>
    </p:spTree>
    <p:extLst>
      <p:ext uri="{BB962C8B-B14F-4D97-AF65-F5344CB8AC3E}">
        <p14:creationId xmlns:p14="http://schemas.microsoft.com/office/powerpoint/2010/main" val="27318473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59612-25FF-98EC-D477-0A69CC32A33D}"/>
              </a:ext>
            </a:extLst>
          </p:cNvPr>
          <p:cNvSpPr>
            <a:spLocks noGrp="1"/>
          </p:cNvSpPr>
          <p:nvPr>
            <p:ph type="title"/>
          </p:nvPr>
        </p:nvSpPr>
        <p:spPr/>
        <p:txBody>
          <a:bodyPr/>
          <a:lstStyle/>
          <a:p>
            <a:r>
              <a:rPr lang="en-US" dirty="0"/>
              <a:t>What if the loan balance is more than the home value?</a:t>
            </a:r>
          </a:p>
        </p:txBody>
      </p:sp>
      <p:sp>
        <p:nvSpPr>
          <p:cNvPr id="3" name="Slide Number Placeholder 2">
            <a:extLst>
              <a:ext uri="{FF2B5EF4-FFF2-40B4-BE49-F238E27FC236}">
                <a16:creationId xmlns:a16="http://schemas.microsoft.com/office/drawing/2014/main" id="{93582C44-3A05-E49D-7D8B-574AB0669612}"/>
              </a:ext>
            </a:extLst>
          </p:cNvPr>
          <p:cNvSpPr>
            <a:spLocks noGrp="1"/>
          </p:cNvSpPr>
          <p:nvPr>
            <p:ph type="sldNum" sz="quarter" idx="12"/>
          </p:nvPr>
        </p:nvSpPr>
        <p:spPr/>
        <p:txBody>
          <a:bodyPr/>
          <a:lstStyle/>
          <a:p>
            <a:pPr>
              <a:defRPr/>
            </a:pPr>
            <a:fld id="{88AA8DA2-99D1-4607-A62B-1B547612533B}" type="slidenum">
              <a:rPr lang="en-US" smtClean="0"/>
              <a:pPr>
                <a:defRPr/>
              </a:pPr>
              <a:t>57</a:t>
            </a:fld>
            <a:endParaRPr lang="en-US" dirty="0"/>
          </a:p>
        </p:txBody>
      </p:sp>
      <p:sp>
        <p:nvSpPr>
          <p:cNvPr id="4" name="Content Placeholder 3">
            <a:extLst>
              <a:ext uri="{FF2B5EF4-FFF2-40B4-BE49-F238E27FC236}">
                <a16:creationId xmlns:a16="http://schemas.microsoft.com/office/drawing/2014/main" id="{676336E1-D75A-E75C-6207-80EDA1FA8158}"/>
              </a:ext>
            </a:extLst>
          </p:cNvPr>
          <p:cNvSpPr>
            <a:spLocks noGrp="1"/>
          </p:cNvSpPr>
          <p:nvPr>
            <p:ph idx="1"/>
          </p:nvPr>
        </p:nvSpPr>
        <p:spPr/>
        <p:txBody>
          <a:bodyPr/>
          <a:lstStyle/>
          <a:p>
            <a:pPr marL="0" indent="0">
              <a:buNone/>
            </a:pPr>
            <a:r>
              <a:rPr lang="en-US" dirty="0"/>
              <a:t>The borrower can sell the borrower's home for the appraised fair market value.  The mortgage insurance pays the balance. </a:t>
            </a:r>
          </a:p>
          <a:p>
            <a:pPr marL="0" indent="0">
              <a:buNone/>
            </a:pPr>
            <a:r>
              <a:rPr lang="en-US" dirty="0"/>
              <a:t>Upon death of all borrowers and the borrower’s spouse, the borrower's heirs can sell the home and pay 95% of the appraised value.  The remaining balance is covered by mortgage insurance.   </a:t>
            </a:r>
          </a:p>
        </p:txBody>
      </p:sp>
    </p:spTree>
    <p:extLst>
      <p:ext uri="{BB962C8B-B14F-4D97-AF65-F5344CB8AC3E}">
        <p14:creationId xmlns:p14="http://schemas.microsoft.com/office/powerpoint/2010/main" val="3054703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EBF49-54A3-E22C-0684-7937FCEA760C}"/>
              </a:ext>
            </a:extLst>
          </p:cNvPr>
          <p:cNvSpPr>
            <a:spLocks noGrp="1"/>
          </p:cNvSpPr>
          <p:nvPr>
            <p:ph type="title"/>
          </p:nvPr>
        </p:nvSpPr>
        <p:spPr/>
        <p:txBody>
          <a:bodyPr/>
          <a:lstStyle/>
          <a:p>
            <a:r>
              <a:rPr lang="en-US" dirty="0"/>
              <a:t>Loss Mitigation</a:t>
            </a:r>
          </a:p>
        </p:txBody>
      </p:sp>
      <p:sp>
        <p:nvSpPr>
          <p:cNvPr id="3" name="Slide Number Placeholder 2">
            <a:extLst>
              <a:ext uri="{FF2B5EF4-FFF2-40B4-BE49-F238E27FC236}">
                <a16:creationId xmlns:a16="http://schemas.microsoft.com/office/drawing/2014/main" id="{9CB1F310-9C8A-53FA-9C6C-627A4D8383DC}"/>
              </a:ext>
            </a:extLst>
          </p:cNvPr>
          <p:cNvSpPr>
            <a:spLocks noGrp="1"/>
          </p:cNvSpPr>
          <p:nvPr>
            <p:ph type="sldNum" sz="quarter" idx="12"/>
          </p:nvPr>
        </p:nvSpPr>
        <p:spPr/>
        <p:txBody>
          <a:bodyPr/>
          <a:lstStyle/>
          <a:p>
            <a:pPr>
              <a:defRPr/>
            </a:pPr>
            <a:fld id="{88AA8DA2-99D1-4607-A62B-1B547612533B}" type="slidenum">
              <a:rPr lang="en-US" smtClean="0"/>
              <a:pPr>
                <a:defRPr/>
              </a:pPr>
              <a:t>58</a:t>
            </a:fld>
            <a:endParaRPr lang="en-US" dirty="0"/>
          </a:p>
        </p:txBody>
      </p:sp>
      <p:sp>
        <p:nvSpPr>
          <p:cNvPr id="4" name="Content Placeholder 3">
            <a:extLst>
              <a:ext uri="{FF2B5EF4-FFF2-40B4-BE49-F238E27FC236}">
                <a16:creationId xmlns:a16="http://schemas.microsoft.com/office/drawing/2014/main" id="{8E50CD54-F62A-1EDC-3A69-484BE5C60DA1}"/>
              </a:ext>
            </a:extLst>
          </p:cNvPr>
          <p:cNvSpPr>
            <a:spLocks noGrp="1"/>
          </p:cNvSpPr>
          <p:nvPr>
            <p:ph idx="1"/>
          </p:nvPr>
        </p:nvSpPr>
        <p:spPr>
          <a:xfrm>
            <a:off x="190584" y="1181100"/>
            <a:ext cx="12153816" cy="5219700"/>
          </a:xfrm>
        </p:spPr>
        <p:txBody>
          <a:bodyPr/>
          <a:lstStyle/>
          <a:p>
            <a:pPr marL="0" indent="0">
              <a:buNone/>
            </a:pPr>
            <a:r>
              <a:rPr lang="en-US" sz="2800" dirty="0"/>
              <a:t>A borrower, even after a foreclosure proceeding is begun can correct the condition which resulted in the mortgage coming due and payable and to reinstate the mortgage, and the mortgage insurance shall continue in effect. The Lender may require the borrower to pay any costs incurred to reinstate the borrower, including foreclosure costs and reasonable attorney's fees. Such costs shall be paid by adding them to the outstanding loan balance. The Lender may refuse reinstatement if:</a:t>
            </a:r>
          </a:p>
          <a:p>
            <a:pPr marL="0" indent="0">
              <a:buNone/>
            </a:pPr>
            <a:r>
              <a:rPr lang="en-US" sz="2800" dirty="0"/>
              <a:t>(</a:t>
            </a:r>
            <a:r>
              <a:rPr lang="en-US" sz="2800" dirty="0" err="1"/>
              <a:t>i</a:t>
            </a:r>
            <a:r>
              <a:rPr lang="en-US" sz="2800" dirty="0"/>
              <a:t>) Reinstatement of the mortgage within the past two years;</a:t>
            </a:r>
          </a:p>
          <a:p>
            <a:pPr marL="0" indent="0">
              <a:buNone/>
            </a:pPr>
            <a:r>
              <a:rPr lang="en-US" sz="2800" dirty="0"/>
              <a:t>(ii) Reinstatement will preclude foreclosure if the mortgage becomes due and payable at a later date; or</a:t>
            </a:r>
          </a:p>
          <a:p>
            <a:pPr marL="0" indent="0">
              <a:buNone/>
            </a:pPr>
            <a:r>
              <a:rPr lang="en-US" sz="2800" dirty="0"/>
              <a:t>(iii) Reinstatement will adversely affect the priority of the mortgage lien.</a:t>
            </a:r>
          </a:p>
          <a:p>
            <a:pPr marL="0" indent="0">
              <a:buNone/>
            </a:pPr>
            <a:r>
              <a:rPr lang="en-US" sz="2800" dirty="0"/>
              <a:t>24 C.F.R. 206.125(3)</a:t>
            </a:r>
          </a:p>
        </p:txBody>
      </p:sp>
    </p:spTree>
    <p:extLst>
      <p:ext uri="{BB962C8B-B14F-4D97-AF65-F5344CB8AC3E}">
        <p14:creationId xmlns:p14="http://schemas.microsoft.com/office/powerpoint/2010/main" val="16837792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725FF-A766-3386-D096-23119D123CDB}"/>
              </a:ext>
            </a:extLst>
          </p:cNvPr>
          <p:cNvSpPr>
            <a:spLocks noGrp="1"/>
          </p:cNvSpPr>
          <p:nvPr>
            <p:ph type="title"/>
          </p:nvPr>
        </p:nvSpPr>
        <p:spPr/>
        <p:txBody>
          <a:bodyPr/>
          <a:lstStyle/>
          <a:p>
            <a:r>
              <a:rPr lang="en-US" dirty="0"/>
              <a:t>Repayment Plan</a:t>
            </a:r>
          </a:p>
        </p:txBody>
      </p:sp>
      <p:sp>
        <p:nvSpPr>
          <p:cNvPr id="3" name="Slide Number Placeholder 2">
            <a:extLst>
              <a:ext uri="{FF2B5EF4-FFF2-40B4-BE49-F238E27FC236}">
                <a16:creationId xmlns:a16="http://schemas.microsoft.com/office/drawing/2014/main" id="{1207B47A-2F8D-17D0-9017-31304FFC268D}"/>
              </a:ext>
            </a:extLst>
          </p:cNvPr>
          <p:cNvSpPr>
            <a:spLocks noGrp="1"/>
          </p:cNvSpPr>
          <p:nvPr>
            <p:ph type="sldNum" sz="quarter" idx="12"/>
          </p:nvPr>
        </p:nvSpPr>
        <p:spPr/>
        <p:txBody>
          <a:bodyPr/>
          <a:lstStyle/>
          <a:p>
            <a:pPr>
              <a:defRPr/>
            </a:pPr>
            <a:fld id="{88AA8DA2-99D1-4607-A62B-1B547612533B}" type="slidenum">
              <a:rPr lang="en-US" smtClean="0"/>
              <a:pPr>
                <a:defRPr/>
              </a:pPr>
              <a:t>59</a:t>
            </a:fld>
            <a:endParaRPr lang="en-US" dirty="0"/>
          </a:p>
        </p:txBody>
      </p:sp>
      <p:sp>
        <p:nvSpPr>
          <p:cNvPr id="4" name="Content Placeholder 3">
            <a:extLst>
              <a:ext uri="{FF2B5EF4-FFF2-40B4-BE49-F238E27FC236}">
                <a16:creationId xmlns:a16="http://schemas.microsoft.com/office/drawing/2014/main" id="{56213F41-4240-6D00-5C36-0F38BEFF5918}"/>
              </a:ext>
            </a:extLst>
          </p:cNvPr>
          <p:cNvSpPr>
            <a:spLocks noGrp="1"/>
          </p:cNvSpPr>
          <p:nvPr>
            <p:ph idx="1"/>
          </p:nvPr>
        </p:nvSpPr>
        <p:spPr>
          <a:xfrm>
            <a:off x="88900" y="1181100"/>
            <a:ext cx="12014200" cy="5524500"/>
          </a:xfrm>
        </p:spPr>
        <p:txBody>
          <a:bodyPr/>
          <a:lstStyle/>
          <a:p>
            <a:pPr marL="0" indent="0">
              <a:buNone/>
            </a:pPr>
            <a:r>
              <a:rPr lang="en-US" dirty="0"/>
              <a:t>Can include HOA fees.</a:t>
            </a:r>
          </a:p>
          <a:p>
            <a:pPr marL="0" indent="0">
              <a:buNone/>
            </a:pPr>
            <a:r>
              <a:rPr lang="en-US" dirty="0"/>
              <a:t>Length of plan may be up to 5 years (60 months) </a:t>
            </a:r>
          </a:p>
          <a:p>
            <a:pPr marL="0" indent="0">
              <a:buNone/>
            </a:pPr>
            <a:r>
              <a:rPr lang="en-US" dirty="0"/>
              <a:t>Length of the plan based on whether the total arrearage divided by the borrower’s monthly surplus income would result in 60 months or less than 60 months of payments </a:t>
            </a:r>
          </a:p>
          <a:p>
            <a:pPr marL="0" indent="0">
              <a:buNone/>
            </a:pPr>
            <a:r>
              <a:rPr lang="en-US" dirty="0"/>
              <a:t> RPP may be offered if the monthly payment consumes more than 25% of surplus income, so long as there is a “reasonable expectation” of performance on the RPP. Handbook 4001at 1496.</a:t>
            </a:r>
          </a:p>
          <a:p>
            <a:pPr marL="0" indent="0">
              <a:buNone/>
            </a:pPr>
            <a:r>
              <a:rPr lang="en-US" dirty="0">
                <a:hlinkClick r:id="rId2"/>
              </a:rPr>
              <a:t>https://pfs2.acl.gov/strapib/assets/Reverse_Mortgage_Update_Slides_65a787f5ea.pdf</a:t>
            </a:r>
            <a:endParaRPr lang="en-US" dirty="0"/>
          </a:p>
          <a:p>
            <a:pPr marL="0" indent="0">
              <a:buNone/>
            </a:pPr>
            <a:endParaRPr lang="en-US" dirty="0"/>
          </a:p>
        </p:txBody>
      </p:sp>
    </p:spTree>
    <p:extLst>
      <p:ext uri="{BB962C8B-B14F-4D97-AF65-F5344CB8AC3E}">
        <p14:creationId xmlns:p14="http://schemas.microsoft.com/office/powerpoint/2010/main" val="33138914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9C18D-7063-D851-BEA1-5D43EEFB031D}"/>
              </a:ext>
            </a:extLst>
          </p:cNvPr>
          <p:cNvSpPr>
            <a:spLocks noGrp="1"/>
          </p:cNvSpPr>
          <p:nvPr>
            <p:ph type="title"/>
          </p:nvPr>
        </p:nvSpPr>
        <p:spPr/>
        <p:txBody>
          <a:bodyPr/>
          <a:lstStyle/>
          <a:p>
            <a:r>
              <a:rPr lang="en-US" dirty="0"/>
              <a:t>Roadmap</a:t>
            </a:r>
          </a:p>
        </p:txBody>
      </p:sp>
      <p:sp>
        <p:nvSpPr>
          <p:cNvPr id="3" name="Content Placeholder 2">
            <a:extLst>
              <a:ext uri="{FF2B5EF4-FFF2-40B4-BE49-F238E27FC236}">
                <a16:creationId xmlns:a16="http://schemas.microsoft.com/office/drawing/2014/main" id="{9CF85975-46DD-39D8-2118-36ABA27CC162}"/>
              </a:ext>
            </a:extLst>
          </p:cNvPr>
          <p:cNvSpPr>
            <a:spLocks noGrp="1"/>
          </p:cNvSpPr>
          <p:nvPr>
            <p:ph idx="1"/>
          </p:nvPr>
        </p:nvSpPr>
        <p:spPr>
          <a:xfrm>
            <a:off x="609600" y="1447801"/>
            <a:ext cx="5181600" cy="5040865"/>
          </a:xfrm>
        </p:spPr>
        <p:txBody>
          <a:bodyPr/>
          <a:lstStyle/>
          <a:p>
            <a:r>
              <a:rPr lang="en-US" sz="2000" dirty="0"/>
              <a:t>Overview of Reverse Mortgages Requirements (7-9)</a:t>
            </a:r>
          </a:p>
          <a:p>
            <a:r>
              <a:rPr lang="en-US" sz="2000" dirty="0"/>
              <a:t>Types of Reverse Mortgages (10)</a:t>
            </a:r>
          </a:p>
          <a:p>
            <a:r>
              <a:rPr lang="en-US" sz="2000" dirty="0"/>
              <a:t>Home Equity Conversion Mortgage (HECM) Overview (11-12)</a:t>
            </a:r>
          </a:p>
          <a:p>
            <a:r>
              <a:rPr lang="en-US" sz="2000" dirty="0"/>
              <a:t>Requirements to Qualify for HECM (13-16)</a:t>
            </a:r>
          </a:p>
          <a:p>
            <a:r>
              <a:rPr lang="en-US" sz="2000" dirty="0"/>
              <a:t>HECM Property Standards (17-18)</a:t>
            </a:r>
          </a:p>
          <a:p>
            <a:r>
              <a:rPr lang="en-US" sz="2000" dirty="0"/>
              <a:t>Financial Requirements &amp; Assessment (19-23)</a:t>
            </a:r>
          </a:p>
          <a:p>
            <a:r>
              <a:rPr lang="en-US" sz="2000" dirty="0"/>
              <a:t>Required HECM Disclosures (24)</a:t>
            </a:r>
          </a:p>
          <a:p>
            <a:r>
              <a:rPr lang="en-US" sz="2000" dirty="0"/>
              <a:t>Designated Alternate Individual (25)</a:t>
            </a:r>
          </a:p>
          <a:p>
            <a:r>
              <a:rPr lang="en-US" sz="2000" dirty="0"/>
              <a:t>Reverse Mortgage Options (27-29)</a:t>
            </a:r>
          </a:p>
          <a:p>
            <a:r>
              <a:rPr lang="en-US" sz="2000" dirty="0"/>
              <a:t>Principal Limit (30-32)</a:t>
            </a:r>
          </a:p>
          <a:p>
            <a:r>
              <a:rPr lang="en-US" sz="2000" dirty="0"/>
              <a:t>Interest Rates (33)</a:t>
            </a:r>
          </a:p>
          <a:p>
            <a:pPr marL="0" indent="0">
              <a:buNone/>
            </a:pPr>
            <a:endParaRPr lang="en-US" sz="2400" dirty="0"/>
          </a:p>
          <a:p>
            <a:pPr marL="0" indent="0">
              <a:buNone/>
            </a:pPr>
            <a:endParaRPr lang="en-US" sz="2400" dirty="0"/>
          </a:p>
          <a:p>
            <a:endParaRPr lang="en-US" sz="2400" dirty="0"/>
          </a:p>
          <a:p>
            <a:endParaRPr lang="en-US" sz="2400"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00B41D4-C2C9-1A62-4BE7-6148DF1329A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Content Placeholder 2">
            <a:extLst>
              <a:ext uri="{FF2B5EF4-FFF2-40B4-BE49-F238E27FC236}">
                <a16:creationId xmlns:a16="http://schemas.microsoft.com/office/drawing/2014/main" id="{51B75EC5-E0BE-A2FE-EFB4-437BB1F46EE1}"/>
              </a:ext>
            </a:extLst>
          </p:cNvPr>
          <p:cNvSpPr txBox="1">
            <a:spLocks/>
          </p:cNvSpPr>
          <p:nvPr/>
        </p:nvSpPr>
        <p:spPr>
          <a:xfrm>
            <a:off x="5943600" y="1447802"/>
            <a:ext cx="5181600" cy="4876798"/>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94944" marR="0" lvl="0" indent="-514350" algn="l" defTabSz="914400" rtl="0" eaLnBrk="1" fontAlgn="auto" latinLnBrk="0" hangingPunct="1">
              <a:lnSpc>
                <a:spcPct val="100000"/>
              </a:lnSpc>
              <a:spcBef>
                <a:spcPct val="20000"/>
              </a:spcBef>
              <a:spcAft>
                <a:spcPts val="0"/>
              </a:spcAft>
              <a:buClrTx/>
              <a:buSzTx/>
              <a:buFont typeface="+mj-lt"/>
              <a:buAutoNum type="arabicParenR" startAt="12"/>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Shared Appreciation (34-37)</a:t>
            </a:r>
          </a:p>
          <a:p>
            <a:pPr marL="694944" marR="0" lvl="0" indent="-514350" algn="l" defTabSz="914400" rtl="0" eaLnBrk="1" fontAlgn="auto" latinLnBrk="0" hangingPunct="1">
              <a:lnSpc>
                <a:spcPct val="100000"/>
              </a:lnSpc>
              <a:spcBef>
                <a:spcPct val="20000"/>
              </a:spcBef>
              <a:spcAft>
                <a:spcPts val="0"/>
              </a:spcAft>
              <a:buClrTx/>
              <a:buSzTx/>
              <a:buFont typeface="+mj-lt"/>
              <a:buAutoNum type="arabicParenR" startAt="12"/>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Disbursements (38-40)</a:t>
            </a:r>
          </a:p>
          <a:p>
            <a:pPr marL="694944" marR="0" lvl="0" indent="-514350" algn="l" defTabSz="914400" rtl="0" eaLnBrk="1" fontAlgn="auto" latinLnBrk="0" hangingPunct="1">
              <a:lnSpc>
                <a:spcPct val="100000"/>
              </a:lnSpc>
              <a:spcBef>
                <a:spcPct val="20000"/>
              </a:spcBef>
              <a:spcAft>
                <a:spcPts val="0"/>
              </a:spcAft>
              <a:buClrTx/>
              <a:buSzTx/>
              <a:buFont typeface="+mj-lt"/>
              <a:buAutoNum type="arabicParenR" startAt="12"/>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Ongoing Costs (41)</a:t>
            </a:r>
          </a:p>
          <a:p>
            <a:pPr marL="694944" marR="0" lvl="0" indent="-514350" algn="l" defTabSz="914400" rtl="0" eaLnBrk="1" fontAlgn="auto" latinLnBrk="0" hangingPunct="1">
              <a:lnSpc>
                <a:spcPct val="100000"/>
              </a:lnSpc>
              <a:spcBef>
                <a:spcPct val="20000"/>
              </a:spcBef>
              <a:spcAft>
                <a:spcPts val="0"/>
              </a:spcAft>
              <a:buClrTx/>
              <a:buSzTx/>
              <a:buFont typeface="+mj-lt"/>
              <a:buAutoNum type="arabicParenR" startAt="12"/>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Property Charges (42)</a:t>
            </a:r>
          </a:p>
          <a:p>
            <a:pPr marL="694944" marR="0" lvl="0" indent="-514350" algn="l" defTabSz="914400" rtl="0" eaLnBrk="1" fontAlgn="auto" latinLnBrk="0" hangingPunct="1">
              <a:lnSpc>
                <a:spcPct val="100000"/>
              </a:lnSpc>
              <a:spcBef>
                <a:spcPct val="20000"/>
              </a:spcBef>
              <a:spcAft>
                <a:spcPts val="0"/>
              </a:spcAft>
              <a:buClrTx/>
              <a:buSzTx/>
              <a:buFont typeface="+mj-lt"/>
              <a:buAutoNum type="arabicParenR" startAt="12"/>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Sets Asides &amp; LESAs (44-56)</a:t>
            </a:r>
          </a:p>
          <a:p>
            <a:pPr marL="694944" marR="0" lvl="0" indent="-514350" algn="l" defTabSz="914400" rtl="0" eaLnBrk="1" fontAlgn="auto" latinLnBrk="0" hangingPunct="1">
              <a:lnSpc>
                <a:spcPct val="100000"/>
              </a:lnSpc>
              <a:spcBef>
                <a:spcPct val="20000"/>
              </a:spcBef>
              <a:spcAft>
                <a:spcPts val="0"/>
              </a:spcAft>
              <a:buClrTx/>
              <a:buSzTx/>
              <a:buFont typeface="+mj-lt"/>
              <a:buAutoNum type="arabicParenR" startAt="12"/>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Insurance &amp; Loss Mitigation (57-60)</a:t>
            </a:r>
          </a:p>
          <a:p>
            <a:pPr marL="694944" marR="0" lvl="0" indent="-514350" algn="l" defTabSz="914400" rtl="0" eaLnBrk="1" fontAlgn="auto" latinLnBrk="0" hangingPunct="1">
              <a:lnSpc>
                <a:spcPct val="100000"/>
              </a:lnSpc>
              <a:spcBef>
                <a:spcPct val="20000"/>
              </a:spcBef>
              <a:spcAft>
                <a:spcPts val="0"/>
              </a:spcAft>
              <a:buClrTx/>
              <a:buSzTx/>
              <a:buFont typeface="+mj-lt"/>
              <a:buAutoNum type="arabicParenR" startAt="12"/>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Due and Payable Provisions (61-64)</a:t>
            </a:r>
          </a:p>
          <a:p>
            <a:pPr marL="694944" marR="0" lvl="0" indent="-514350" algn="l" defTabSz="914400" rtl="0" eaLnBrk="1" fontAlgn="auto" latinLnBrk="0" hangingPunct="1">
              <a:lnSpc>
                <a:spcPct val="100000"/>
              </a:lnSpc>
              <a:spcBef>
                <a:spcPct val="20000"/>
              </a:spcBef>
              <a:spcAft>
                <a:spcPts val="0"/>
              </a:spcAft>
              <a:buClrTx/>
              <a:buSzTx/>
              <a:buFont typeface="+mj-lt"/>
              <a:buAutoNum type="arabicParenR" startAt="12"/>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Mortgage Terms &amp; Provisions (65-68)</a:t>
            </a:r>
          </a:p>
          <a:p>
            <a:pPr marL="694944" marR="0" lvl="0" indent="-514350" algn="l" defTabSz="914400" rtl="0" eaLnBrk="1" fontAlgn="auto" latinLnBrk="0" hangingPunct="1">
              <a:lnSpc>
                <a:spcPct val="100000"/>
              </a:lnSpc>
              <a:spcBef>
                <a:spcPct val="20000"/>
              </a:spcBef>
              <a:spcAft>
                <a:spcPts val="0"/>
              </a:spcAft>
              <a:buClrTx/>
              <a:buSzTx/>
              <a:buFont typeface="+mj-lt"/>
              <a:buAutoNum type="arabicParenR" startAt="12"/>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Lender Fails to Pay (69)</a:t>
            </a:r>
          </a:p>
          <a:p>
            <a:pPr marL="694944" marR="0" lvl="0" indent="-514350" algn="l" defTabSz="914400" rtl="0" eaLnBrk="1" fontAlgn="auto" latinLnBrk="0" hangingPunct="1">
              <a:lnSpc>
                <a:spcPct val="100000"/>
              </a:lnSpc>
              <a:spcBef>
                <a:spcPct val="20000"/>
              </a:spcBef>
              <a:spcAft>
                <a:spcPts val="0"/>
              </a:spcAft>
              <a:buClrTx/>
              <a:buSzTx/>
              <a:buFont typeface="+mj-lt"/>
              <a:buAutoNum type="arabicParenR" startAt="12"/>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Example (70-75)</a:t>
            </a:r>
          </a:p>
          <a:p>
            <a:pPr marL="694944" marR="0" lvl="0" indent="-514350" algn="l" defTabSz="914400" rtl="0" eaLnBrk="1" fontAlgn="auto" latinLnBrk="0" hangingPunct="1">
              <a:lnSpc>
                <a:spcPct val="100000"/>
              </a:lnSpc>
              <a:spcBef>
                <a:spcPct val="20000"/>
              </a:spcBef>
              <a:spcAft>
                <a:spcPts val="0"/>
              </a:spcAft>
              <a:buClrTx/>
              <a:buSzTx/>
              <a:buFont typeface="+mj-lt"/>
              <a:buAutoNum type="arabicParenR" startAt="12"/>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Medicaid Considerations (76-79)</a:t>
            </a:r>
          </a:p>
          <a:p>
            <a:pPr marL="694944" marR="0" lvl="0" indent="-514350" algn="l" defTabSz="914400" rtl="0" eaLnBrk="1" fontAlgn="auto" latinLnBrk="0" hangingPunct="1">
              <a:lnSpc>
                <a:spcPct val="100000"/>
              </a:lnSpc>
              <a:spcBef>
                <a:spcPct val="20000"/>
              </a:spcBef>
              <a:spcAft>
                <a:spcPts val="0"/>
              </a:spcAft>
              <a:buClrTx/>
              <a:buSzTx/>
              <a:buFont typeface="+mj-lt"/>
              <a:buAutoNum type="arabicParenR" startAt="12"/>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Cautionary Considerations (81-83)</a:t>
            </a:r>
          </a:p>
          <a:p>
            <a:pPr marL="694944" marR="0" lvl="0" indent="-514350" algn="l" defTabSz="914400" rtl="0" eaLnBrk="1" fontAlgn="auto" latinLnBrk="0" hangingPunct="1">
              <a:lnSpc>
                <a:spcPct val="100000"/>
              </a:lnSpc>
              <a:spcBef>
                <a:spcPct val="20000"/>
              </a:spcBef>
              <a:spcAft>
                <a:spcPts val="0"/>
              </a:spcAft>
              <a:buClrTx/>
              <a:buSzTx/>
              <a:buFont typeface="+mj-lt"/>
              <a:buAutoNum type="arabicParenR" startAt="12"/>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Other options (84-86)</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arenR" startAt="12"/>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arenR" startAt="12"/>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arenR" startAt="12"/>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2D2542FD-561A-5FCF-C2C9-6304E940586C}"/>
              </a:ext>
            </a:extLst>
          </p:cNvPr>
          <p:cNvSpPr txBox="1"/>
          <p:nvPr/>
        </p:nvSpPr>
        <p:spPr>
          <a:xfrm>
            <a:off x="0" y="6488668"/>
            <a:ext cx="120652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*No legal advice intended.  This presentation omits information that may affect a specific situation and is legal information only.  </a:t>
            </a:r>
          </a:p>
        </p:txBody>
      </p:sp>
    </p:spTree>
    <p:extLst>
      <p:ext uri="{BB962C8B-B14F-4D97-AF65-F5344CB8AC3E}">
        <p14:creationId xmlns:p14="http://schemas.microsoft.com/office/powerpoint/2010/main" val="32711334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27116-9A27-F4FC-C4DB-A19036611D2B}"/>
              </a:ext>
            </a:extLst>
          </p:cNvPr>
          <p:cNvSpPr>
            <a:spLocks noGrp="1"/>
          </p:cNvSpPr>
          <p:nvPr>
            <p:ph type="title"/>
          </p:nvPr>
        </p:nvSpPr>
        <p:spPr/>
        <p:txBody>
          <a:bodyPr/>
          <a:lstStyle/>
          <a:p>
            <a:r>
              <a:rPr lang="en-US" dirty="0"/>
              <a:t>Hardship Exception</a:t>
            </a:r>
          </a:p>
        </p:txBody>
      </p:sp>
      <p:sp>
        <p:nvSpPr>
          <p:cNvPr id="3" name="Slide Number Placeholder 2">
            <a:extLst>
              <a:ext uri="{FF2B5EF4-FFF2-40B4-BE49-F238E27FC236}">
                <a16:creationId xmlns:a16="http://schemas.microsoft.com/office/drawing/2014/main" id="{DA828852-AB30-7CE5-3E49-890C4018D2A4}"/>
              </a:ext>
            </a:extLst>
          </p:cNvPr>
          <p:cNvSpPr>
            <a:spLocks noGrp="1"/>
          </p:cNvSpPr>
          <p:nvPr>
            <p:ph type="sldNum" sz="quarter" idx="12"/>
          </p:nvPr>
        </p:nvSpPr>
        <p:spPr/>
        <p:txBody>
          <a:bodyPr/>
          <a:lstStyle/>
          <a:p>
            <a:pPr>
              <a:defRPr/>
            </a:pPr>
            <a:fld id="{88AA8DA2-99D1-4607-A62B-1B547612533B}" type="slidenum">
              <a:rPr lang="en-US" smtClean="0"/>
              <a:pPr>
                <a:defRPr/>
              </a:pPr>
              <a:t>60</a:t>
            </a:fld>
            <a:endParaRPr lang="en-US" dirty="0"/>
          </a:p>
        </p:txBody>
      </p:sp>
      <p:sp>
        <p:nvSpPr>
          <p:cNvPr id="4" name="Content Placeholder 3">
            <a:extLst>
              <a:ext uri="{FF2B5EF4-FFF2-40B4-BE49-F238E27FC236}">
                <a16:creationId xmlns:a16="http://schemas.microsoft.com/office/drawing/2014/main" id="{814A7A5F-F326-31C8-0B10-E1DEA19A8959}"/>
              </a:ext>
            </a:extLst>
          </p:cNvPr>
          <p:cNvSpPr>
            <a:spLocks noGrp="1"/>
          </p:cNvSpPr>
          <p:nvPr>
            <p:ph idx="1"/>
          </p:nvPr>
        </p:nvSpPr>
        <p:spPr>
          <a:xfrm>
            <a:off x="40458" y="1181100"/>
            <a:ext cx="11960957" cy="5676900"/>
          </a:xfrm>
        </p:spPr>
        <p:txBody>
          <a:bodyPr/>
          <a:lstStyle/>
          <a:p>
            <a:pPr marL="0" indent="0">
              <a:buNone/>
            </a:pPr>
            <a:r>
              <a:rPr lang="en-US" sz="3000" dirty="0"/>
              <a:t>Servicer may request foreclosure extension from HUD if: </a:t>
            </a:r>
          </a:p>
          <a:p>
            <a:pPr marL="0" indent="0">
              <a:buNone/>
            </a:pPr>
            <a:r>
              <a:rPr lang="en-US" sz="3000" dirty="0"/>
              <a:t>• Youngest borrower at least 80; and </a:t>
            </a:r>
          </a:p>
          <a:p>
            <a:pPr marL="0" indent="0">
              <a:buNone/>
            </a:pPr>
            <a:r>
              <a:rPr lang="en-US" sz="3000" dirty="0"/>
              <a:t>• Borrower has critical circumstances such as terminal illness, substantiated long-term physical disability, or a “unique” occupancy need (e.g., terminal illness of family member receiving care at residence) </a:t>
            </a:r>
          </a:p>
          <a:p>
            <a:pPr marL="0" indent="0">
              <a:buNone/>
            </a:pPr>
            <a:r>
              <a:rPr lang="en-US" sz="3000" dirty="0"/>
              <a:t>• Servicer must include supporting documentation which borrower must furnish. </a:t>
            </a:r>
          </a:p>
          <a:p>
            <a:pPr marL="0" indent="0">
              <a:buNone/>
            </a:pPr>
            <a:r>
              <a:rPr lang="en-US" sz="3000" dirty="0"/>
              <a:t>• If approved, servicer to provide supporting docs to HUD on no less than an annual basis.  HUD Mortgagee Letter 2015-11 </a:t>
            </a:r>
          </a:p>
          <a:p>
            <a:pPr marL="0" indent="0">
              <a:buNone/>
            </a:pPr>
            <a:r>
              <a:rPr lang="en-US" sz="3000" dirty="0"/>
              <a:t>https://www.hud.gov/sites/documents/15-11ML.PDF</a:t>
            </a:r>
          </a:p>
        </p:txBody>
      </p:sp>
    </p:spTree>
    <p:extLst>
      <p:ext uri="{BB962C8B-B14F-4D97-AF65-F5344CB8AC3E}">
        <p14:creationId xmlns:p14="http://schemas.microsoft.com/office/powerpoint/2010/main" val="32035543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73829-6CCF-BF08-5CF3-444EED957B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C5F8F6-9C71-48B3-09F6-1888E267895E}"/>
              </a:ext>
            </a:extLst>
          </p:cNvPr>
          <p:cNvSpPr>
            <a:spLocks noGrp="1"/>
          </p:cNvSpPr>
          <p:nvPr>
            <p:ph type="title"/>
          </p:nvPr>
        </p:nvSpPr>
        <p:spPr/>
        <p:txBody>
          <a:bodyPr/>
          <a:lstStyle/>
          <a:p>
            <a:r>
              <a:rPr lang="en-US" dirty="0"/>
              <a:t>HECM Due and Payable Provisions</a:t>
            </a:r>
          </a:p>
        </p:txBody>
      </p:sp>
      <p:sp>
        <p:nvSpPr>
          <p:cNvPr id="3" name="Slide Number Placeholder 2">
            <a:extLst>
              <a:ext uri="{FF2B5EF4-FFF2-40B4-BE49-F238E27FC236}">
                <a16:creationId xmlns:a16="http://schemas.microsoft.com/office/drawing/2014/main" id="{2E7F20D9-02B4-2CEC-8E38-88E73B44736A}"/>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61</a:t>
            </a:fld>
            <a:endParaRPr lang="en-US" dirty="0">
              <a:solidFill>
                <a:prstClr val="black"/>
              </a:solidFill>
            </a:endParaRPr>
          </a:p>
        </p:txBody>
      </p:sp>
      <p:sp>
        <p:nvSpPr>
          <p:cNvPr id="4" name="Content Placeholder 3">
            <a:extLst>
              <a:ext uri="{FF2B5EF4-FFF2-40B4-BE49-F238E27FC236}">
                <a16:creationId xmlns:a16="http://schemas.microsoft.com/office/drawing/2014/main" id="{B835A10C-B466-D7CE-2031-B589E8D755FD}"/>
              </a:ext>
            </a:extLst>
          </p:cNvPr>
          <p:cNvSpPr>
            <a:spLocks noGrp="1"/>
          </p:cNvSpPr>
          <p:nvPr>
            <p:ph idx="1"/>
          </p:nvPr>
        </p:nvSpPr>
        <p:spPr>
          <a:xfrm>
            <a:off x="0" y="1295400"/>
            <a:ext cx="12192000" cy="5410200"/>
          </a:xfrm>
        </p:spPr>
        <p:txBody>
          <a:bodyPr/>
          <a:lstStyle/>
          <a:p>
            <a:pPr marL="0" indent="0" algn="l">
              <a:buNone/>
            </a:pPr>
            <a:r>
              <a:rPr lang="en-US" sz="3000" dirty="0">
                <a:solidFill>
                  <a:srgbClr val="101820"/>
                </a:solidFill>
              </a:rPr>
              <a:t>“Eligible Non</a:t>
            </a:r>
            <a:r>
              <a:rPr lang="en-US" sz="3000" b="0" i="0" dirty="0">
                <a:solidFill>
                  <a:srgbClr val="101820"/>
                </a:solidFill>
                <a:effectLst/>
              </a:rPr>
              <a:t>-Borrowing </a:t>
            </a:r>
            <a:r>
              <a:rPr lang="en-US" sz="3000" dirty="0">
                <a:solidFill>
                  <a:srgbClr val="101820"/>
                </a:solidFill>
              </a:rPr>
              <a:t>S</a:t>
            </a:r>
            <a:r>
              <a:rPr lang="en-US" sz="3000" b="0" i="0" dirty="0">
                <a:solidFill>
                  <a:srgbClr val="101820"/>
                </a:solidFill>
                <a:effectLst/>
              </a:rPr>
              <a:t>pouse”:</a:t>
            </a:r>
          </a:p>
          <a:p>
            <a:pPr marL="969264" algn="l"/>
            <a:r>
              <a:rPr lang="en-US" sz="3000" b="0" i="0" dirty="0">
                <a:solidFill>
                  <a:srgbClr val="101820"/>
                </a:solidFill>
                <a:effectLst/>
              </a:rPr>
              <a:t>Have been married to the borrower at the time the loan documents were signed and stay married to them until their death. </a:t>
            </a:r>
          </a:p>
          <a:p>
            <a:pPr marL="969264" algn="l"/>
            <a:r>
              <a:rPr lang="en-US" sz="3000" b="0" i="0" dirty="0">
                <a:solidFill>
                  <a:srgbClr val="101820"/>
                </a:solidFill>
                <a:effectLst/>
              </a:rPr>
              <a:t>Have been identified in the loan documents as a non-borrowing spouse.</a:t>
            </a:r>
          </a:p>
          <a:p>
            <a:pPr marL="969264" algn="l"/>
            <a:r>
              <a:rPr lang="en-US" sz="3000" b="0" i="0" dirty="0">
                <a:solidFill>
                  <a:srgbClr val="101820"/>
                </a:solidFill>
                <a:effectLst/>
              </a:rPr>
              <a:t>Have lived, and continue to live, in the home as their principal residence after the borrower dies or the borrower moves into a healthcare facility for more than 12 consecutive months.</a:t>
            </a:r>
          </a:p>
          <a:p>
            <a:pPr marL="969264" algn="l"/>
            <a:r>
              <a:rPr lang="en-US" sz="3000" dirty="0">
                <a:solidFill>
                  <a:srgbClr val="101820"/>
                </a:solidFill>
              </a:rPr>
              <a:t>Meet any other HUD requirements.</a:t>
            </a:r>
          </a:p>
          <a:p>
            <a:pPr marL="454914" indent="0" algn="l">
              <a:buNone/>
            </a:pPr>
            <a:endParaRPr lang="en-US" sz="800" b="0" i="0" dirty="0">
              <a:solidFill>
                <a:srgbClr val="101820"/>
              </a:solidFill>
              <a:effectLst/>
            </a:endParaRPr>
          </a:p>
          <a:p>
            <a:pPr marL="0" indent="0">
              <a:buNone/>
            </a:pPr>
            <a:r>
              <a:rPr kumimoji="0" lang="en-US" altLang="en-US" sz="3000" b="0" i="0" u="none" strike="noStrike" cap="none" normalizeH="0" baseline="0" dirty="0">
                <a:ln>
                  <a:noFill/>
                </a:ln>
                <a:solidFill>
                  <a:srgbClr val="000000"/>
                </a:solidFill>
                <a:effectLst/>
              </a:rPr>
              <a:t> 24 C.F.R.</a:t>
            </a:r>
            <a:r>
              <a:rPr lang="en-US" sz="3000" dirty="0"/>
              <a:t> § </a:t>
            </a:r>
            <a:r>
              <a:rPr kumimoji="0" lang="en-US" altLang="en-US" sz="3000" b="0" i="0" u="none" strike="noStrike" cap="none" normalizeH="0" baseline="0" dirty="0">
                <a:ln>
                  <a:noFill/>
                </a:ln>
                <a:solidFill>
                  <a:srgbClr val="000000"/>
                </a:solidFill>
                <a:effectLst/>
              </a:rPr>
              <a:t>206.55(c)</a:t>
            </a:r>
            <a:endParaRPr kumimoji="0" lang="en-US" altLang="en-US" sz="3000" b="0" i="0" u="none" strike="noStrike" cap="none" normalizeH="0" baseline="0" dirty="0">
              <a:ln>
                <a:noFill/>
              </a:ln>
              <a:solidFill>
                <a:schemeClr val="tx1"/>
              </a:solidFill>
              <a:effectLst/>
            </a:endParaRPr>
          </a:p>
          <a:p>
            <a:pPr algn="l">
              <a:buFont typeface="Arial" panose="020B0604020202020204" pitchFamily="34" charset="0"/>
              <a:buChar char="•"/>
            </a:pPr>
            <a:endParaRPr lang="en-US" b="0" i="0" dirty="0">
              <a:solidFill>
                <a:srgbClr val="101820"/>
              </a:solidFill>
              <a:effectLst/>
            </a:endParaRPr>
          </a:p>
          <a:p>
            <a:pPr algn="l">
              <a:buFont typeface="Arial" panose="020B0604020202020204" pitchFamily="34" charset="0"/>
              <a:buChar char="•"/>
            </a:pPr>
            <a:endParaRPr lang="en-US" b="0" i="0" dirty="0">
              <a:solidFill>
                <a:srgbClr val="101820"/>
              </a:solidFill>
              <a:effectLst/>
            </a:endParaRPr>
          </a:p>
        </p:txBody>
      </p:sp>
    </p:spTree>
    <p:extLst>
      <p:ext uri="{BB962C8B-B14F-4D97-AF65-F5344CB8AC3E}">
        <p14:creationId xmlns:p14="http://schemas.microsoft.com/office/powerpoint/2010/main" val="2322089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24FFA-2C2C-421E-020F-167566991086}"/>
              </a:ext>
            </a:extLst>
          </p:cNvPr>
          <p:cNvSpPr>
            <a:spLocks noGrp="1"/>
          </p:cNvSpPr>
          <p:nvPr>
            <p:ph type="title"/>
          </p:nvPr>
        </p:nvSpPr>
        <p:spPr/>
        <p:txBody>
          <a:bodyPr/>
          <a:lstStyle/>
          <a:p>
            <a:r>
              <a:rPr lang="en-US" dirty="0"/>
              <a:t>HECM Due and Payable Provisions</a:t>
            </a:r>
          </a:p>
        </p:txBody>
      </p:sp>
      <p:sp>
        <p:nvSpPr>
          <p:cNvPr id="3" name="Slide Number Placeholder 2">
            <a:extLst>
              <a:ext uri="{FF2B5EF4-FFF2-40B4-BE49-F238E27FC236}">
                <a16:creationId xmlns:a16="http://schemas.microsoft.com/office/drawing/2014/main" id="{89054342-998B-1CB5-679E-839A7D164230}"/>
              </a:ext>
            </a:extLst>
          </p:cNvPr>
          <p:cNvSpPr>
            <a:spLocks noGrp="1"/>
          </p:cNvSpPr>
          <p:nvPr>
            <p:ph type="sldNum" sz="quarter" idx="12"/>
          </p:nvPr>
        </p:nvSpPr>
        <p:spPr/>
        <p:txBody>
          <a:bodyPr/>
          <a:lstStyle/>
          <a:p>
            <a:pPr>
              <a:defRPr/>
            </a:pPr>
            <a:fld id="{88AA8DA2-99D1-4607-A62B-1B547612533B}" type="slidenum">
              <a:rPr lang="en-US" smtClean="0"/>
              <a:pPr>
                <a:defRPr/>
              </a:pPr>
              <a:t>62</a:t>
            </a:fld>
            <a:endParaRPr lang="en-US" dirty="0"/>
          </a:p>
        </p:txBody>
      </p:sp>
      <p:sp>
        <p:nvSpPr>
          <p:cNvPr id="4" name="Content Placeholder 3">
            <a:extLst>
              <a:ext uri="{FF2B5EF4-FFF2-40B4-BE49-F238E27FC236}">
                <a16:creationId xmlns:a16="http://schemas.microsoft.com/office/drawing/2014/main" id="{85263286-C867-5117-8423-ED44257FEB5D}"/>
              </a:ext>
            </a:extLst>
          </p:cNvPr>
          <p:cNvSpPr>
            <a:spLocks noGrp="1"/>
          </p:cNvSpPr>
          <p:nvPr>
            <p:ph idx="1"/>
          </p:nvPr>
        </p:nvSpPr>
        <p:spPr>
          <a:xfrm>
            <a:off x="304800" y="1524000"/>
            <a:ext cx="11480800" cy="4876800"/>
          </a:xfrm>
        </p:spPr>
        <p:txBody>
          <a:bodyPr/>
          <a:lstStyle/>
          <a:p>
            <a:pPr marL="0" indent="0">
              <a:buNone/>
            </a:pPr>
            <a:r>
              <a:rPr lang="en-US" sz="3600" dirty="0"/>
              <a:t>The outstanding loan balance is due and payable in full if:</a:t>
            </a:r>
          </a:p>
          <a:p>
            <a:pPr lvl="1">
              <a:buFont typeface="+mj-lt"/>
              <a:buAutoNum type="arabicParenR"/>
            </a:pPr>
            <a:r>
              <a:rPr lang="en-US" dirty="0"/>
              <a:t>a borrower dies and the property is not the principal residence of at least one surviving borrower or an eligible non-borrowing spouse in deferral.</a:t>
            </a:r>
          </a:p>
          <a:p>
            <a:pPr lvl="1">
              <a:buAutoNum type="arabicParenR"/>
            </a:pPr>
            <a:r>
              <a:rPr lang="en-US" dirty="0"/>
              <a:t>The property is sold or conveyed and no other borrower retains title to the property. A borrower retains title in the property if the borrower continues to hold title to any part of the property in fee simple, a leasehold interest, or as a life estate.</a:t>
            </a:r>
          </a:p>
          <a:p>
            <a:pPr marL="457200" lvl="1" indent="0">
              <a:buNone/>
            </a:pPr>
            <a:endParaRPr lang="en-US" dirty="0"/>
          </a:p>
          <a:p>
            <a:pPr marL="457200" lvl="1" indent="0">
              <a:buNone/>
            </a:pPr>
            <a:r>
              <a:rPr lang="en-US" sz="3200" dirty="0"/>
              <a:t>24 C.F.R. § 206.27(c)</a:t>
            </a:r>
          </a:p>
          <a:p>
            <a:pPr marL="0" indent="0">
              <a:buNone/>
            </a:pPr>
            <a:endParaRPr lang="en-US" dirty="0"/>
          </a:p>
        </p:txBody>
      </p:sp>
    </p:spTree>
    <p:extLst>
      <p:ext uri="{BB962C8B-B14F-4D97-AF65-F5344CB8AC3E}">
        <p14:creationId xmlns:p14="http://schemas.microsoft.com/office/powerpoint/2010/main" val="2680463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BD96B-F6BF-CF12-67FF-4D76E70C977F}"/>
              </a:ext>
            </a:extLst>
          </p:cNvPr>
          <p:cNvSpPr>
            <a:spLocks noGrp="1"/>
          </p:cNvSpPr>
          <p:nvPr>
            <p:ph type="title"/>
          </p:nvPr>
        </p:nvSpPr>
        <p:spPr/>
        <p:txBody>
          <a:bodyPr/>
          <a:lstStyle/>
          <a:p>
            <a:r>
              <a:rPr lang="en-US" dirty="0"/>
              <a:t>HECM Due and Payable Provisions</a:t>
            </a:r>
          </a:p>
        </p:txBody>
      </p:sp>
      <p:sp>
        <p:nvSpPr>
          <p:cNvPr id="3" name="Slide Number Placeholder 2">
            <a:extLst>
              <a:ext uri="{FF2B5EF4-FFF2-40B4-BE49-F238E27FC236}">
                <a16:creationId xmlns:a16="http://schemas.microsoft.com/office/drawing/2014/main" id="{8C9BAA32-7271-3BA1-A640-091618C4F50C}"/>
              </a:ext>
            </a:extLst>
          </p:cNvPr>
          <p:cNvSpPr>
            <a:spLocks noGrp="1"/>
          </p:cNvSpPr>
          <p:nvPr>
            <p:ph type="sldNum" sz="quarter" idx="12"/>
          </p:nvPr>
        </p:nvSpPr>
        <p:spPr/>
        <p:txBody>
          <a:bodyPr/>
          <a:lstStyle/>
          <a:p>
            <a:pPr>
              <a:defRPr/>
            </a:pPr>
            <a:fld id="{88AA8DA2-99D1-4607-A62B-1B547612533B}" type="slidenum">
              <a:rPr lang="en-US" smtClean="0"/>
              <a:pPr>
                <a:defRPr/>
              </a:pPr>
              <a:t>63</a:t>
            </a:fld>
            <a:endParaRPr lang="en-US" dirty="0"/>
          </a:p>
        </p:txBody>
      </p:sp>
      <p:sp>
        <p:nvSpPr>
          <p:cNvPr id="4" name="Content Placeholder 3">
            <a:extLst>
              <a:ext uri="{FF2B5EF4-FFF2-40B4-BE49-F238E27FC236}">
                <a16:creationId xmlns:a16="http://schemas.microsoft.com/office/drawing/2014/main" id="{09B31051-FE26-8B5E-344D-EF98799D8460}"/>
              </a:ext>
            </a:extLst>
          </p:cNvPr>
          <p:cNvSpPr>
            <a:spLocks noGrp="1"/>
          </p:cNvSpPr>
          <p:nvPr>
            <p:ph idx="1"/>
          </p:nvPr>
        </p:nvSpPr>
        <p:spPr>
          <a:xfrm>
            <a:off x="0" y="1181100"/>
            <a:ext cx="12192000" cy="5676900"/>
          </a:xfrm>
        </p:spPr>
        <p:txBody>
          <a:bodyPr/>
          <a:lstStyle/>
          <a:p>
            <a:pPr marL="0" indent="0">
              <a:buNone/>
            </a:pPr>
            <a:r>
              <a:rPr lang="en-US" sz="2800" dirty="0"/>
              <a:t>The outstanding loan balance is due and payable in full if:</a:t>
            </a:r>
          </a:p>
          <a:p>
            <a:pPr marL="969264">
              <a:buFont typeface="+mj-lt"/>
              <a:buAutoNum type="arabicParenR" startAt="3"/>
            </a:pPr>
            <a:r>
              <a:rPr lang="en-US" sz="2800" dirty="0"/>
              <a:t>The property ceases to be the principal residence of a borrower for reasons other than death and the property is not the principal residence of at least one other borrower;</a:t>
            </a:r>
          </a:p>
          <a:p>
            <a:pPr marL="969264">
              <a:buFont typeface="+mj-lt"/>
              <a:buAutoNum type="arabicParenR" startAt="3"/>
            </a:pPr>
            <a:endParaRPr lang="en-US" sz="800" dirty="0"/>
          </a:p>
          <a:p>
            <a:pPr marL="969264">
              <a:buFont typeface="+mj-lt"/>
              <a:buAutoNum type="arabicParenR" startAt="3"/>
            </a:pPr>
            <a:r>
              <a:rPr lang="en-US" sz="2800" dirty="0"/>
              <a:t>For a period of longer than 12 consecutive months, a borrower fails to occupy the property because of physical or mental illness and the property is not the principal residence of at least one other borrower or eligible non-borrowing spouse;</a:t>
            </a:r>
          </a:p>
          <a:p>
            <a:pPr marL="969264">
              <a:buFont typeface="+mj-lt"/>
              <a:buAutoNum type="arabicParenR" startAt="3"/>
            </a:pPr>
            <a:endParaRPr lang="en-US" sz="800" dirty="0"/>
          </a:p>
          <a:p>
            <a:pPr marL="969264">
              <a:buFont typeface="+mj-lt"/>
              <a:buAutoNum type="arabicParenR" startAt="3"/>
            </a:pPr>
            <a:r>
              <a:rPr lang="en-US" sz="2800" dirty="0"/>
              <a:t>The borrower does not provide for the payment of property charges, or</a:t>
            </a:r>
          </a:p>
          <a:p>
            <a:pPr marL="969264">
              <a:buFont typeface="+mj-lt"/>
              <a:buAutoNum type="arabicParenR" startAt="3"/>
            </a:pPr>
            <a:endParaRPr lang="en-US" sz="800" dirty="0"/>
          </a:p>
          <a:p>
            <a:pPr marL="969264">
              <a:buFont typeface="+mj-lt"/>
              <a:buAutoNum type="arabicParenR" startAt="3"/>
            </a:pPr>
            <a:r>
              <a:rPr lang="en-US" sz="2800" dirty="0"/>
              <a:t>An obligation of the borrower under the mortgage is not performed.</a:t>
            </a:r>
          </a:p>
          <a:p>
            <a:pPr marL="0" indent="0">
              <a:buNone/>
            </a:pPr>
            <a:endParaRPr lang="en-US" sz="800" dirty="0"/>
          </a:p>
          <a:p>
            <a:pPr marL="0" indent="0">
              <a:buNone/>
            </a:pPr>
            <a:r>
              <a:rPr lang="en-US" sz="2800" dirty="0"/>
              <a:t>24 C.F.R. § 206.27(c), 206.03.</a:t>
            </a:r>
          </a:p>
        </p:txBody>
      </p:sp>
    </p:spTree>
    <p:extLst>
      <p:ext uri="{BB962C8B-B14F-4D97-AF65-F5344CB8AC3E}">
        <p14:creationId xmlns:p14="http://schemas.microsoft.com/office/powerpoint/2010/main" val="19021339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Deferral of Due and Payable Provisions</a:t>
            </a:r>
          </a:p>
        </p:txBody>
      </p:sp>
      <p:sp>
        <p:nvSpPr>
          <p:cNvPr id="3" name="Content Placeholder 2"/>
          <p:cNvSpPr>
            <a:spLocks noGrp="1"/>
          </p:cNvSpPr>
          <p:nvPr>
            <p:ph idx="4294967295"/>
          </p:nvPr>
        </p:nvSpPr>
        <p:spPr>
          <a:xfrm>
            <a:off x="101600" y="1219200"/>
            <a:ext cx="11785600" cy="5638800"/>
          </a:xfrm>
        </p:spPr>
        <p:txBody>
          <a:bodyPr/>
          <a:lstStyle/>
          <a:p>
            <a:pPr marL="0" indent="0">
              <a:buNone/>
            </a:pPr>
            <a:r>
              <a:rPr lang="en-US" dirty="0"/>
              <a:t>On the death of the borrower, there is a deferral period for a qualifying Eligible Non-Borrowing spouse, when these terms are satisfied: </a:t>
            </a:r>
          </a:p>
          <a:p>
            <a:pPr lvl="1">
              <a:buFont typeface="+mj-lt"/>
              <a:buAutoNum type="arabicParenR"/>
            </a:pPr>
            <a:r>
              <a:rPr lang="en-US" sz="3200" b="0" i="0" dirty="0">
                <a:solidFill>
                  <a:srgbClr val="1F1F1F"/>
                </a:solidFill>
                <a:effectLst/>
              </a:rPr>
              <a:t>Within 90 days from the death of the borrower, establish legal ownership or other ongoing legal right to remain for life in the property securing the HECM;</a:t>
            </a:r>
          </a:p>
          <a:p>
            <a:pPr lvl="1">
              <a:buFont typeface="+mj-lt"/>
              <a:buAutoNum type="arabicParenR"/>
            </a:pPr>
            <a:r>
              <a:rPr lang="en-US" sz="3200" b="0" i="0" dirty="0">
                <a:solidFill>
                  <a:srgbClr val="1F1F1F"/>
                </a:solidFill>
                <a:effectLst/>
              </a:rPr>
              <a:t>Ensure all other obligations in the loan documents continue to be satisfied; and</a:t>
            </a:r>
          </a:p>
          <a:p>
            <a:pPr lvl="1">
              <a:buFont typeface="+mj-lt"/>
              <a:buAutoNum type="arabicParenR"/>
            </a:pPr>
            <a:r>
              <a:rPr lang="en-US" sz="3200" b="0" i="0" dirty="0">
                <a:solidFill>
                  <a:srgbClr val="1F1F1F"/>
                </a:solidFill>
                <a:effectLst/>
              </a:rPr>
              <a:t>Ensure that the HECM does not become eligible to be called due and payable for any other reason. </a:t>
            </a:r>
            <a:endParaRPr lang="en-US" sz="3200" dirty="0">
              <a:solidFill>
                <a:srgbClr val="1F1F1F"/>
              </a:solidFill>
            </a:endParaRPr>
          </a:p>
          <a:p>
            <a:pPr marL="457200" lvl="1" indent="0">
              <a:buNone/>
            </a:pPr>
            <a:r>
              <a:rPr lang="da-DK" b="0" i="0" dirty="0">
                <a:solidFill>
                  <a:srgbClr val="1F1F1F"/>
                </a:solidFill>
                <a:effectLst/>
              </a:rPr>
              <a:t>24 C.F.R.</a:t>
            </a:r>
            <a:r>
              <a:rPr lang="en-US" dirty="0"/>
              <a:t> § </a:t>
            </a:r>
            <a:r>
              <a:rPr lang="da-DK" b="0" i="0" dirty="0">
                <a:solidFill>
                  <a:srgbClr val="1F1F1F"/>
                </a:solidFill>
                <a:effectLst/>
              </a:rPr>
              <a:t>206.55(d)</a:t>
            </a:r>
            <a:endParaRPr lang="en-US" b="0" i="0" dirty="0">
              <a:solidFill>
                <a:srgbClr val="1F1F1F"/>
              </a:solidFill>
              <a:effectLst/>
            </a:endParaRPr>
          </a:p>
          <a:p>
            <a:pPr marL="0" indent="0">
              <a:buNone/>
            </a:pPr>
            <a:endParaRPr lang="en-US" dirty="0"/>
          </a:p>
          <a:p>
            <a:pPr marL="914400" lvl="2" indent="0">
              <a:lnSpc>
                <a:spcPct val="90000"/>
              </a:lnSpc>
              <a:buClr>
                <a:srgbClr val="CC0000"/>
              </a:buClr>
              <a:buNone/>
            </a:pPr>
            <a:endParaRPr lang="en-US" sz="3600" dirty="0"/>
          </a:p>
          <a:p>
            <a:endParaRPr lang="en-US" dirty="0"/>
          </a:p>
        </p:txBody>
      </p:sp>
      <p:sp>
        <p:nvSpPr>
          <p:cNvPr id="4" name="TextBox 3">
            <a:extLst>
              <a:ext uri="{FF2B5EF4-FFF2-40B4-BE49-F238E27FC236}">
                <a16:creationId xmlns:a16="http://schemas.microsoft.com/office/drawing/2014/main" id="{2242841D-D30C-CBE0-4A2D-19E76017FFBD}"/>
              </a:ext>
            </a:extLst>
          </p:cNvPr>
          <p:cNvSpPr txBox="1"/>
          <p:nvPr/>
        </p:nvSpPr>
        <p:spPr>
          <a:xfrm>
            <a:off x="11671300" y="6475098"/>
            <a:ext cx="838200" cy="369332"/>
          </a:xfrm>
          <a:prstGeom prst="rect">
            <a:avLst/>
          </a:prstGeom>
          <a:noFill/>
        </p:spPr>
        <p:txBody>
          <a:bodyPr wrap="square" rtlCol="0">
            <a:spAutoFit/>
          </a:bodyPr>
          <a:lstStyle/>
          <a:p>
            <a:fld id="{C12A6812-EF48-4AAB-A524-569B6091266E}" type="slidenum">
              <a:rPr lang="en-US" smtClean="0"/>
              <a:t>64</a:t>
            </a:fld>
            <a:endParaRPr lang="en-US" dirty="0"/>
          </a:p>
        </p:txBody>
      </p:sp>
    </p:spTree>
    <p:extLst>
      <p:ext uri="{BB962C8B-B14F-4D97-AF65-F5344CB8AC3E}">
        <p14:creationId xmlns:p14="http://schemas.microsoft.com/office/powerpoint/2010/main" val="3745153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5BA4C-66D2-6E29-FC9D-AD0D5C3946E1}"/>
              </a:ext>
            </a:extLst>
          </p:cNvPr>
          <p:cNvSpPr>
            <a:spLocks noGrp="1"/>
          </p:cNvSpPr>
          <p:nvPr>
            <p:ph type="title"/>
          </p:nvPr>
        </p:nvSpPr>
        <p:spPr/>
        <p:txBody>
          <a:bodyPr/>
          <a:lstStyle/>
          <a:p>
            <a:r>
              <a:rPr lang="en-US" dirty="0"/>
              <a:t>Mortgage Terms &amp; Provisions</a:t>
            </a:r>
          </a:p>
        </p:txBody>
      </p:sp>
      <p:sp>
        <p:nvSpPr>
          <p:cNvPr id="3" name="Slide Number Placeholder 2">
            <a:extLst>
              <a:ext uri="{FF2B5EF4-FFF2-40B4-BE49-F238E27FC236}">
                <a16:creationId xmlns:a16="http://schemas.microsoft.com/office/drawing/2014/main" id="{93587CFF-FF3D-3FE1-C040-F86E26C137F2}"/>
              </a:ext>
            </a:extLst>
          </p:cNvPr>
          <p:cNvSpPr>
            <a:spLocks noGrp="1"/>
          </p:cNvSpPr>
          <p:nvPr>
            <p:ph type="sldNum" sz="quarter" idx="12"/>
          </p:nvPr>
        </p:nvSpPr>
        <p:spPr/>
        <p:txBody>
          <a:bodyPr/>
          <a:lstStyle/>
          <a:p>
            <a:pPr>
              <a:defRPr/>
            </a:pPr>
            <a:fld id="{88AA8DA2-99D1-4607-A62B-1B547612533B}" type="slidenum">
              <a:rPr lang="en-US" smtClean="0"/>
              <a:pPr>
                <a:defRPr/>
              </a:pPr>
              <a:t>65</a:t>
            </a:fld>
            <a:endParaRPr lang="en-US" dirty="0"/>
          </a:p>
        </p:txBody>
      </p:sp>
      <p:sp>
        <p:nvSpPr>
          <p:cNvPr id="4" name="Content Placeholder 3">
            <a:extLst>
              <a:ext uri="{FF2B5EF4-FFF2-40B4-BE49-F238E27FC236}">
                <a16:creationId xmlns:a16="http://schemas.microsoft.com/office/drawing/2014/main" id="{51F28EA8-9A98-DB62-8BC3-01C9F4D28562}"/>
              </a:ext>
            </a:extLst>
          </p:cNvPr>
          <p:cNvSpPr>
            <a:spLocks noGrp="1"/>
          </p:cNvSpPr>
          <p:nvPr>
            <p:ph idx="1"/>
          </p:nvPr>
        </p:nvSpPr>
        <p:spPr>
          <a:xfrm>
            <a:off x="211752" y="1295400"/>
            <a:ext cx="11573848" cy="5105400"/>
          </a:xfrm>
        </p:spPr>
        <p:txBody>
          <a:bodyPr/>
          <a:lstStyle/>
          <a:p>
            <a:pPr marL="457200" indent="-457200">
              <a:buFont typeface="Arial" panose="020B0604020202020204" pitchFamily="34" charset="0"/>
              <a:buChar char="•"/>
            </a:pPr>
            <a:r>
              <a:rPr lang="en-US" dirty="0"/>
              <a:t>Form for a HECM must be approved by HUD</a:t>
            </a:r>
          </a:p>
          <a:p>
            <a:pPr marL="457200" indent="-457200">
              <a:buFont typeface="Arial" panose="020B0604020202020204" pitchFamily="34" charset="0"/>
              <a:buChar char="•"/>
            </a:pPr>
            <a:r>
              <a:rPr lang="en-US" dirty="0"/>
              <a:t>Mortgage terms must include:</a:t>
            </a:r>
          </a:p>
          <a:p>
            <a:pPr marL="914400" lvl="1" indent="-457200">
              <a:buFont typeface="Arial" panose="020B0604020202020204" pitchFamily="34" charset="0"/>
              <a:buChar char="•"/>
            </a:pPr>
            <a:r>
              <a:rPr lang="en-US" dirty="0"/>
              <a:t>Explanation of how payments will be made to the borrower</a:t>
            </a:r>
          </a:p>
          <a:p>
            <a:pPr marL="914400" lvl="1" indent="-457200">
              <a:buFont typeface="Arial" panose="020B0604020202020204" pitchFamily="34" charset="0"/>
              <a:buChar char="•"/>
            </a:pPr>
            <a:r>
              <a:rPr lang="en-US" dirty="0"/>
              <a:t>Explanation of how interest will be charged, </a:t>
            </a:r>
          </a:p>
          <a:p>
            <a:pPr marL="914400" lvl="1" indent="-457200">
              <a:buFont typeface="Arial" panose="020B0604020202020204" pitchFamily="34" charset="0"/>
              <a:buChar char="•"/>
            </a:pPr>
            <a:r>
              <a:rPr lang="en-US" dirty="0"/>
              <a:t>Explanation of when the mortgage will be due and payable. </a:t>
            </a:r>
          </a:p>
          <a:p>
            <a:pPr marL="457200" indent="-457200">
              <a:buFont typeface="Arial" panose="020B0604020202020204" pitchFamily="34" charset="0"/>
              <a:buChar char="•"/>
            </a:pPr>
            <a:r>
              <a:rPr lang="en-US" dirty="0"/>
              <a:t>Mortgage must defer due and payable status that occurs because of the death of the last surviving borrower for an Eligible Non–Borrowing Spouse. </a:t>
            </a:r>
          </a:p>
          <a:p>
            <a:pPr marL="457200" indent="-457200">
              <a:buFont typeface="Arial" panose="020B0604020202020204" pitchFamily="34" charset="0"/>
              <a:buChar char="•"/>
            </a:pPr>
            <a:r>
              <a:rPr lang="en-US" dirty="0"/>
              <a:t>Borrower must insure the property</a:t>
            </a:r>
          </a:p>
          <a:p>
            <a:pPr marL="0" indent="0">
              <a:buNone/>
            </a:pPr>
            <a:r>
              <a:rPr lang="en-US" dirty="0"/>
              <a:t>24 C.F.R. § 206.27(a), (b)</a:t>
            </a:r>
          </a:p>
        </p:txBody>
      </p:sp>
    </p:spTree>
    <p:extLst>
      <p:ext uri="{BB962C8B-B14F-4D97-AF65-F5344CB8AC3E}">
        <p14:creationId xmlns:p14="http://schemas.microsoft.com/office/powerpoint/2010/main" val="7875186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0CEAE-5C68-8DB0-A424-07CF76BD3A1B}"/>
              </a:ext>
            </a:extLst>
          </p:cNvPr>
          <p:cNvSpPr>
            <a:spLocks noGrp="1"/>
          </p:cNvSpPr>
          <p:nvPr>
            <p:ph type="title"/>
          </p:nvPr>
        </p:nvSpPr>
        <p:spPr/>
        <p:txBody>
          <a:bodyPr/>
          <a:lstStyle/>
          <a:p>
            <a:r>
              <a:rPr lang="en-US" dirty="0"/>
              <a:t>Mortgage Terms: Disbursements</a:t>
            </a:r>
          </a:p>
        </p:txBody>
      </p:sp>
      <p:sp>
        <p:nvSpPr>
          <p:cNvPr id="3" name="Slide Number Placeholder 2">
            <a:extLst>
              <a:ext uri="{FF2B5EF4-FFF2-40B4-BE49-F238E27FC236}">
                <a16:creationId xmlns:a16="http://schemas.microsoft.com/office/drawing/2014/main" id="{80C95AD1-CB0A-2C06-57A8-5F1CF6E37458}"/>
              </a:ext>
            </a:extLst>
          </p:cNvPr>
          <p:cNvSpPr>
            <a:spLocks noGrp="1"/>
          </p:cNvSpPr>
          <p:nvPr>
            <p:ph type="sldNum" sz="quarter" idx="12"/>
          </p:nvPr>
        </p:nvSpPr>
        <p:spPr/>
        <p:txBody>
          <a:bodyPr/>
          <a:lstStyle/>
          <a:p>
            <a:pPr>
              <a:defRPr/>
            </a:pPr>
            <a:fld id="{88AA8DA2-99D1-4607-A62B-1B547612533B}" type="slidenum">
              <a:rPr lang="en-US" smtClean="0"/>
              <a:pPr>
                <a:defRPr/>
              </a:pPr>
              <a:t>66</a:t>
            </a:fld>
            <a:endParaRPr lang="en-US" dirty="0"/>
          </a:p>
        </p:txBody>
      </p:sp>
      <p:sp>
        <p:nvSpPr>
          <p:cNvPr id="4" name="Content Placeholder 3">
            <a:extLst>
              <a:ext uri="{FF2B5EF4-FFF2-40B4-BE49-F238E27FC236}">
                <a16:creationId xmlns:a16="http://schemas.microsoft.com/office/drawing/2014/main" id="{BA388E6E-07C6-7433-617C-C66179C69D58}"/>
              </a:ext>
            </a:extLst>
          </p:cNvPr>
          <p:cNvSpPr>
            <a:spLocks noGrp="1"/>
          </p:cNvSpPr>
          <p:nvPr>
            <p:ph idx="1"/>
          </p:nvPr>
        </p:nvSpPr>
        <p:spPr>
          <a:xfrm>
            <a:off x="0" y="1219200"/>
            <a:ext cx="11760200" cy="5143500"/>
          </a:xfrm>
        </p:spPr>
        <p:txBody>
          <a:bodyPr/>
          <a:lstStyle/>
          <a:p>
            <a:pPr marL="457200" indent="-457200">
              <a:buFont typeface="Arial" panose="020B0604020202020204" pitchFamily="34" charset="0"/>
              <a:buChar char="•"/>
            </a:pPr>
            <a:r>
              <a:rPr lang="en-US" dirty="0"/>
              <a:t>Term and Tenure HECMS: disbursements mailed or electronically transferred on the first business day of each month beginning with the first month after closing. </a:t>
            </a:r>
          </a:p>
          <a:p>
            <a:pPr marL="457200" indent="-457200">
              <a:buFont typeface="Arial" panose="020B0604020202020204" pitchFamily="34" charset="0"/>
              <a:buChar char="•"/>
            </a:pPr>
            <a:r>
              <a:rPr lang="en-US" dirty="0"/>
              <a:t>Line of Credit HECMS: disbursements mailed or electronically transferred within five business days after the lender receives a written request for disbursement by the borrower. </a:t>
            </a:r>
          </a:p>
          <a:p>
            <a:pPr marL="457200" indent="-457200">
              <a:buFont typeface="Arial" panose="020B0604020202020204" pitchFamily="34" charset="0"/>
              <a:buChar char="•"/>
            </a:pPr>
            <a:r>
              <a:rPr lang="en-US" dirty="0"/>
              <a:t>Disbursements end during a Deferral Period.</a:t>
            </a:r>
          </a:p>
          <a:p>
            <a:pPr marL="0" indent="0">
              <a:buNone/>
            </a:pPr>
            <a:endParaRPr lang="en-US" dirty="0"/>
          </a:p>
          <a:p>
            <a:pPr marL="0" indent="0">
              <a:buNone/>
            </a:pPr>
            <a:r>
              <a:rPr lang="en-US" dirty="0"/>
              <a:t>24 C.F.R. § 206.27(</a:t>
            </a:r>
            <a:r>
              <a:rPr lang="en-US"/>
              <a:t>b)(1)</a:t>
            </a:r>
            <a:endParaRPr lang="en-US" dirty="0"/>
          </a:p>
        </p:txBody>
      </p:sp>
    </p:spTree>
    <p:extLst>
      <p:ext uri="{BB962C8B-B14F-4D97-AF65-F5344CB8AC3E}">
        <p14:creationId xmlns:p14="http://schemas.microsoft.com/office/powerpoint/2010/main" val="10545027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4B259-1BBC-F807-9ED8-2E2F213B7F73}"/>
              </a:ext>
            </a:extLst>
          </p:cNvPr>
          <p:cNvSpPr>
            <a:spLocks noGrp="1"/>
          </p:cNvSpPr>
          <p:nvPr>
            <p:ph type="title"/>
          </p:nvPr>
        </p:nvSpPr>
        <p:spPr/>
        <p:txBody>
          <a:bodyPr/>
          <a:lstStyle/>
          <a:p>
            <a:r>
              <a:rPr lang="en-US" dirty="0"/>
              <a:t>Mortgage Terms &amp; Provisions</a:t>
            </a:r>
          </a:p>
        </p:txBody>
      </p:sp>
      <p:sp>
        <p:nvSpPr>
          <p:cNvPr id="3" name="Slide Number Placeholder 2">
            <a:extLst>
              <a:ext uri="{FF2B5EF4-FFF2-40B4-BE49-F238E27FC236}">
                <a16:creationId xmlns:a16="http://schemas.microsoft.com/office/drawing/2014/main" id="{93CDAC1E-B459-C859-263F-6D34B8C7B15A}"/>
              </a:ext>
            </a:extLst>
          </p:cNvPr>
          <p:cNvSpPr>
            <a:spLocks noGrp="1"/>
          </p:cNvSpPr>
          <p:nvPr>
            <p:ph type="sldNum" sz="quarter" idx="12"/>
          </p:nvPr>
        </p:nvSpPr>
        <p:spPr/>
        <p:txBody>
          <a:bodyPr/>
          <a:lstStyle/>
          <a:p>
            <a:pPr>
              <a:defRPr/>
            </a:pPr>
            <a:fld id="{88AA8DA2-99D1-4607-A62B-1B547612533B}" type="slidenum">
              <a:rPr lang="en-US" smtClean="0"/>
              <a:pPr>
                <a:defRPr/>
              </a:pPr>
              <a:t>67</a:t>
            </a:fld>
            <a:endParaRPr lang="en-US" dirty="0"/>
          </a:p>
        </p:txBody>
      </p:sp>
      <p:sp>
        <p:nvSpPr>
          <p:cNvPr id="4" name="Content Placeholder 3">
            <a:extLst>
              <a:ext uri="{FF2B5EF4-FFF2-40B4-BE49-F238E27FC236}">
                <a16:creationId xmlns:a16="http://schemas.microsoft.com/office/drawing/2014/main" id="{4BEF3C59-8DE8-07AE-7B59-F3B81ADE1C13}"/>
              </a:ext>
            </a:extLst>
          </p:cNvPr>
          <p:cNvSpPr>
            <a:spLocks noGrp="1"/>
          </p:cNvSpPr>
          <p:nvPr>
            <p:ph idx="1"/>
          </p:nvPr>
        </p:nvSpPr>
        <p:spPr>
          <a:xfrm>
            <a:off x="211752" y="1524000"/>
            <a:ext cx="11675448" cy="4876800"/>
          </a:xfrm>
        </p:spPr>
        <p:txBody>
          <a:bodyPr/>
          <a:lstStyle/>
          <a:p>
            <a:pPr marL="457200" indent="-457200">
              <a:buFont typeface="Arial" panose="020B0604020202020204" pitchFamily="34" charset="0"/>
              <a:buChar char="•"/>
            </a:pPr>
            <a:r>
              <a:rPr lang="en-US" sz="2800" dirty="0"/>
              <a:t>The borrower cannot participate in a real estate tax deferral program or permit any liens to be recorded against the property, except for subordinate liens</a:t>
            </a:r>
          </a:p>
          <a:p>
            <a:pPr marL="457200" indent="-457200">
              <a:buFont typeface="Arial" panose="020B0604020202020204" pitchFamily="34" charset="0"/>
              <a:buChar char="•"/>
            </a:pPr>
            <a:r>
              <a:rPr lang="en-US" sz="2800" dirty="0"/>
              <a:t>A mortgage may be prepaid in full or in part</a:t>
            </a:r>
          </a:p>
          <a:p>
            <a:pPr marL="457200" indent="-457200">
              <a:buFont typeface="Arial" panose="020B0604020202020204" pitchFamily="34" charset="0"/>
              <a:buChar char="•"/>
            </a:pPr>
            <a:r>
              <a:rPr lang="en-US" sz="2800" dirty="0"/>
              <a:t>The borrower must keep the property in good repair</a:t>
            </a:r>
          </a:p>
          <a:p>
            <a:pPr marL="457200" indent="-457200">
              <a:buFont typeface="Arial" panose="020B0604020202020204" pitchFamily="34" charset="0"/>
              <a:buChar char="•"/>
            </a:pPr>
            <a:r>
              <a:rPr lang="en-US" sz="2800" dirty="0"/>
              <a:t>The borrower must provide for the payment of property charges</a:t>
            </a:r>
          </a:p>
          <a:p>
            <a:pPr marL="457200" indent="-457200">
              <a:buFont typeface="Arial" panose="020B0604020202020204" pitchFamily="34" charset="0"/>
              <a:buChar char="•"/>
            </a:pPr>
            <a:r>
              <a:rPr lang="en-US" sz="2800" dirty="0"/>
              <a:t>The payment of monthly insurance premiums (MIP) may be added to the outstanding principal balance</a:t>
            </a:r>
          </a:p>
          <a:p>
            <a:pPr marL="0" indent="0">
              <a:buNone/>
            </a:pPr>
            <a:r>
              <a:rPr lang="en-US" sz="2800" dirty="0"/>
              <a:t>24 C.F.R. § 206.27(b)</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3872104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375C6-0114-DC68-598E-D2B2F7199E68}"/>
              </a:ext>
            </a:extLst>
          </p:cNvPr>
          <p:cNvSpPr>
            <a:spLocks noGrp="1"/>
          </p:cNvSpPr>
          <p:nvPr>
            <p:ph type="title"/>
          </p:nvPr>
        </p:nvSpPr>
        <p:spPr/>
        <p:txBody>
          <a:bodyPr/>
          <a:lstStyle/>
          <a:p>
            <a:r>
              <a:rPr lang="en-US" dirty="0"/>
              <a:t>Mortgage Terms &amp; Provisions</a:t>
            </a:r>
          </a:p>
        </p:txBody>
      </p:sp>
      <p:sp>
        <p:nvSpPr>
          <p:cNvPr id="3" name="Slide Number Placeholder 2">
            <a:extLst>
              <a:ext uri="{FF2B5EF4-FFF2-40B4-BE49-F238E27FC236}">
                <a16:creationId xmlns:a16="http://schemas.microsoft.com/office/drawing/2014/main" id="{8D196207-42D5-8097-09AB-BFA6D175746C}"/>
              </a:ext>
            </a:extLst>
          </p:cNvPr>
          <p:cNvSpPr>
            <a:spLocks noGrp="1"/>
          </p:cNvSpPr>
          <p:nvPr>
            <p:ph type="sldNum" sz="quarter" idx="12"/>
          </p:nvPr>
        </p:nvSpPr>
        <p:spPr/>
        <p:txBody>
          <a:bodyPr/>
          <a:lstStyle/>
          <a:p>
            <a:pPr>
              <a:defRPr/>
            </a:pPr>
            <a:fld id="{88AA8DA2-99D1-4607-A62B-1B547612533B}" type="slidenum">
              <a:rPr lang="en-US" smtClean="0"/>
              <a:pPr>
                <a:defRPr/>
              </a:pPr>
              <a:t>68</a:t>
            </a:fld>
            <a:endParaRPr lang="en-US" dirty="0"/>
          </a:p>
        </p:txBody>
      </p:sp>
      <p:sp>
        <p:nvSpPr>
          <p:cNvPr id="4" name="Content Placeholder 3">
            <a:extLst>
              <a:ext uri="{FF2B5EF4-FFF2-40B4-BE49-F238E27FC236}">
                <a16:creationId xmlns:a16="http://schemas.microsoft.com/office/drawing/2014/main" id="{6C2F4823-24A5-4FD8-184B-3A425C806586}"/>
              </a:ext>
            </a:extLst>
          </p:cNvPr>
          <p:cNvSpPr>
            <a:spLocks noGrp="1"/>
          </p:cNvSpPr>
          <p:nvPr>
            <p:ph idx="1"/>
          </p:nvPr>
        </p:nvSpPr>
        <p:spPr>
          <a:xfrm>
            <a:off x="177116" y="2286000"/>
            <a:ext cx="11573848" cy="3969760"/>
          </a:xfrm>
        </p:spPr>
        <p:txBody>
          <a:bodyPr/>
          <a:lstStyle/>
          <a:p>
            <a:pPr marL="457200" indent="-457200">
              <a:buFont typeface="Arial" panose="020B0604020202020204" pitchFamily="34" charset="0"/>
              <a:buChar char="•"/>
            </a:pPr>
            <a:r>
              <a:rPr lang="en-US" dirty="0"/>
              <a:t>Borrower shall have no personal liability for payment of the outstanding loan balance. </a:t>
            </a:r>
          </a:p>
          <a:p>
            <a:pPr marL="914400" lvl="1" indent="-457200">
              <a:buFont typeface="Arial" panose="020B0604020202020204" pitchFamily="34" charset="0"/>
              <a:buChar char="•"/>
            </a:pPr>
            <a:r>
              <a:rPr lang="en-US" dirty="0"/>
              <a:t>Lender can only enforce the debt only through sale of the property.</a:t>
            </a:r>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457200" lvl="1" indent="0">
              <a:buNone/>
            </a:pPr>
            <a:r>
              <a:rPr lang="en-US" dirty="0"/>
              <a:t>24 C.F.R. § 206.27(b)</a:t>
            </a:r>
          </a:p>
          <a:p>
            <a:pPr marL="457200" lvl="1" indent="0">
              <a:buNone/>
            </a:pPr>
            <a:endParaRPr lang="en-US" dirty="0"/>
          </a:p>
        </p:txBody>
      </p:sp>
    </p:spTree>
    <p:extLst>
      <p:ext uri="{BB962C8B-B14F-4D97-AF65-F5344CB8AC3E}">
        <p14:creationId xmlns:p14="http://schemas.microsoft.com/office/powerpoint/2010/main" val="445313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if a Lender fails to make payments? </a:t>
            </a:r>
          </a:p>
        </p:txBody>
      </p:sp>
      <p:sp>
        <p:nvSpPr>
          <p:cNvPr id="3" name="Content Placeholder 2"/>
          <p:cNvSpPr>
            <a:spLocks noGrp="1"/>
          </p:cNvSpPr>
          <p:nvPr>
            <p:ph idx="1"/>
          </p:nvPr>
        </p:nvSpPr>
        <p:spPr>
          <a:xfrm>
            <a:off x="76200" y="1181100"/>
            <a:ext cx="12115800" cy="5676900"/>
          </a:xfrm>
        </p:spPr>
        <p:txBody>
          <a:bodyPr/>
          <a:lstStyle/>
          <a:p>
            <a:pPr marL="457200" indent="-457200">
              <a:buFont typeface="Arial" panose="020B0604020202020204" pitchFamily="34" charset="0"/>
              <a:buChar char="•"/>
            </a:pPr>
            <a:r>
              <a:rPr lang="en-US" dirty="0"/>
              <a:t>Borrower should complain to HUD.</a:t>
            </a:r>
          </a:p>
          <a:p>
            <a:pPr marL="457200" indent="-457200">
              <a:buFont typeface="Arial" panose="020B0604020202020204" pitchFamily="34" charset="0"/>
              <a:buChar char="•"/>
            </a:pPr>
            <a:r>
              <a:rPr lang="en-US" dirty="0"/>
              <a:t>HUD will investigate.</a:t>
            </a:r>
          </a:p>
          <a:p>
            <a:pPr marL="457200" indent="-457200">
              <a:buFont typeface="Arial" panose="020B0604020202020204" pitchFamily="34" charset="0"/>
              <a:buChar char="•"/>
            </a:pPr>
            <a:r>
              <a:rPr lang="en-US" dirty="0"/>
              <a:t>If HUD determines that the lender is unable or unwilling to make all payments required under the mortgage, including late charges, HUD shall pay such payments and late charges to the borrower.</a:t>
            </a:r>
          </a:p>
          <a:p>
            <a:pPr marL="457200" indent="-457200">
              <a:buFont typeface="Arial" panose="020B0604020202020204" pitchFamily="34" charset="0"/>
              <a:buChar char="•"/>
            </a:pPr>
            <a:r>
              <a:rPr lang="en-US" dirty="0"/>
              <a:t>HUD will demand repayment from the lender.</a:t>
            </a:r>
          </a:p>
          <a:p>
            <a:pPr marL="457200" indent="-457200">
              <a:buFont typeface="Arial" panose="020B0604020202020204" pitchFamily="34" charset="0"/>
              <a:buChar char="•"/>
            </a:pPr>
            <a:r>
              <a:rPr lang="en-US" dirty="0"/>
              <a:t>If the lender fails to repay, HUD can terminate the insurance contact and take a second mortgage on the property in the amount paid to the borrower</a:t>
            </a:r>
          </a:p>
          <a:p>
            <a:pPr marL="0" indent="0">
              <a:buNone/>
            </a:pPr>
            <a:r>
              <a:rPr lang="en-US" dirty="0"/>
              <a:t>24 C.F.R. § 206.121</a:t>
            </a:r>
          </a:p>
          <a:p>
            <a:pPr marL="457200" indent="-457200">
              <a:buNone/>
            </a:pPr>
            <a:endParaRPr lang="en-US" dirty="0"/>
          </a:p>
          <a:p>
            <a:pPr marL="457200" indent="-457200">
              <a:buNone/>
            </a:pPr>
            <a:endParaRPr lang="en-US" dirty="0"/>
          </a:p>
          <a:p>
            <a:pPr marL="457200" indent="-457200">
              <a:buNone/>
            </a:pPr>
            <a:r>
              <a:rPr lang="en-US" dirty="0"/>
              <a:t>24 C.F.R. § 206.121</a:t>
            </a:r>
          </a:p>
        </p:txBody>
      </p:sp>
      <p:sp>
        <p:nvSpPr>
          <p:cNvPr id="2" name="TextBox 1">
            <a:extLst>
              <a:ext uri="{FF2B5EF4-FFF2-40B4-BE49-F238E27FC236}">
                <a16:creationId xmlns:a16="http://schemas.microsoft.com/office/drawing/2014/main" id="{F3D79DE2-7A97-3A85-7009-1FB7D6714E38}"/>
              </a:ext>
            </a:extLst>
          </p:cNvPr>
          <p:cNvSpPr txBox="1"/>
          <p:nvPr/>
        </p:nvSpPr>
        <p:spPr>
          <a:xfrm>
            <a:off x="11734800" y="6477000"/>
            <a:ext cx="457200" cy="369332"/>
          </a:xfrm>
          <a:prstGeom prst="rect">
            <a:avLst/>
          </a:prstGeom>
          <a:noFill/>
        </p:spPr>
        <p:txBody>
          <a:bodyPr wrap="square" rtlCol="0">
            <a:spAutoFit/>
          </a:bodyPr>
          <a:lstStyle/>
          <a:p>
            <a:fld id="{77D43E95-5359-48CA-97E0-529F7ABB1DAA}" type="slidenum">
              <a:rPr lang="en-US" smtClean="0"/>
              <a:t>69</a:t>
            </a:fld>
            <a:endParaRPr lang="en-US" dirty="0"/>
          </a:p>
        </p:txBody>
      </p:sp>
    </p:spTree>
    <p:extLst>
      <p:ext uri="{BB962C8B-B14F-4D97-AF65-F5344CB8AC3E}">
        <p14:creationId xmlns:p14="http://schemas.microsoft.com/office/powerpoint/2010/main" val="7883111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Reverse Mortgage?</a:t>
            </a:r>
          </a:p>
        </p:txBody>
      </p:sp>
      <p:sp>
        <p:nvSpPr>
          <p:cNvPr id="3" name="Slide Number Placeholder 2"/>
          <p:cNvSpPr>
            <a:spLocks noGrp="1"/>
          </p:cNvSpPr>
          <p:nvPr>
            <p:ph type="sldNum" sz="quarter" idx="4"/>
          </p:nvPr>
        </p:nvSpPr>
        <p:spPr/>
        <p:txBody>
          <a:bodyPr/>
          <a:lstStyle/>
          <a:p>
            <a:fld id="{612C9336-A718-4A9C-A61A-5379812194CD}" type="slidenum">
              <a:rPr lang="en-US" smtClean="0"/>
              <a:t>7</a:t>
            </a:fld>
            <a:endParaRPr lang="en-US"/>
          </a:p>
        </p:txBody>
      </p:sp>
      <p:sp>
        <p:nvSpPr>
          <p:cNvPr id="4" name="Rectangle 3"/>
          <p:cNvSpPr txBox="1">
            <a:spLocks noChangeArrowheads="1"/>
          </p:cNvSpPr>
          <p:nvPr/>
        </p:nvSpPr>
        <p:spPr>
          <a:xfrm>
            <a:off x="1752600" y="1295400"/>
            <a:ext cx="8915400" cy="51816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2" indent="0">
              <a:spcBef>
                <a:spcPts val="0"/>
              </a:spcBef>
              <a:spcAft>
                <a:spcPts val="1000"/>
              </a:spcAft>
              <a:buNone/>
            </a:pPr>
            <a:endParaRPr lang="en-US" dirty="0"/>
          </a:p>
        </p:txBody>
      </p:sp>
      <p:sp>
        <p:nvSpPr>
          <p:cNvPr id="5" name="Rectangle 4"/>
          <p:cNvSpPr/>
          <p:nvPr/>
        </p:nvSpPr>
        <p:spPr>
          <a:xfrm>
            <a:off x="609600" y="1474620"/>
            <a:ext cx="10439400" cy="4093428"/>
          </a:xfrm>
          <a:prstGeom prst="rect">
            <a:avLst/>
          </a:prstGeom>
        </p:spPr>
        <p:txBody>
          <a:bodyPr wrap="square">
            <a:spAutoFit/>
          </a:bodyPr>
          <a:lstStyle/>
          <a:p>
            <a:r>
              <a:rPr lang="en-US" sz="2800" dirty="0"/>
              <a:t>	</a:t>
            </a:r>
            <a:r>
              <a:rPr lang="en-US" sz="3600" dirty="0"/>
              <a:t>A special type of home loan which allows homeowners to borrow money against the equity in their home.</a:t>
            </a:r>
          </a:p>
          <a:p>
            <a:endParaRPr lang="en-US" sz="800" dirty="0"/>
          </a:p>
          <a:p>
            <a:r>
              <a:rPr lang="en-US" sz="3600" dirty="0"/>
              <a:t>	Unlike a traditional mortgage, a reverse mortgage does not require any payments. The mortgage is repaid when the borrower, co-borrower, or eligible spouse sells the home, moves out of the home, or dies.   </a:t>
            </a:r>
          </a:p>
        </p:txBody>
      </p:sp>
    </p:spTree>
    <p:extLst>
      <p:ext uri="{BB962C8B-B14F-4D97-AF65-F5344CB8AC3E}">
        <p14:creationId xmlns:p14="http://schemas.microsoft.com/office/powerpoint/2010/main" val="1557256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12F3FD-34B4-006F-6664-ADD5416F2EF8}"/>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70</a:t>
            </a:fld>
            <a:endParaRPr lang="en-US" dirty="0">
              <a:solidFill>
                <a:prstClr val="black"/>
              </a:solidFill>
            </a:endParaRPr>
          </a:p>
        </p:txBody>
      </p:sp>
      <p:pic>
        <p:nvPicPr>
          <p:cNvPr id="6" name="Picture 5">
            <a:extLst>
              <a:ext uri="{FF2B5EF4-FFF2-40B4-BE49-F238E27FC236}">
                <a16:creationId xmlns:a16="http://schemas.microsoft.com/office/drawing/2014/main" id="{8D315B26-FE83-0A55-8BB2-2E307BB06F08}"/>
              </a:ext>
            </a:extLst>
          </p:cNvPr>
          <p:cNvPicPr>
            <a:picLocks noChangeAspect="1"/>
          </p:cNvPicPr>
          <p:nvPr/>
        </p:nvPicPr>
        <p:blipFill>
          <a:blip r:embed="rId3"/>
          <a:stretch>
            <a:fillRect/>
          </a:stretch>
        </p:blipFill>
        <p:spPr>
          <a:xfrm>
            <a:off x="1828801" y="0"/>
            <a:ext cx="10363200" cy="6872514"/>
          </a:xfrm>
          <a:prstGeom prst="rect">
            <a:avLst/>
          </a:prstGeom>
        </p:spPr>
      </p:pic>
      <p:sp>
        <p:nvSpPr>
          <p:cNvPr id="7" name="TextBox 6">
            <a:extLst>
              <a:ext uri="{FF2B5EF4-FFF2-40B4-BE49-F238E27FC236}">
                <a16:creationId xmlns:a16="http://schemas.microsoft.com/office/drawing/2014/main" id="{85D4DAA2-014D-E1F8-8655-BC02FE5667DD}"/>
              </a:ext>
            </a:extLst>
          </p:cNvPr>
          <p:cNvSpPr txBox="1"/>
          <p:nvPr/>
        </p:nvSpPr>
        <p:spPr>
          <a:xfrm>
            <a:off x="2" y="1736229"/>
            <a:ext cx="1828799" cy="1384995"/>
          </a:xfrm>
          <a:prstGeom prst="rect">
            <a:avLst/>
          </a:prstGeom>
          <a:noFill/>
        </p:spPr>
        <p:txBody>
          <a:bodyPr wrap="square" rtlCol="0">
            <a:spAutoFit/>
          </a:bodyPr>
          <a:lstStyle/>
          <a:p>
            <a:pPr algn="ctr"/>
            <a:r>
              <a:rPr lang="en-US" sz="2800" dirty="0"/>
              <a:t>Example</a:t>
            </a:r>
          </a:p>
          <a:p>
            <a:pPr algn="ctr"/>
            <a:r>
              <a:rPr lang="en-US" sz="2800" dirty="0"/>
              <a:t>Borrower Age: 75</a:t>
            </a:r>
          </a:p>
        </p:txBody>
      </p:sp>
    </p:spTree>
    <p:extLst>
      <p:ext uri="{BB962C8B-B14F-4D97-AF65-F5344CB8AC3E}">
        <p14:creationId xmlns:p14="http://schemas.microsoft.com/office/powerpoint/2010/main" val="27083545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EFC0E-72B6-E7CF-9310-12800E3710E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07C2FD-A14D-5D61-D95B-DEFC5ED08C97}"/>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71</a:t>
            </a:fld>
            <a:endParaRPr lang="en-US" dirty="0">
              <a:solidFill>
                <a:prstClr val="black"/>
              </a:solidFill>
            </a:endParaRPr>
          </a:p>
        </p:txBody>
      </p:sp>
      <p:pic>
        <p:nvPicPr>
          <p:cNvPr id="6" name="Picture 5">
            <a:extLst>
              <a:ext uri="{FF2B5EF4-FFF2-40B4-BE49-F238E27FC236}">
                <a16:creationId xmlns:a16="http://schemas.microsoft.com/office/drawing/2014/main" id="{9BEEBAE8-6E2E-8A84-393A-113CBC9EDABA}"/>
              </a:ext>
            </a:extLst>
          </p:cNvPr>
          <p:cNvPicPr>
            <a:picLocks noChangeAspect="1"/>
          </p:cNvPicPr>
          <p:nvPr/>
        </p:nvPicPr>
        <p:blipFill>
          <a:blip r:embed="rId3"/>
          <a:srcRect r="4718" b="64520"/>
          <a:stretch/>
        </p:blipFill>
        <p:spPr>
          <a:xfrm>
            <a:off x="114300" y="1905000"/>
            <a:ext cx="11963400" cy="4800600"/>
          </a:xfrm>
          <a:prstGeom prst="rect">
            <a:avLst/>
          </a:prstGeom>
        </p:spPr>
      </p:pic>
    </p:spTree>
    <p:extLst>
      <p:ext uri="{BB962C8B-B14F-4D97-AF65-F5344CB8AC3E}">
        <p14:creationId xmlns:p14="http://schemas.microsoft.com/office/powerpoint/2010/main" val="22118338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9CEF6-F8D4-BF2A-4302-4B40F86734D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8AAEDD-FEE9-3487-2156-4129599E19D6}"/>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72</a:t>
            </a:fld>
            <a:endParaRPr lang="en-US" dirty="0">
              <a:solidFill>
                <a:prstClr val="black"/>
              </a:solidFill>
            </a:endParaRPr>
          </a:p>
        </p:txBody>
      </p:sp>
      <p:pic>
        <p:nvPicPr>
          <p:cNvPr id="2" name="Picture 1">
            <a:extLst>
              <a:ext uri="{FF2B5EF4-FFF2-40B4-BE49-F238E27FC236}">
                <a16:creationId xmlns:a16="http://schemas.microsoft.com/office/drawing/2014/main" id="{00E9D2A2-1D03-040C-58CB-52CC597582C2}"/>
              </a:ext>
            </a:extLst>
          </p:cNvPr>
          <p:cNvPicPr>
            <a:picLocks noChangeAspect="1"/>
          </p:cNvPicPr>
          <p:nvPr/>
        </p:nvPicPr>
        <p:blipFill>
          <a:blip r:embed="rId3"/>
          <a:srcRect t="34469" r="4876" b="39950"/>
          <a:stretch/>
        </p:blipFill>
        <p:spPr>
          <a:xfrm>
            <a:off x="0" y="2594674"/>
            <a:ext cx="11980655" cy="4263325"/>
          </a:xfrm>
          <a:prstGeom prst="rect">
            <a:avLst/>
          </a:prstGeom>
        </p:spPr>
      </p:pic>
      <p:pic>
        <p:nvPicPr>
          <p:cNvPr id="4" name="Picture 3">
            <a:extLst>
              <a:ext uri="{FF2B5EF4-FFF2-40B4-BE49-F238E27FC236}">
                <a16:creationId xmlns:a16="http://schemas.microsoft.com/office/drawing/2014/main" id="{7855AD6B-CBA9-999A-BFEF-13B537B50360}"/>
              </a:ext>
            </a:extLst>
          </p:cNvPr>
          <p:cNvPicPr>
            <a:picLocks noChangeAspect="1"/>
          </p:cNvPicPr>
          <p:nvPr/>
        </p:nvPicPr>
        <p:blipFill>
          <a:blip r:embed="rId4"/>
          <a:srcRect b="81086"/>
          <a:stretch/>
        </p:blipFill>
        <p:spPr>
          <a:xfrm>
            <a:off x="19266" y="1809930"/>
            <a:ext cx="11961389" cy="780870"/>
          </a:xfrm>
          <a:prstGeom prst="rect">
            <a:avLst/>
          </a:prstGeom>
        </p:spPr>
      </p:pic>
    </p:spTree>
    <p:extLst>
      <p:ext uri="{BB962C8B-B14F-4D97-AF65-F5344CB8AC3E}">
        <p14:creationId xmlns:p14="http://schemas.microsoft.com/office/powerpoint/2010/main" val="3221066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88EFD-C9FD-467D-F5AC-FD21A8DED32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24D892-A16A-C44B-1F97-400125581E22}"/>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73</a:t>
            </a:fld>
            <a:endParaRPr lang="en-US" dirty="0">
              <a:solidFill>
                <a:prstClr val="black"/>
              </a:solidFill>
            </a:endParaRPr>
          </a:p>
        </p:txBody>
      </p:sp>
      <p:pic>
        <p:nvPicPr>
          <p:cNvPr id="4" name="Picture 3">
            <a:extLst>
              <a:ext uri="{FF2B5EF4-FFF2-40B4-BE49-F238E27FC236}">
                <a16:creationId xmlns:a16="http://schemas.microsoft.com/office/drawing/2014/main" id="{2E2C8D35-2E28-D60F-7639-9AFD251AA6BE}"/>
              </a:ext>
            </a:extLst>
          </p:cNvPr>
          <p:cNvPicPr>
            <a:picLocks noChangeAspect="1"/>
          </p:cNvPicPr>
          <p:nvPr/>
        </p:nvPicPr>
        <p:blipFill>
          <a:blip r:embed="rId3"/>
          <a:srcRect l="5248" t="-5072" r="-1116" b="12962"/>
          <a:stretch/>
        </p:blipFill>
        <p:spPr>
          <a:xfrm>
            <a:off x="609600" y="1809929"/>
            <a:ext cx="11467094" cy="628471"/>
          </a:xfrm>
          <a:prstGeom prst="rect">
            <a:avLst/>
          </a:prstGeom>
        </p:spPr>
      </p:pic>
      <p:pic>
        <p:nvPicPr>
          <p:cNvPr id="5" name="Picture 4">
            <a:extLst>
              <a:ext uri="{FF2B5EF4-FFF2-40B4-BE49-F238E27FC236}">
                <a16:creationId xmlns:a16="http://schemas.microsoft.com/office/drawing/2014/main" id="{2291118D-332A-3F6C-8842-23260C56D3F5}"/>
              </a:ext>
            </a:extLst>
          </p:cNvPr>
          <p:cNvPicPr>
            <a:picLocks noChangeAspect="1"/>
          </p:cNvPicPr>
          <p:nvPr/>
        </p:nvPicPr>
        <p:blipFill>
          <a:blip r:embed="rId4"/>
          <a:srcRect t="58889"/>
          <a:stretch/>
        </p:blipFill>
        <p:spPr>
          <a:xfrm>
            <a:off x="0" y="2438400"/>
            <a:ext cx="12301025" cy="4556167"/>
          </a:xfrm>
          <a:prstGeom prst="rect">
            <a:avLst/>
          </a:prstGeom>
        </p:spPr>
      </p:pic>
    </p:spTree>
    <p:extLst>
      <p:ext uri="{BB962C8B-B14F-4D97-AF65-F5344CB8AC3E}">
        <p14:creationId xmlns:p14="http://schemas.microsoft.com/office/powerpoint/2010/main" val="14252018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EBACCE-F994-55F6-89E5-881A963BEC4D}"/>
              </a:ext>
            </a:extLst>
          </p:cNvPr>
          <p:cNvSpPr>
            <a:spLocks noGrp="1"/>
          </p:cNvSpPr>
          <p:nvPr>
            <p:ph type="sldNum" sz="quarter" idx="12"/>
          </p:nvPr>
        </p:nvSpPr>
        <p:spPr/>
        <p:txBody>
          <a:bodyPr/>
          <a:lstStyle/>
          <a:p>
            <a:pPr>
              <a:defRPr/>
            </a:pPr>
            <a:fld id="{15156574-C885-4E41-A56A-08A66312CA5D}" type="slidenum">
              <a:rPr lang="en-US" smtClean="0">
                <a:solidFill>
                  <a:prstClr val="black"/>
                </a:solidFill>
              </a:rPr>
              <a:pPr>
                <a:defRPr/>
              </a:pPr>
              <a:t>74</a:t>
            </a:fld>
            <a:endParaRPr lang="en-US" dirty="0">
              <a:solidFill>
                <a:prstClr val="black"/>
              </a:solidFill>
            </a:endParaRPr>
          </a:p>
        </p:txBody>
      </p:sp>
      <p:pic>
        <p:nvPicPr>
          <p:cNvPr id="4" name="Picture 3">
            <a:extLst>
              <a:ext uri="{FF2B5EF4-FFF2-40B4-BE49-F238E27FC236}">
                <a16:creationId xmlns:a16="http://schemas.microsoft.com/office/drawing/2014/main" id="{4E42D360-6BC6-1575-F6FE-EF49AB32F37F}"/>
              </a:ext>
            </a:extLst>
          </p:cNvPr>
          <p:cNvPicPr>
            <a:picLocks noChangeAspect="1"/>
          </p:cNvPicPr>
          <p:nvPr/>
        </p:nvPicPr>
        <p:blipFill>
          <a:blip r:embed="rId3"/>
          <a:stretch>
            <a:fillRect/>
          </a:stretch>
        </p:blipFill>
        <p:spPr>
          <a:xfrm>
            <a:off x="0" y="-18144"/>
            <a:ext cx="11801256" cy="6647543"/>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FFFF31A2-AB01-A629-6F94-6325D796FF2D}"/>
                  </a:ext>
                </a:extLst>
              </p14:cNvPr>
              <p14:cNvContentPartPr/>
              <p14:nvPr/>
            </p14:nvContentPartPr>
            <p14:xfrm>
              <a:off x="217086" y="3540783"/>
              <a:ext cx="375120" cy="11880"/>
            </p14:xfrm>
          </p:contentPart>
        </mc:Choice>
        <mc:Fallback xmlns="">
          <p:pic>
            <p:nvPicPr>
              <p:cNvPr id="5" name="Ink 4">
                <a:extLst>
                  <a:ext uri="{FF2B5EF4-FFF2-40B4-BE49-F238E27FC236}">
                    <a16:creationId xmlns:a16="http://schemas.microsoft.com/office/drawing/2014/main" id="{FFFF31A2-AB01-A629-6F94-6325D796FF2D}"/>
                  </a:ext>
                </a:extLst>
              </p:cNvPr>
              <p:cNvPicPr/>
              <p:nvPr/>
            </p:nvPicPr>
            <p:blipFill>
              <a:blip r:embed="rId5"/>
              <a:stretch>
                <a:fillRect/>
              </a:stretch>
            </p:blipFill>
            <p:spPr>
              <a:xfrm>
                <a:off x="163446" y="3433143"/>
                <a:ext cx="4827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2C69635D-C302-3BF9-1236-C6F769DDF6B9}"/>
                  </a:ext>
                </a:extLst>
              </p14:cNvPr>
              <p14:cNvContentPartPr/>
              <p14:nvPr/>
            </p14:nvContentPartPr>
            <p14:xfrm>
              <a:off x="8780766" y="3495783"/>
              <a:ext cx="817200" cy="32760"/>
            </p14:xfrm>
          </p:contentPart>
        </mc:Choice>
        <mc:Fallback xmlns="">
          <p:pic>
            <p:nvPicPr>
              <p:cNvPr id="6" name="Ink 5">
                <a:extLst>
                  <a:ext uri="{FF2B5EF4-FFF2-40B4-BE49-F238E27FC236}">
                    <a16:creationId xmlns:a16="http://schemas.microsoft.com/office/drawing/2014/main" id="{2C69635D-C302-3BF9-1236-C6F769DDF6B9}"/>
                  </a:ext>
                </a:extLst>
              </p:cNvPr>
              <p:cNvPicPr/>
              <p:nvPr/>
            </p:nvPicPr>
            <p:blipFill>
              <a:blip r:embed="rId7"/>
              <a:stretch>
                <a:fillRect/>
              </a:stretch>
            </p:blipFill>
            <p:spPr>
              <a:xfrm>
                <a:off x="8726766" y="3387783"/>
                <a:ext cx="9248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DFBC24C5-942A-9D63-7D94-8FD6E6C2B669}"/>
                  </a:ext>
                </a:extLst>
              </p14:cNvPr>
              <p14:cNvContentPartPr/>
              <p14:nvPr/>
            </p14:nvContentPartPr>
            <p14:xfrm>
              <a:off x="5717886" y="3526383"/>
              <a:ext cx="739440" cy="31320"/>
            </p14:xfrm>
          </p:contentPart>
        </mc:Choice>
        <mc:Fallback xmlns="">
          <p:pic>
            <p:nvPicPr>
              <p:cNvPr id="7" name="Ink 6">
                <a:extLst>
                  <a:ext uri="{FF2B5EF4-FFF2-40B4-BE49-F238E27FC236}">
                    <a16:creationId xmlns:a16="http://schemas.microsoft.com/office/drawing/2014/main" id="{DFBC24C5-942A-9D63-7D94-8FD6E6C2B669}"/>
                  </a:ext>
                </a:extLst>
              </p:cNvPr>
              <p:cNvPicPr/>
              <p:nvPr/>
            </p:nvPicPr>
            <p:blipFill>
              <a:blip r:embed="rId9"/>
              <a:stretch>
                <a:fillRect/>
              </a:stretch>
            </p:blipFill>
            <p:spPr>
              <a:xfrm>
                <a:off x="5664246" y="3418383"/>
                <a:ext cx="8470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5299A1B6-A0B5-7039-AA4C-FA6C659F82F5}"/>
                  </a:ext>
                </a:extLst>
              </p14:cNvPr>
              <p14:cNvContentPartPr/>
              <p14:nvPr/>
            </p14:nvContentPartPr>
            <p14:xfrm>
              <a:off x="5862966" y="449463"/>
              <a:ext cx="606240" cy="46440"/>
            </p14:xfrm>
          </p:contentPart>
        </mc:Choice>
        <mc:Fallback xmlns="">
          <p:pic>
            <p:nvPicPr>
              <p:cNvPr id="8" name="Ink 7">
                <a:extLst>
                  <a:ext uri="{FF2B5EF4-FFF2-40B4-BE49-F238E27FC236}">
                    <a16:creationId xmlns:a16="http://schemas.microsoft.com/office/drawing/2014/main" id="{5299A1B6-A0B5-7039-AA4C-FA6C659F82F5}"/>
                  </a:ext>
                </a:extLst>
              </p:cNvPr>
              <p:cNvPicPr/>
              <p:nvPr/>
            </p:nvPicPr>
            <p:blipFill>
              <a:blip r:embed="rId11"/>
              <a:stretch>
                <a:fillRect/>
              </a:stretch>
            </p:blipFill>
            <p:spPr>
              <a:xfrm>
                <a:off x="5808966" y="341463"/>
                <a:ext cx="71388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B3BE305C-A33E-0D26-E696-D3E9AFE8B95B}"/>
                  </a:ext>
                </a:extLst>
              </p14:cNvPr>
              <p14:cNvContentPartPr/>
              <p14:nvPr/>
            </p14:nvContentPartPr>
            <p14:xfrm>
              <a:off x="5746686" y="681303"/>
              <a:ext cx="782640" cy="16200"/>
            </p14:xfrm>
          </p:contentPart>
        </mc:Choice>
        <mc:Fallback xmlns="">
          <p:pic>
            <p:nvPicPr>
              <p:cNvPr id="9" name="Ink 8">
                <a:extLst>
                  <a:ext uri="{FF2B5EF4-FFF2-40B4-BE49-F238E27FC236}">
                    <a16:creationId xmlns:a16="http://schemas.microsoft.com/office/drawing/2014/main" id="{B3BE305C-A33E-0D26-E696-D3E9AFE8B95B}"/>
                  </a:ext>
                </a:extLst>
              </p:cNvPr>
              <p:cNvPicPr/>
              <p:nvPr/>
            </p:nvPicPr>
            <p:blipFill>
              <a:blip r:embed="rId13"/>
              <a:stretch>
                <a:fillRect/>
              </a:stretch>
            </p:blipFill>
            <p:spPr>
              <a:xfrm>
                <a:off x="5693046" y="573663"/>
                <a:ext cx="8902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95CD2022-C33B-50F1-5DBA-7AA962700CD5}"/>
                  </a:ext>
                </a:extLst>
              </p14:cNvPr>
              <p14:cNvContentPartPr/>
              <p14:nvPr/>
            </p14:nvContentPartPr>
            <p14:xfrm>
              <a:off x="8794806" y="469623"/>
              <a:ext cx="678240" cy="9000"/>
            </p14:xfrm>
          </p:contentPart>
        </mc:Choice>
        <mc:Fallback xmlns="">
          <p:pic>
            <p:nvPicPr>
              <p:cNvPr id="10" name="Ink 9">
                <a:extLst>
                  <a:ext uri="{FF2B5EF4-FFF2-40B4-BE49-F238E27FC236}">
                    <a16:creationId xmlns:a16="http://schemas.microsoft.com/office/drawing/2014/main" id="{95CD2022-C33B-50F1-5DBA-7AA962700CD5}"/>
                  </a:ext>
                </a:extLst>
              </p:cNvPr>
              <p:cNvPicPr/>
              <p:nvPr/>
            </p:nvPicPr>
            <p:blipFill>
              <a:blip r:embed="rId15"/>
              <a:stretch>
                <a:fillRect/>
              </a:stretch>
            </p:blipFill>
            <p:spPr>
              <a:xfrm>
                <a:off x="8740806" y="361623"/>
                <a:ext cx="7858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72CACCDD-3A93-5D32-4A1F-0CB87C2794B5}"/>
                  </a:ext>
                </a:extLst>
              </p14:cNvPr>
              <p14:cNvContentPartPr/>
              <p14:nvPr/>
            </p14:nvContentPartPr>
            <p14:xfrm>
              <a:off x="9085326" y="666543"/>
              <a:ext cx="418320" cy="32040"/>
            </p14:xfrm>
          </p:contentPart>
        </mc:Choice>
        <mc:Fallback xmlns="">
          <p:pic>
            <p:nvPicPr>
              <p:cNvPr id="11" name="Ink 10">
                <a:extLst>
                  <a:ext uri="{FF2B5EF4-FFF2-40B4-BE49-F238E27FC236}">
                    <a16:creationId xmlns:a16="http://schemas.microsoft.com/office/drawing/2014/main" id="{72CACCDD-3A93-5D32-4A1F-0CB87C2794B5}"/>
                  </a:ext>
                </a:extLst>
              </p:cNvPr>
              <p:cNvPicPr/>
              <p:nvPr/>
            </p:nvPicPr>
            <p:blipFill>
              <a:blip r:embed="rId17"/>
              <a:stretch>
                <a:fillRect/>
              </a:stretch>
            </p:blipFill>
            <p:spPr>
              <a:xfrm>
                <a:off x="9031326" y="558543"/>
                <a:ext cx="5259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75D38A4D-5723-0671-B05A-F2D37345E5A6}"/>
                  </a:ext>
                </a:extLst>
              </p14:cNvPr>
              <p14:cNvContentPartPr/>
              <p14:nvPr/>
            </p14:nvContentPartPr>
            <p14:xfrm>
              <a:off x="7895166" y="520383"/>
              <a:ext cx="633240" cy="32400"/>
            </p14:xfrm>
          </p:contentPart>
        </mc:Choice>
        <mc:Fallback xmlns="">
          <p:pic>
            <p:nvPicPr>
              <p:cNvPr id="12" name="Ink 11">
                <a:extLst>
                  <a:ext uri="{FF2B5EF4-FFF2-40B4-BE49-F238E27FC236}">
                    <a16:creationId xmlns:a16="http://schemas.microsoft.com/office/drawing/2014/main" id="{75D38A4D-5723-0671-B05A-F2D37345E5A6}"/>
                  </a:ext>
                </a:extLst>
              </p:cNvPr>
              <p:cNvPicPr/>
              <p:nvPr/>
            </p:nvPicPr>
            <p:blipFill>
              <a:blip r:embed="rId19"/>
              <a:stretch>
                <a:fillRect/>
              </a:stretch>
            </p:blipFill>
            <p:spPr>
              <a:xfrm>
                <a:off x="7841526" y="412383"/>
                <a:ext cx="7408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CA5E8A4A-C1DC-BB03-642A-62BD1ED9C60E}"/>
                  </a:ext>
                </a:extLst>
              </p14:cNvPr>
              <p14:cNvContentPartPr/>
              <p14:nvPr/>
            </p14:nvContentPartPr>
            <p14:xfrm>
              <a:off x="7996686" y="680943"/>
              <a:ext cx="492480" cy="15480"/>
            </p14:xfrm>
          </p:contentPart>
        </mc:Choice>
        <mc:Fallback xmlns="">
          <p:pic>
            <p:nvPicPr>
              <p:cNvPr id="13" name="Ink 12">
                <a:extLst>
                  <a:ext uri="{FF2B5EF4-FFF2-40B4-BE49-F238E27FC236}">
                    <a16:creationId xmlns:a16="http://schemas.microsoft.com/office/drawing/2014/main" id="{CA5E8A4A-C1DC-BB03-642A-62BD1ED9C60E}"/>
                  </a:ext>
                </a:extLst>
              </p:cNvPr>
              <p:cNvPicPr/>
              <p:nvPr/>
            </p:nvPicPr>
            <p:blipFill>
              <a:blip r:embed="rId21"/>
              <a:stretch>
                <a:fillRect/>
              </a:stretch>
            </p:blipFill>
            <p:spPr>
              <a:xfrm>
                <a:off x="7942686" y="573303"/>
                <a:ext cx="600120" cy="231120"/>
              </a:xfrm>
              <a:prstGeom prst="rect">
                <a:avLst/>
              </a:prstGeom>
            </p:spPr>
          </p:pic>
        </mc:Fallback>
      </mc:AlternateContent>
    </p:spTree>
    <p:extLst>
      <p:ext uri="{BB962C8B-B14F-4D97-AF65-F5344CB8AC3E}">
        <p14:creationId xmlns:p14="http://schemas.microsoft.com/office/powerpoint/2010/main" val="2652312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8022F8-AEEC-BD91-475C-8861441B20B6}"/>
              </a:ext>
            </a:extLst>
          </p:cNvPr>
          <p:cNvSpPr>
            <a:spLocks noGrp="1"/>
          </p:cNvSpPr>
          <p:nvPr>
            <p:ph type="sldNum" sz="quarter" idx="12"/>
          </p:nvPr>
        </p:nvSpPr>
        <p:spPr/>
        <p:txBody>
          <a:bodyPr/>
          <a:lstStyle/>
          <a:p>
            <a:pPr>
              <a:defRPr/>
            </a:pPr>
            <a:fld id="{15156574-C885-4E41-A56A-08A66312CA5D}" type="slidenum">
              <a:rPr lang="en-US" smtClean="0">
                <a:solidFill>
                  <a:prstClr val="black"/>
                </a:solidFill>
              </a:rPr>
              <a:pPr>
                <a:defRPr/>
              </a:pPr>
              <a:t>75</a:t>
            </a:fld>
            <a:endParaRPr lang="en-US" dirty="0">
              <a:solidFill>
                <a:prstClr val="black"/>
              </a:solidFill>
            </a:endParaRPr>
          </a:p>
        </p:txBody>
      </p:sp>
      <p:pic>
        <p:nvPicPr>
          <p:cNvPr id="4" name="Picture 3">
            <a:extLst>
              <a:ext uri="{FF2B5EF4-FFF2-40B4-BE49-F238E27FC236}">
                <a16:creationId xmlns:a16="http://schemas.microsoft.com/office/drawing/2014/main" id="{01F8C226-F2CF-D825-0D94-7AB080884A48}"/>
              </a:ext>
            </a:extLst>
          </p:cNvPr>
          <p:cNvPicPr>
            <a:picLocks noChangeAspect="1"/>
          </p:cNvPicPr>
          <p:nvPr/>
        </p:nvPicPr>
        <p:blipFill>
          <a:blip r:embed="rId3"/>
          <a:stretch>
            <a:fillRect/>
          </a:stretch>
        </p:blipFill>
        <p:spPr>
          <a:xfrm>
            <a:off x="5916388" y="1"/>
            <a:ext cx="6275612" cy="6858000"/>
          </a:xfrm>
          <a:prstGeom prst="rect">
            <a:avLst/>
          </a:prstGeom>
        </p:spPr>
      </p:pic>
      <p:pic>
        <p:nvPicPr>
          <p:cNvPr id="5" name="Picture 4">
            <a:extLst>
              <a:ext uri="{FF2B5EF4-FFF2-40B4-BE49-F238E27FC236}">
                <a16:creationId xmlns:a16="http://schemas.microsoft.com/office/drawing/2014/main" id="{302B1B56-A475-ACD8-718F-F0810F60E098}"/>
              </a:ext>
            </a:extLst>
          </p:cNvPr>
          <p:cNvPicPr>
            <a:picLocks noChangeAspect="1"/>
          </p:cNvPicPr>
          <p:nvPr/>
        </p:nvPicPr>
        <p:blipFill>
          <a:blip r:embed="rId4"/>
          <a:srcRect r="48680"/>
          <a:stretch/>
        </p:blipFill>
        <p:spPr>
          <a:xfrm>
            <a:off x="0" y="0"/>
            <a:ext cx="5916388" cy="6858000"/>
          </a:xfrm>
          <a:prstGeom prst="rect">
            <a:avLst/>
          </a:prstGeom>
        </p:spPr>
      </p:pic>
    </p:spTree>
    <p:extLst>
      <p:ext uri="{BB962C8B-B14F-4D97-AF65-F5344CB8AC3E}">
        <p14:creationId xmlns:p14="http://schemas.microsoft.com/office/powerpoint/2010/main" val="17691764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FC2AB-F68C-8FA8-7F42-D4EFFAFAA296}"/>
              </a:ext>
            </a:extLst>
          </p:cNvPr>
          <p:cNvSpPr>
            <a:spLocks noGrp="1"/>
          </p:cNvSpPr>
          <p:nvPr>
            <p:ph type="title"/>
          </p:nvPr>
        </p:nvSpPr>
        <p:spPr/>
        <p:txBody>
          <a:bodyPr/>
          <a:lstStyle/>
          <a:p>
            <a:r>
              <a:rPr lang="en-US" dirty="0"/>
              <a:t>Medicaid Considerations</a:t>
            </a:r>
          </a:p>
        </p:txBody>
      </p:sp>
      <p:sp>
        <p:nvSpPr>
          <p:cNvPr id="3" name="Slide Number Placeholder 2">
            <a:extLst>
              <a:ext uri="{FF2B5EF4-FFF2-40B4-BE49-F238E27FC236}">
                <a16:creationId xmlns:a16="http://schemas.microsoft.com/office/drawing/2014/main" id="{307D6871-E935-D8A5-ED63-B562D7E93534}"/>
              </a:ext>
            </a:extLst>
          </p:cNvPr>
          <p:cNvSpPr>
            <a:spLocks noGrp="1"/>
          </p:cNvSpPr>
          <p:nvPr>
            <p:ph type="sldNum" sz="quarter" idx="12"/>
          </p:nvPr>
        </p:nvSpPr>
        <p:spPr/>
        <p:txBody>
          <a:bodyPr/>
          <a:lstStyle/>
          <a:p>
            <a:pPr>
              <a:defRPr/>
            </a:pPr>
            <a:fld id="{88AA8DA2-99D1-4607-A62B-1B547612533B}" type="slidenum">
              <a:rPr lang="en-US" smtClean="0"/>
              <a:pPr>
                <a:defRPr/>
              </a:pPr>
              <a:t>76</a:t>
            </a:fld>
            <a:endParaRPr lang="en-US" dirty="0"/>
          </a:p>
        </p:txBody>
      </p:sp>
      <p:sp>
        <p:nvSpPr>
          <p:cNvPr id="4" name="Content Placeholder 3">
            <a:extLst>
              <a:ext uri="{FF2B5EF4-FFF2-40B4-BE49-F238E27FC236}">
                <a16:creationId xmlns:a16="http://schemas.microsoft.com/office/drawing/2014/main" id="{125E6A0D-3A32-AF46-69E2-BFB72CDF841C}"/>
              </a:ext>
            </a:extLst>
          </p:cNvPr>
          <p:cNvSpPr>
            <a:spLocks noGrp="1"/>
          </p:cNvSpPr>
          <p:nvPr>
            <p:ph idx="1"/>
          </p:nvPr>
        </p:nvSpPr>
        <p:spPr/>
        <p:txBody>
          <a:bodyPr/>
          <a:lstStyle/>
          <a:p>
            <a:pPr marL="0" indent="0">
              <a:buNone/>
            </a:pPr>
            <a:r>
              <a:rPr lang="en-US" dirty="0"/>
              <a:t>To qualify for Medicaid coverage of Long-Term Care, including in home PASSPORT waiver services, an applicant must meet:</a:t>
            </a:r>
          </a:p>
          <a:p>
            <a:pPr lvl="1"/>
            <a:r>
              <a:rPr lang="en-US" dirty="0"/>
              <a:t>The countable resource limit of $2,000 for an individual or $3,000 for a married couple</a:t>
            </a:r>
          </a:p>
          <a:p>
            <a:pPr lvl="2"/>
            <a:r>
              <a:rPr lang="en-US" sz="2800" dirty="0"/>
              <a:t>The home lived in, owned by , and considered the principal place of residence by the individual applying for Medicaid is an excluded resource, regardless of value.  OAC 5160:1-3-05.13(C)</a:t>
            </a:r>
          </a:p>
          <a:p>
            <a:pPr lvl="1"/>
            <a:r>
              <a:rPr lang="en-US" dirty="0"/>
              <a:t>The special income limit of $2,829 (2024), or fund and properly manage a Qualified Income Trust. </a:t>
            </a:r>
          </a:p>
          <a:p>
            <a:pPr marL="0" indent="0">
              <a:buNone/>
            </a:pPr>
            <a:endParaRPr lang="en-US" dirty="0"/>
          </a:p>
        </p:txBody>
      </p:sp>
    </p:spTree>
    <p:extLst>
      <p:ext uri="{BB962C8B-B14F-4D97-AF65-F5344CB8AC3E}">
        <p14:creationId xmlns:p14="http://schemas.microsoft.com/office/powerpoint/2010/main" val="12849445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8D20F-E6D5-A552-4525-76894582D0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E03250-4506-406D-31D4-050FC2964338}"/>
              </a:ext>
            </a:extLst>
          </p:cNvPr>
          <p:cNvSpPr>
            <a:spLocks noGrp="1"/>
          </p:cNvSpPr>
          <p:nvPr>
            <p:ph type="title"/>
          </p:nvPr>
        </p:nvSpPr>
        <p:spPr/>
        <p:txBody>
          <a:bodyPr/>
          <a:lstStyle/>
          <a:p>
            <a:r>
              <a:rPr lang="en-US" dirty="0"/>
              <a:t>Medicaid Considerations</a:t>
            </a:r>
          </a:p>
        </p:txBody>
      </p:sp>
      <p:sp>
        <p:nvSpPr>
          <p:cNvPr id="3" name="Slide Number Placeholder 2">
            <a:extLst>
              <a:ext uri="{FF2B5EF4-FFF2-40B4-BE49-F238E27FC236}">
                <a16:creationId xmlns:a16="http://schemas.microsoft.com/office/drawing/2014/main" id="{33D2E0D4-900A-B949-1B95-08F4F1C46299}"/>
              </a:ext>
            </a:extLst>
          </p:cNvPr>
          <p:cNvSpPr>
            <a:spLocks noGrp="1"/>
          </p:cNvSpPr>
          <p:nvPr>
            <p:ph type="sldNum" sz="quarter" idx="12"/>
          </p:nvPr>
        </p:nvSpPr>
        <p:spPr/>
        <p:txBody>
          <a:bodyPr/>
          <a:lstStyle/>
          <a:p>
            <a:pPr>
              <a:defRPr/>
            </a:pPr>
            <a:fld id="{88AA8DA2-99D1-4607-A62B-1B547612533B}" type="slidenum">
              <a:rPr lang="en-US" smtClean="0"/>
              <a:pPr>
                <a:defRPr/>
              </a:pPr>
              <a:t>77</a:t>
            </a:fld>
            <a:endParaRPr lang="en-US" dirty="0"/>
          </a:p>
        </p:txBody>
      </p:sp>
      <p:sp>
        <p:nvSpPr>
          <p:cNvPr id="4" name="Content Placeholder 3">
            <a:extLst>
              <a:ext uri="{FF2B5EF4-FFF2-40B4-BE49-F238E27FC236}">
                <a16:creationId xmlns:a16="http://schemas.microsoft.com/office/drawing/2014/main" id="{51E19B5E-3A23-E6A0-975B-78545F9FF9FE}"/>
              </a:ext>
            </a:extLst>
          </p:cNvPr>
          <p:cNvSpPr>
            <a:spLocks noGrp="1"/>
          </p:cNvSpPr>
          <p:nvPr>
            <p:ph idx="1"/>
          </p:nvPr>
        </p:nvSpPr>
        <p:spPr>
          <a:xfrm>
            <a:off x="711200" y="1524000"/>
            <a:ext cx="11074400" cy="3200400"/>
          </a:xfrm>
        </p:spPr>
        <p:txBody>
          <a:bodyPr/>
          <a:lstStyle/>
          <a:p>
            <a:pPr marL="0" indent="0">
              <a:buNone/>
            </a:pPr>
            <a:r>
              <a:rPr lang="en-US" sz="2800" dirty="0"/>
              <a:t>Are the proceeds of a Reverse Mortgage countable income or a resource?  </a:t>
            </a:r>
          </a:p>
          <a:p>
            <a:pPr marL="342900" indent="-342900" algn="l">
              <a:buFont typeface="Arial" panose="020B0604020202020204" pitchFamily="34" charset="0"/>
              <a:buChar char="•"/>
            </a:pPr>
            <a:r>
              <a:rPr lang="en-US" sz="2800" b="0" i="0" dirty="0">
                <a:solidFill>
                  <a:srgbClr val="333333"/>
                </a:solidFill>
                <a:effectLst/>
              </a:rPr>
              <a:t>Money an individual borrows is not considered income.</a:t>
            </a:r>
          </a:p>
          <a:p>
            <a:pPr marL="342900" indent="-342900" algn="l">
              <a:buFont typeface="Arial" panose="020B0604020202020204" pitchFamily="34" charset="0"/>
              <a:buChar char="•"/>
            </a:pPr>
            <a:r>
              <a:rPr lang="en-US" sz="2800" dirty="0">
                <a:solidFill>
                  <a:srgbClr val="333333"/>
                </a:solidFill>
              </a:rPr>
              <a:t>However, r</a:t>
            </a:r>
            <a:r>
              <a:rPr lang="en-US" sz="2800" b="0" i="0" dirty="0">
                <a:solidFill>
                  <a:srgbClr val="333333"/>
                </a:solidFill>
                <a:effectLst/>
              </a:rPr>
              <a:t>etained proceeds of a loan in the month following the month of receipt are counted as a resource.</a:t>
            </a:r>
          </a:p>
          <a:p>
            <a:pPr marL="0" indent="0" algn="l">
              <a:buNone/>
            </a:pPr>
            <a:endParaRPr lang="en-US" sz="2400" b="0" i="0" dirty="0">
              <a:solidFill>
                <a:srgbClr val="333333"/>
              </a:solidFill>
              <a:effectLst/>
            </a:endParaRPr>
          </a:p>
          <a:p>
            <a:pPr marL="0" indent="0">
              <a:buNone/>
            </a:pPr>
            <a:r>
              <a:rPr lang="en-US" sz="3200" dirty="0"/>
              <a:t>OAC 5160:1-3-05.5(D) &amp; 5160:1-3-03.1(E)(3) </a:t>
            </a:r>
          </a:p>
          <a:p>
            <a:pPr marL="0" indent="0">
              <a:buNone/>
            </a:pPr>
            <a:endParaRPr lang="en-US" dirty="0"/>
          </a:p>
        </p:txBody>
      </p:sp>
      <p:pic>
        <p:nvPicPr>
          <p:cNvPr id="6" name="Picture 5">
            <a:extLst>
              <a:ext uri="{FF2B5EF4-FFF2-40B4-BE49-F238E27FC236}">
                <a16:creationId xmlns:a16="http://schemas.microsoft.com/office/drawing/2014/main" id="{7D437FE1-EFF8-05EB-25FD-5A10C8A3AD1A}"/>
              </a:ext>
            </a:extLst>
          </p:cNvPr>
          <p:cNvPicPr>
            <a:picLocks noChangeAspect="1"/>
          </p:cNvPicPr>
          <p:nvPr/>
        </p:nvPicPr>
        <p:blipFill>
          <a:blip r:embed="rId3"/>
          <a:srcRect b="6183"/>
          <a:stretch/>
        </p:blipFill>
        <p:spPr>
          <a:xfrm>
            <a:off x="711200" y="5181601"/>
            <a:ext cx="5112482" cy="1676400"/>
          </a:xfrm>
          <a:prstGeom prst="rect">
            <a:avLst/>
          </a:prstGeom>
        </p:spPr>
      </p:pic>
    </p:spTree>
    <p:extLst>
      <p:ext uri="{BB962C8B-B14F-4D97-AF65-F5344CB8AC3E}">
        <p14:creationId xmlns:p14="http://schemas.microsoft.com/office/powerpoint/2010/main" val="704571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61722-E284-D40B-D8B1-F429777B811A}"/>
              </a:ext>
            </a:extLst>
          </p:cNvPr>
          <p:cNvSpPr>
            <a:spLocks noGrp="1"/>
          </p:cNvSpPr>
          <p:nvPr>
            <p:ph type="title"/>
          </p:nvPr>
        </p:nvSpPr>
        <p:spPr/>
        <p:txBody>
          <a:bodyPr/>
          <a:lstStyle/>
          <a:p>
            <a:r>
              <a:rPr lang="en-US" dirty="0"/>
              <a:t>Medicaid Considerations</a:t>
            </a:r>
          </a:p>
        </p:txBody>
      </p:sp>
      <p:sp>
        <p:nvSpPr>
          <p:cNvPr id="3" name="Slide Number Placeholder 2">
            <a:extLst>
              <a:ext uri="{FF2B5EF4-FFF2-40B4-BE49-F238E27FC236}">
                <a16:creationId xmlns:a16="http://schemas.microsoft.com/office/drawing/2014/main" id="{2C78DB6A-CFFF-525A-2429-0DCA26EDEE33}"/>
              </a:ext>
            </a:extLst>
          </p:cNvPr>
          <p:cNvSpPr>
            <a:spLocks noGrp="1"/>
          </p:cNvSpPr>
          <p:nvPr>
            <p:ph type="sldNum" sz="quarter" idx="12"/>
          </p:nvPr>
        </p:nvSpPr>
        <p:spPr/>
        <p:txBody>
          <a:bodyPr/>
          <a:lstStyle/>
          <a:p>
            <a:pPr>
              <a:defRPr/>
            </a:pPr>
            <a:fld id="{88AA8DA2-99D1-4607-A62B-1B547612533B}" type="slidenum">
              <a:rPr lang="en-US" smtClean="0"/>
              <a:pPr>
                <a:defRPr/>
              </a:pPr>
              <a:t>78</a:t>
            </a:fld>
            <a:endParaRPr lang="en-US" dirty="0"/>
          </a:p>
        </p:txBody>
      </p:sp>
      <p:sp>
        <p:nvSpPr>
          <p:cNvPr id="4" name="Content Placeholder 3">
            <a:extLst>
              <a:ext uri="{FF2B5EF4-FFF2-40B4-BE49-F238E27FC236}">
                <a16:creationId xmlns:a16="http://schemas.microsoft.com/office/drawing/2014/main" id="{AEAC050B-9B19-7386-D65F-3D9373DE5EC0}"/>
              </a:ext>
            </a:extLst>
          </p:cNvPr>
          <p:cNvSpPr>
            <a:spLocks noGrp="1"/>
          </p:cNvSpPr>
          <p:nvPr>
            <p:ph idx="1"/>
          </p:nvPr>
        </p:nvSpPr>
        <p:spPr/>
        <p:txBody>
          <a:bodyPr/>
          <a:lstStyle/>
          <a:p>
            <a:pPr marL="0" indent="0">
              <a:buNone/>
            </a:pPr>
            <a:r>
              <a:rPr lang="en-US" dirty="0"/>
              <a:t>Medicaid Best Practices:</a:t>
            </a:r>
          </a:p>
          <a:p>
            <a:pPr lvl="1"/>
            <a:r>
              <a:rPr lang="en-US" dirty="0"/>
              <a:t>Those applying for Medicaid should consider a line of credit style reverse mortgage</a:t>
            </a:r>
          </a:p>
          <a:p>
            <a:pPr lvl="1"/>
            <a:r>
              <a:rPr lang="en-US" dirty="0"/>
              <a:t>Those with monthly payments under a term or tenure RM should consider whether they should and can reduce or stop monthly payouts</a:t>
            </a:r>
          </a:p>
          <a:p>
            <a:pPr lvl="1"/>
            <a:r>
              <a:rPr lang="en-US" dirty="0"/>
              <a:t>An unspent fixed payout amount likely counts as a resource after the month of receipt unless another exception applies.  Wait to apply for Medicaid long term care until after it is spent down  </a:t>
            </a:r>
          </a:p>
          <a:p>
            <a:pPr lvl="1"/>
            <a:endParaRPr lang="en-US" dirty="0"/>
          </a:p>
        </p:txBody>
      </p:sp>
    </p:spTree>
    <p:extLst>
      <p:ext uri="{BB962C8B-B14F-4D97-AF65-F5344CB8AC3E}">
        <p14:creationId xmlns:p14="http://schemas.microsoft.com/office/powerpoint/2010/main" val="3756545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2C1EF-47E1-B5B7-C320-1E5918BA340B}"/>
              </a:ext>
            </a:extLst>
          </p:cNvPr>
          <p:cNvSpPr>
            <a:spLocks noGrp="1"/>
          </p:cNvSpPr>
          <p:nvPr>
            <p:ph type="title"/>
          </p:nvPr>
        </p:nvSpPr>
        <p:spPr/>
        <p:txBody>
          <a:bodyPr/>
          <a:lstStyle/>
          <a:p>
            <a:r>
              <a:rPr lang="en-US" dirty="0"/>
              <a:t>Medicaid Considerations</a:t>
            </a:r>
          </a:p>
        </p:txBody>
      </p:sp>
      <p:sp>
        <p:nvSpPr>
          <p:cNvPr id="3" name="Slide Number Placeholder 2">
            <a:extLst>
              <a:ext uri="{FF2B5EF4-FFF2-40B4-BE49-F238E27FC236}">
                <a16:creationId xmlns:a16="http://schemas.microsoft.com/office/drawing/2014/main" id="{EA188498-4CE3-1C5E-F1C8-37EE7CCE38FF}"/>
              </a:ext>
            </a:extLst>
          </p:cNvPr>
          <p:cNvSpPr>
            <a:spLocks noGrp="1"/>
          </p:cNvSpPr>
          <p:nvPr>
            <p:ph type="sldNum" sz="quarter" idx="12"/>
          </p:nvPr>
        </p:nvSpPr>
        <p:spPr/>
        <p:txBody>
          <a:bodyPr/>
          <a:lstStyle/>
          <a:p>
            <a:pPr>
              <a:defRPr/>
            </a:pPr>
            <a:fld id="{88AA8DA2-99D1-4607-A62B-1B547612533B}" type="slidenum">
              <a:rPr lang="en-US" smtClean="0"/>
              <a:pPr>
                <a:defRPr/>
              </a:pPr>
              <a:t>79</a:t>
            </a:fld>
            <a:endParaRPr lang="en-US" dirty="0"/>
          </a:p>
        </p:txBody>
      </p:sp>
      <p:sp>
        <p:nvSpPr>
          <p:cNvPr id="4" name="Content Placeholder 3">
            <a:extLst>
              <a:ext uri="{FF2B5EF4-FFF2-40B4-BE49-F238E27FC236}">
                <a16:creationId xmlns:a16="http://schemas.microsoft.com/office/drawing/2014/main" id="{74021047-6CEF-A14B-50B5-B4AB1096DE1D}"/>
              </a:ext>
            </a:extLst>
          </p:cNvPr>
          <p:cNvSpPr>
            <a:spLocks noGrp="1"/>
          </p:cNvSpPr>
          <p:nvPr>
            <p:ph idx="1"/>
          </p:nvPr>
        </p:nvSpPr>
        <p:spPr>
          <a:xfrm>
            <a:off x="0" y="1181100"/>
            <a:ext cx="11785600" cy="5219700"/>
          </a:xfrm>
        </p:spPr>
        <p:txBody>
          <a:bodyPr/>
          <a:lstStyle/>
          <a:p>
            <a:pPr marL="0" indent="0">
              <a:buNone/>
            </a:pPr>
            <a:r>
              <a:rPr lang="en-US" sz="2800" dirty="0"/>
              <a:t>Does imposition of a LESA affect Medicaid eligibility?</a:t>
            </a:r>
          </a:p>
          <a:p>
            <a:pPr lvl="1"/>
            <a:r>
              <a:rPr lang="en-US" dirty="0"/>
              <a:t>There is no Medicaid regulation on point, but we believe the answer is no. </a:t>
            </a:r>
          </a:p>
          <a:p>
            <a:pPr lvl="1"/>
            <a:r>
              <a:rPr lang="en-US" dirty="0"/>
              <a:t>A LESA is a set aside of the principal limit.  The principal limit is the  amount of money the borrower can borrow on a reverse mortgage. 24 C.F.R. § 206.3.  </a:t>
            </a:r>
          </a:p>
          <a:p>
            <a:pPr marL="457200" lvl="1" indent="0">
              <a:buNone/>
            </a:pPr>
            <a:r>
              <a:rPr lang="en-US" dirty="0"/>
              <a:t>	 The </a:t>
            </a:r>
            <a:r>
              <a:rPr lang="en-US"/>
              <a:t>LESA is a </a:t>
            </a:r>
            <a:r>
              <a:rPr lang="en-US" dirty="0"/>
              <a:t>potential loan but with more requirements.</a:t>
            </a:r>
          </a:p>
          <a:p>
            <a:pPr lvl="1">
              <a:buAutoNum type="alphaLcParenR" startAt="3"/>
            </a:pPr>
            <a:r>
              <a:rPr lang="en-US" dirty="0"/>
              <a:t>Escrow accounts can be considered trusts, which are often countable resources.  See OAC 5160:1-3-05.2(B)(4).  LESA funds cannot be held in escrow accounts. </a:t>
            </a:r>
          </a:p>
          <a:p>
            <a:pPr marL="457200" lvl="1" indent="0">
              <a:buNone/>
            </a:pPr>
            <a:r>
              <a:rPr lang="en-US" dirty="0"/>
              <a:t>	24 C.F.R. § 206.205(c)(1)(</a:t>
            </a:r>
            <a:r>
              <a:rPr lang="en-US" dirty="0" err="1"/>
              <a:t>i</a:t>
            </a:r>
            <a:r>
              <a:rPr lang="en-US" dirty="0"/>
              <a:t>)(D), (c)(1)(ii)(C), (d)(2)(</a:t>
            </a:r>
            <a:r>
              <a:rPr lang="en-US" dirty="0" err="1"/>
              <a:t>i</a:t>
            </a:r>
            <a:r>
              <a:rPr lang="en-US" dirty="0"/>
              <a:t>)</a:t>
            </a:r>
          </a:p>
          <a:p>
            <a:pPr marL="457200" lvl="1" indent="0">
              <a:buNone/>
            </a:pPr>
            <a:r>
              <a:rPr lang="en-US" sz="2400" dirty="0"/>
              <a:t>.  </a:t>
            </a:r>
            <a:endParaRPr lang="en-US" dirty="0"/>
          </a:p>
          <a:p>
            <a:pPr lvl="1"/>
            <a:endParaRPr lang="en-US" dirty="0"/>
          </a:p>
          <a:p>
            <a:pPr lvl="1"/>
            <a:endParaRPr lang="en-US" dirty="0"/>
          </a:p>
        </p:txBody>
      </p:sp>
    </p:spTree>
    <p:extLst>
      <p:ext uri="{BB962C8B-B14F-4D97-AF65-F5344CB8AC3E}">
        <p14:creationId xmlns:p14="http://schemas.microsoft.com/office/powerpoint/2010/main" val="1865258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Reverse Mortgage?</a:t>
            </a:r>
          </a:p>
        </p:txBody>
      </p:sp>
      <p:sp>
        <p:nvSpPr>
          <p:cNvPr id="3" name="Slide Number Placeholder 2"/>
          <p:cNvSpPr>
            <a:spLocks noGrp="1"/>
          </p:cNvSpPr>
          <p:nvPr>
            <p:ph type="sldNum" sz="quarter" idx="4"/>
          </p:nvPr>
        </p:nvSpPr>
        <p:spPr/>
        <p:txBody>
          <a:bodyPr/>
          <a:lstStyle/>
          <a:p>
            <a:fld id="{612C9336-A718-4A9C-A61A-5379812194CD}" type="slidenum">
              <a:rPr lang="en-US" smtClean="0"/>
              <a:t>8</a:t>
            </a:fld>
            <a:endParaRPr lang="en-US"/>
          </a:p>
        </p:txBody>
      </p:sp>
      <p:sp>
        <p:nvSpPr>
          <p:cNvPr id="4" name="Rectangle 3"/>
          <p:cNvSpPr txBox="1">
            <a:spLocks noChangeArrowheads="1"/>
          </p:cNvSpPr>
          <p:nvPr/>
        </p:nvSpPr>
        <p:spPr>
          <a:xfrm>
            <a:off x="1752600" y="1295400"/>
            <a:ext cx="8915400" cy="51816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2" indent="0">
              <a:spcBef>
                <a:spcPts val="0"/>
              </a:spcBef>
              <a:spcAft>
                <a:spcPts val="1000"/>
              </a:spcAft>
              <a:buNone/>
            </a:pPr>
            <a:endParaRPr lang="en-US" dirty="0"/>
          </a:p>
        </p:txBody>
      </p:sp>
      <p:sp>
        <p:nvSpPr>
          <p:cNvPr id="5" name="Rectangle 4"/>
          <p:cNvSpPr/>
          <p:nvPr/>
        </p:nvSpPr>
        <p:spPr>
          <a:xfrm>
            <a:off x="73742" y="1070044"/>
            <a:ext cx="12115800" cy="5632311"/>
          </a:xfrm>
          <a:prstGeom prst="rect">
            <a:avLst/>
          </a:prstGeom>
        </p:spPr>
        <p:txBody>
          <a:bodyPr wrap="square">
            <a:spAutoFit/>
          </a:bodyPr>
          <a:lstStyle/>
          <a:p>
            <a:r>
              <a:rPr lang="en-US" sz="2800" dirty="0"/>
              <a:t>Reverse mortgage: Nonrecourse consumer credit obligation</a:t>
            </a:r>
          </a:p>
          <a:p>
            <a:endParaRPr lang="en-US" sz="800" dirty="0"/>
          </a:p>
          <a:p>
            <a:r>
              <a:rPr lang="en-US" sz="2800" dirty="0"/>
              <a:t>1.	Nonrecourse means that the loan limits the homeowner’s liability to the 	proceeds of the sale of the house.</a:t>
            </a:r>
          </a:p>
          <a:p>
            <a:pPr marL="1371600" lvl="2" indent="-457200">
              <a:buFont typeface="Arial" panose="020B0604020202020204" pitchFamily="34" charset="0"/>
              <a:buChar char="•"/>
            </a:pPr>
            <a:r>
              <a:rPr lang="en-US" sz="2800" dirty="0"/>
              <a:t>If the mortgage allows recourse against the consumer and the APR, points, or fees are too high then the rules for high cost mortgages apply, including restrictions on balloon payments.  </a:t>
            </a:r>
          </a:p>
          <a:p>
            <a:pPr marL="914400" lvl="1" indent="-457200">
              <a:buFont typeface="Arial" panose="020B0604020202020204" pitchFamily="34" charset="0"/>
              <a:buChar char="•"/>
            </a:pPr>
            <a:endParaRPr lang="en-US" sz="800" dirty="0"/>
          </a:p>
          <a:p>
            <a:r>
              <a:rPr lang="en-US" sz="2800" dirty="0"/>
              <a:t>2.	The principal, interest, and shared appreciation or 	equity is not due or 	payable (unless there is a default) until:</a:t>
            </a:r>
          </a:p>
          <a:p>
            <a:pPr marL="1371600" lvl="2" indent="-457200">
              <a:buFont typeface="Arial" panose="020B0604020202020204" pitchFamily="34" charset="0"/>
              <a:buChar char="•"/>
            </a:pPr>
            <a:r>
              <a:rPr lang="en-US" sz="2800" dirty="0"/>
              <a:t>The consumer dies</a:t>
            </a:r>
          </a:p>
          <a:p>
            <a:pPr marL="1371600" lvl="2" indent="-457200">
              <a:buFont typeface="Arial" panose="020B0604020202020204" pitchFamily="34" charset="0"/>
              <a:buChar char="•"/>
            </a:pPr>
            <a:r>
              <a:rPr lang="en-US" sz="2800" dirty="0"/>
              <a:t>The home is transferred</a:t>
            </a:r>
          </a:p>
          <a:p>
            <a:pPr marL="1371600" lvl="2" indent="-457200">
              <a:buFont typeface="Arial" panose="020B0604020202020204" pitchFamily="34" charset="0"/>
              <a:buChar char="•"/>
            </a:pPr>
            <a:r>
              <a:rPr lang="en-US" sz="2800" dirty="0"/>
              <a:t>The consumer ceases to occupy the dwelling as their principal dwelling. </a:t>
            </a:r>
          </a:p>
          <a:p>
            <a:pPr marL="914400" lvl="1" indent="-457200">
              <a:buFont typeface="Arial" panose="020B0604020202020204" pitchFamily="34" charset="0"/>
              <a:buChar char="•"/>
            </a:pPr>
            <a:endParaRPr lang="en-US" sz="800" dirty="0"/>
          </a:p>
          <a:p>
            <a:pPr lvl="1"/>
            <a:r>
              <a:rPr lang="en-US" sz="2800" dirty="0"/>
              <a:t>Regulation Z, 12 C.F.R. § 1026.33</a:t>
            </a:r>
            <a:endParaRPr lang="en-US" sz="3600" dirty="0"/>
          </a:p>
        </p:txBody>
      </p:sp>
    </p:spTree>
    <p:extLst>
      <p:ext uri="{BB962C8B-B14F-4D97-AF65-F5344CB8AC3E}">
        <p14:creationId xmlns:p14="http://schemas.microsoft.com/office/powerpoint/2010/main" val="24311227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EA18D-BBBE-3687-AB5C-99EB6CD9E5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199896-EAFA-DD72-389F-CE108710BD4B}"/>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BB0C1283-B6C7-9576-65EB-D18961CD5822}"/>
              </a:ext>
            </a:extLst>
          </p:cNvPr>
          <p:cNvSpPr>
            <a:spLocks noGrp="1"/>
          </p:cNvSpPr>
          <p:nvPr>
            <p:ph type="sldNum" sz="quarter" idx="12"/>
          </p:nvPr>
        </p:nvSpPr>
        <p:spPr/>
        <p:txBody>
          <a:bodyPr/>
          <a:lstStyle/>
          <a:p>
            <a:pPr>
              <a:defRPr/>
            </a:pPr>
            <a:fld id="{88AA8DA2-99D1-4607-A62B-1B547612533B}" type="slidenum">
              <a:rPr lang="en-US" smtClean="0"/>
              <a:pPr>
                <a:defRPr/>
              </a:pPr>
              <a:t>80</a:t>
            </a:fld>
            <a:endParaRPr lang="en-US" dirty="0"/>
          </a:p>
        </p:txBody>
      </p:sp>
      <p:sp>
        <p:nvSpPr>
          <p:cNvPr id="4" name="Content Placeholder 3">
            <a:extLst>
              <a:ext uri="{FF2B5EF4-FFF2-40B4-BE49-F238E27FC236}">
                <a16:creationId xmlns:a16="http://schemas.microsoft.com/office/drawing/2014/main" id="{ABE3E86B-8DE5-64AD-02C3-5C4EE41E5290}"/>
              </a:ext>
            </a:extLst>
          </p:cNvPr>
          <p:cNvSpPr>
            <a:spLocks noGrp="1"/>
          </p:cNvSpPr>
          <p:nvPr>
            <p:ph idx="1"/>
          </p:nvPr>
        </p:nvSpPr>
        <p:spPr/>
        <p:txBody>
          <a:bodyPr/>
          <a:lstStyle/>
          <a:p>
            <a:endParaRPr lang="en-US" dirty="0"/>
          </a:p>
          <a:p>
            <a:endParaRPr lang="en-US" dirty="0"/>
          </a:p>
          <a:p>
            <a:pPr marL="0" indent="0" algn="ctr">
              <a:buNone/>
            </a:pPr>
            <a:r>
              <a:rPr lang="en-US" sz="4000" b="1" dirty="0"/>
              <a:t>Poll Question # 3</a:t>
            </a:r>
          </a:p>
        </p:txBody>
      </p:sp>
    </p:spTree>
    <p:extLst>
      <p:ext uri="{BB962C8B-B14F-4D97-AF65-F5344CB8AC3E}">
        <p14:creationId xmlns:p14="http://schemas.microsoft.com/office/powerpoint/2010/main" val="42713747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DED79-C73D-5CE1-A2E6-D397223080B9}"/>
              </a:ext>
            </a:extLst>
          </p:cNvPr>
          <p:cNvSpPr>
            <a:spLocks noGrp="1"/>
          </p:cNvSpPr>
          <p:nvPr>
            <p:ph type="title"/>
          </p:nvPr>
        </p:nvSpPr>
        <p:spPr/>
        <p:txBody>
          <a:bodyPr/>
          <a:lstStyle/>
          <a:p>
            <a:r>
              <a:rPr lang="en-US" dirty="0"/>
              <a:t>Consumer cautions regarding reverse mortgages</a:t>
            </a:r>
          </a:p>
        </p:txBody>
      </p:sp>
      <p:sp>
        <p:nvSpPr>
          <p:cNvPr id="3" name="Slide Number Placeholder 2">
            <a:extLst>
              <a:ext uri="{FF2B5EF4-FFF2-40B4-BE49-F238E27FC236}">
                <a16:creationId xmlns:a16="http://schemas.microsoft.com/office/drawing/2014/main" id="{593E3037-73AF-E36D-BFAC-E4F8F7722565}"/>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81</a:t>
            </a:fld>
            <a:endParaRPr lang="en-US" dirty="0">
              <a:solidFill>
                <a:prstClr val="black"/>
              </a:solidFill>
            </a:endParaRPr>
          </a:p>
        </p:txBody>
      </p:sp>
      <p:sp>
        <p:nvSpPr>
          <p:cNvPr id="4" name="Content Placeholder 3">
            <a:extLst>
              <a:ext uri="{FF2B5EF4-FFF2-40B4-BE49-F238E27FC236}">
                <a16:creationId xmlns:a16="http://schemas.microsoft.com/office/drawing/2014/main" id="{D50666C5-9FA7-70EF-1B0D-0AE18457BB46}"/>
              </a:ext>
            </a:extLst>
          </p:cNvPr>
          <p:cNvSpPr>
            <a:spLocks noGrp="1"/>
          </p:cNvSpPr>
          <p:nvPr>
            <p:ph idx="1"/>
          </p:nvPr>
        </p:nvSpPr>
        <p:spPr>
          <a:xfrm>
            <a:off x="152400" y="1295400"/>
            <a:ext cx="11633200" cy="5105400"/>
          </a:xfrm>
        </p:spPr>
        <p:txBody>
          <a:bodyPr/>
          <a:lstStyle/>
          <a:p>
            <a:pPr marL="0" indent="0">
              <a:buNone/>
            </a:pPr>
            <a:r>
              <a:rPr lang="en-US" b="1" dirty="0"/>
              <a:t>1. A reverse mortgage is a home loan, not a government benefit.</a:t>
            </a:r>
          </a:p>
          <a:p>
            <a:pPr marL="0" indent="0">
              <a:buNone/>
            </a:pPr>
            <a:r>
              <a:rPr lang="en-US" dirty="0"/>
              <a:t>Reverse mortgages have fees and compounding interest that must be repaid, just like other home loans. With most reverse mortgages, federal insurance guarantees that borrowers will receive their loan funds if their lender has financial difficulty or if their loan balance exceeds the value of their home. However, borrowers pay for this insurance and it’s not a government benefit.</a:t>
            </a:r>
          </a:p>
        </p:txBody>
      </p:sp>
    </p:spTree>
    <p:extLst>
      <p:ext uri="{BB962C8B-B14F-4D97-AF65-F5344CB8AC3E}">
        <p14:creationId xmlns:p14="http://schemas.microsoft.com/office/powerpoint/2010/main" val="1436945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3AEED-7412-66BD-6454-30E50E26F3E7}"/>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C3D5AF4D-ADF9-A4F1-D263-70C905D9C990}"/>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82</a:t>
            </a:fld>
            <a:endParaRPr lang="en-US" dirty="0">
              <a:solidFill>
                <a:prstClr val="black"/>
              </a:solidFill>
            </a:endParaRPr>
          </a:p>
        </p:txBody>
      </p:sp>
      <p:sp>
        <p:nvSpPr>
          <p:cNvPr id="4" name="Content Placeholder 3">
            <a:extLst>
              <a:ext uri="{FF2B5EF4-FFF2-40B4-BE49-F238E27FC236}">
                <a16:creationId xmlns:a16="http://schemas.microsoft.com/office/drawing/2014/main" id="{0AD070AE-15BD-D489-AC62-20F44207F522}"/>
              </a:ext>
            </a:extLst>
          </p:cNvPr>
          <p:cNvSpPr>
            <a:spLocks noGrp="1"/>
          </p:cNvSpPr>
          <p:nvPr>
            <p:ph idx="1"/>
          </p:nvPr>
        </p:nvSpPr>
        <p:spPr/>
        <p:txBody>
          <a:bodyPr/>
          <a:lstStyle/>
          <a:p>
            <a:pPr marL="0" indent="0">
              <a:buNone/>
            </a:pPr>
            <a:r>
              <a:rPr lang="en-US" b="1" dirty="0"/>
              <a:t>2. You can lose your home with a reverse mortgage.</a:t>
            </a:r>
          </a:p>
          <a:p>
            <a:pPr marL="0" indent="0">
              <a:buNone/>
            </a:pPr>
            <a:r>
              <a:rPr lang="en-US" dirty="0"/>
              <a:t>When a reverse mortgage ad says you’ll retain ownership of your home, or that you can live there as long as you want to, don’t take these messages at face value. If you fall behind on your property taxes or homeowners insurance, are absent from your home for longer than 12 months, or fail to satisfy other requirements, you can trigger a loan default.</a:t>
            </a:r>
          </a:p>
        </p:txBody>
      </p:sp>
    </p:spTree>
    <p:extLst>
      <p:ext uri="{BB962C8B-B14F-4D97-AF65-F5344CB8AC3E}">
        <p14:creationId xmlns:p14="http://schemas.microsoft.com/office/powerpoint/2010/main" val="903347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E15F1-687F-4027-E7E8-6ED8509436A3}"/>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779F63CB-63DD-859C-97E8-08AB4C999ECB}"/>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83</a:t>
            </a:fld>
            <a:endParaRPr lang="en-US" dirty="0">
              <a:solidFill>
                <a:prstClr val="black"/>
              </a:solidFill>
            </a:endParaRPr>
          </a:p>
        </p:txBody>
      </p:sp>
      <p:sp>
        <p:nvSpPr>
          <p:cNvPr id="4" name="Content Placeholder 3">
            <a:extLst>
              <a:ext uri="{FF2B5EF4-FFF2-40B4-BE49-F238E27FC236}">
                <a16:creationId xmlns:a16="http://schemas.microsoft.com/office/drawing/2014/main" id="{3C4F6A6F-E972-4A36-7873-76DFE60F2963}"/>
              </a:ext>
            </a:extLst>
          </p:cNvPr>
          <p:cNvSpPr>
            <a:spLocks noGrp="1"/>
          </p:cNvSpPr>
          <p:nvPr>
            <p:ph idx="1"/>
          </p:nvPr>
        </p:nvSpPr>
        <p:spPr/>
        <p:txBody>
          <a:bodyPr/>
          <a:lstStyle/>
          <a:p>
            <a:pPr marL="0" indent="0">
              <a:buNone/>
            </a:pPr>
            <a:r>
              <a:rPr lang="en-US" b="1" dirty="0"/>
              <a:t>3. Without a good plan, you could outlive your loan money.</a:t>
            </a:r>
          </a:p>
          <a:p>
            <a:pPr marL="0" indent="0">
              <a:buNone/>
            </a:pPr>
            <a:r>
              <a:rPr lang="en-US" dirty="0"/>
              <a:t>After seeing a reverse mortgage ad, you might think that a reverse mortgage guarantees your financial security no matter how long you live. Americans are living longer today than they were just a generation ago. Make sure you have a financial plan in place that accounts for a long life. That way if you need to tap your home equity, you won’t do it too early and risk running out of retirement resources later in life.</a:t>
            </a:r>
          </a:p>
        </p:txBody>
      </p:sp>
    </p:spTree>
    <p:extLst>
      <p:ext uri="{BB962C8B-B14F-4D97-AF65-F5344CB8AC3E}">
        <p14:creationId xmlns:p14="http://schemas.microsoft.com/office/powerpoint/2010/main" val="6837419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F454-AF9C-056E-D05C-BFD4CECE57E5}"/>
              </a:ext>
            </a:extLst>
          </p:cNvPr>
          <p:cNvSpPr>
            <a:spLocks noGrp="1"/>
          </p:cNvSpPr>
          <p:nvPr>
            <p:ph type="title"/>
          </p:nvPr>
        </p:nvSpPr>
        <p:spPr/>
        <p:txBody>
          <a:bodyPr/>
          <a:lstStyle/>
          <a:p>
            <a:r>
              <a:rPr lang="en-US" dirty="0"/>
              <a:t>Alternatives to HECM</a:t>
            </a:r>
          </a:p>
        </p:txBody>
      </p:sp>
      <p:sp>
        <p:nvSpPr>
          <p:cNvPr id="3" name="Slide Number Placeholder 2">
            <a:extLst>
              <a:ext uri="{FF2B5EF4-FFF2-40B4-BE49-F238E27FC236}">
                <a16:creationId xmlns:a16="http://schemas.microsoft.com/office/drawing/2014/main" id="{0575B129-44C5-D0FF-900C-54A5B8A985C4}"/>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84</a:t>
            </a:fld>
            <a:endParaRPr lang="en-US" dirty="0">
              <a:solidFill>
                <a:prstClr val="black"/>
              </a:solidFill>
            </a:endParaRPr>
          </a:p>
        </p:txBody>
      </p:sp>
      <p:sp>
        <p:nvSpPr>
          <p:cNvPr id="4" name="Content Placeholder 3">
            <a:extLst>
              <a:ext uri="{FF2B5EF4-FFF2-40B4-BE49-F238E27FC236}">
                <a16:creationId xmlns:a16="http://schemas.microsoft.com/office/drawing/2014/main" id="{41305452-5BAA-FD79-6265-2A3F86F4F39C}"/>
              </a:ext>
            </a:extLst>
          </p:cNvPr>
          <p:cNvSpPr>
            <a:spLocks noGrp="1"/>
          </p:cNvSpPr>
          <p:nvPr>
            <p:ph idx="1"/>
          </p:nvPr>
        </p:nvSpPr>
        <p:spPr>
          <a:xfrm>
            <a:off x="533400" y="1524000"/>
            <a:ext cx="10896600" cy="4876800"/>
          </a:xfrm>
        </p:spPr>
        <p:txBody>
          <a:bodyPr/>
          <a:lstStyle/>
          <a:p>
            <a:pPr marL="0" indent="0">
              <a:buNone/>
            </a:pPr>
            <a:r>
              <a:rPr lang="en-US" dirty="0"/>
              <a:t>Taking out a reverse mortgage at a young age may mean the borrower runs out of money.  The borrower may be unable to afford to pay increasing real estate taxes and insurance which can lead to foreclosure.  </a:t>
            </a:r>
          </a:p>
          <a:p>
            <a:pPr marL="0" indent="0">
              <a:buNone/>
            </a:pPr>
            <a:endParaRPr lang="en-US" dirty="0"/>
          </a:p>
        </p:txBody>
      </p:sp>
    </p:spTree>
    <p:extLst>
      <p:ext uri="{BB962C8B-B14F-4D97-AF65-F5344CB8AC3E}">
        <p14:creationId xmlns:p14="http://schemas.microsoft.com/office/powerpoint/2010/main" val="3950522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FDA38-CDD1-5AEF-0EAF-FFEC23CE44F5}"/>
              </a:ext>
            </a:extLst>
          </p:cNvPr>
          <p:cNvSpPr>
            <a:spLocks noGrp="1"/>
          </p:cNvSpPr>
          <p:nvPr>
            <p:ph type="title"/>
          </p:nvPr>
        </p:nvSpPr>
        <p:spPr/>
        <p:txBody>
          <a:bodyPr/>
          <a:lstStyle/>
          <a:p>
            <a:r>
              <a:rPr lang="en-US" dirty="0"/>
              <a:t>Traditional Options</a:t>
            </a:r>
          </a:p>
        </p:txBody>
      </p:sp>
      <p:sp>
        <p:nvSpPr>
          <p:cNvPr id="3" name="Slide Number Placeholder 2">
            <a:extLst>
              <a:ext uri="{FF2B5EF4-FFF2-40B4-BE49-F238E27FC236}">
                <a16:creationId xmlns:a16="http://schemas.microsoft.com/office/drawing/2014/main" id="{AAC2F6AB-1BFC-B2C8-EAC6-C20D7048D379}"/>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85</a:t>
            </a:fld>
            <a:endParaRPr lang="en-US" dirty="0">
              <a:solidFill>
                <a:prstClr val="black"/>
              </a:solidFill>
            </a:endParaRPr>
          </a:p>
        </p:txBody>
      </p:sp>
      <p:sp>
        <p:nvSpPr>
          <p:cNvPr id="4" name="Content Placeholder 3">
            <a:extLst>
              <a:ext uri="{FF2B5EF4-FFF2-40B4-BE49-F238E27FC236}">
                <a16:creationId xmlns:a16="http://schemas.microsoft.com/office/drawing/2014/main" id="{295E0BFC-0ABF-6673-438F-FB8B8888F51F}"/>
              </a:ext>
            </a:extLst>
          </p:cNvPr>
          <p:cNvSpPr>
            <a:spLocks noGrp="1"/>
          </p:cNvSpPr>
          <p:nvPr>
            <p:ph idx="1"/>
          </p:nvPr>
        </p:nvSpPr>
        <p:spPr>
          <a:xfrm>
            <a:off x="211752" y="1181100"/>
            <a:ext cx="11789664" cy="5676900"/>
          </a:xfrm>
        </p:spPr>
        <p:txBody>
          <a:bodyPr/>
          <a:lstStyle/>
          <a:p>
            <a:pPr marL="0" indent="0">
              <a:buNone/>
            </a:pPr>
            <a:r>
              <a:rPr lang="en-US" dirty="0"/>
              <a:t>A home equity line of credit may have fewer costs both up front and ongoing as there is no monthly servicing fee.  However, there may be monthly payments which are not affordable.</a:t>
            </a:r>
          </a:p>
          <a:p>
            <a:pPr marL="0" indent="0">
              <a:buNone/>
            </a:pPr>
            <a:endParaRPr lang="en-US" sz="1200" dirty="0"/>
          </a:p>
          <a:p>
            <a:pPr marL="457200" indent="-457200">
              <a:buFont typeface="Arial" panose="020B0604020202020204" pitchFamily="34" charset="0"/>
              <a:buChar char="•"/>
            </a:pPr>
            <a:r>
              <a:rPr lang="en-US" dirty="0"/>
              <a:t>Refinancing your current mortgage could lower your payments.  However, there will be closing costs, could be higher interest, and will extend the length of time payments will have to be made before the home is fully paid.  </a:t>
            </a:r>
          </a:p>
          <a:p>
            <a:pPr marL="0" indent="0">
              <a:buNone/>
            </a:pPr>
            <a:endParaRPr lang="en-US" sz="1200" dirty="0"/>
          </a:p>
        </p:txBody>
      </p:sp>
    </p:spTree>
    <p:extLst>
      <p:ext uri="{BB962C8B-B14F-4D97-AF65-F5344CB8AC3E}">
        <p14:creationId xmlns:p14="http://schemas.microsoft.com/office/powerpoint/2010/main" val="3133369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FDA38-CDD1-5AEF-0EAF-FFEC23CE44F5}"/>
              </a:ext>
            </a:extLst>
          </p:cNvPr>
          <p:cNvSpPr>
            <a:spLocks noGrp="1"/>
          </p:cNvSpPr>
          <p:nvPr>
            <p:ph type="title"/>
          </p:nvPr>
        </p:nvSpPr>
        <p:spPr/>
        <p:txBody>
          <a:bodyPr/>
          <a:lstStyle/>
          <a:p>
            <a:r>
              <a:rPr lang="en-US" dirty="0"/>
              <a:t>Traditional Options</a:t>
            </a:r>
          </a:p>
        </p:txBody>
      </p:sp>
      <p:sp>
        <p:nvSpPr>
          <p:cNvPr id="3" name="Slide Number Placeholder 2">
            <a:extLst>
              <a:ext uri="{FF2B5EF4-FFF2-40B4-BE49-F238E27FC236}">
                <a16:creationId xmlns:a16="http://schemas.microsoft.com/office/drawing/2014/main" id="{AAC2F6AB-1BFC-B2C8-EAC6-C20D7048D379}"/>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86</a:t>
            </a:fld>
            <a:endParaRPr lang="en-US" dirty="0">
              <a:solidFill>
                <a:prstClr val="black"/>
              </a:solidFill>
            </a:endParaRPr>
          </a:p>
        </p:txBody>
      </p:sp>
      <p:sp>
        <p:nvSpPr>
          <p:cNvPr id="4" name="Content Placeholder 3">
            <a:extLst>
              <a:ext uri="{FF2B5EF4-FFF2-40B4-BE49-F238E27FC236}">
                <a16:creationId xmlns:a16="http://schemas.microsoft.com/office/drawing/2014/main" id="{295E0BFC-0ABF-6673-438F-FB8B8888F51F}"/>
              </a:ext>
            </a:extLst>
          </p:cNvPr>
          <p:cNvSpPr>
            <a:spLocks noGrp="1"/>
          </p:cNvSpPr>
          <p:nvPr>
            <p:ph idx="1"/>
          </p:nvPr>
        </p:nvSpPr>
        <p:spPr>
          <a:xfrm>
            <a:off x="211752" y="1181100"/>
            <a:ext cx="11789664" cy="5676900"/>
          </a:xfrm>
        </p:spPr>
        <p:txBody>
          <a:bodyPr/>
          <a:lstStyle/>
          <a:p>
            <a:pPr marL="0" indent="0">
              <a:buNone/>
            </a:pPr>
            <a:endParaRPr lang="en-US" sz="1200" dirty="0"/>
          </a:p>
          <a:p>
            <a:pPr marL="457200" indent="-457200">
              <a:buFont typeface="Arial" panose="020B0604020202020204" pitchFamily="34" charset="0"/>
              <a:buChar char="•"/>
            </a:pPr>
            <a:r>
              <a:rPr lang="en-US" dirty="0"/>
              <a:t>Lower your monthly expenses: Check for state and local programs that provide assistance with taxes, utilities, and home repairs.</a:t>
            </a:r>
          </a:p>
          <a:p>
            <a:pPr marL="0" indent="0">
              <a:buNone/>
            </a:pPr>
            <a:r>
              <a:rPr lang="en-US" sz="800" dirty="0"/>
              <a:t>  </a:t>
            </a:r>
          </a:p>
          <a:p>
            <a:pPr marL="457200" indent="-457200">
              <a:buFont typeface="Arial" panose="020B0604020202020204" pitchFamily="34" charset="0"/>
              <a:buChar char="•"/>
            </a:pPr>
            <a:r>
              <a:rPr lang="en-US" dirty="0"/>
              <a:t>Increase your income: Take in a tenant.  Perhaps a trusted friend or relative can move in and contribute to household expenses. Is it feasible to get a job? </a:t>
            </a:r>
          </a:p>
          <a:p>
            <a:pPr marL="0" indent="0">
              <a:buNone/>
            </a:pPr>
            <a:endParaRPr lang="en-US" sz="800" dirty="0"/>
          </a:p>
          <a:p>
            <a:pPr marL="457200" indent="-457200">
              <a:buFont typeface="Arial" panose="020B0604020202020204" pitchFamily="34" charset="0"/>
              <a:buChar char="•"/>
            </a:pPr>
            <a:r>
              <a:rPr lang="en-US" dirty="0"/>
              <a:t>Consider selling and moving to a more affordable home </a:t>
            </a:r>
          </a:p>
          <a:p>
            <a:pPr marL="0" indent="0">
              <a:buNone/>
            </a:pPr>
            <a:endParaRPr lang="en-US" dirty="0"/>
          </a:p>
        </p:txBody>
      </p:sp>
    </p:spTree>
    <p:extLst>
      <p:ext uri="{BB962C8B-B14F-4D97-AF65-F5344CB8AC3E}">
        <p14:creationId xmlns:p14="http://schemas.microsoft.com/office/powerpoint/2010/main" val="804287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D498B-2C48-83D2-2B29-896CC1EF7BB4}"/>
              </a:ext>
            </a:extLst>
          </p:cNvPr>
          <p:cNvSpPr>
            <a:spLocks noGrp="1"/>
          </p:cNvSpPr>
          <p:nvPr>
            <p:ph type="title"/>
          </p:nvPr>
        </p:nvSpPr>
        <p:spPr/>
        <p:txBody>
          <a:bodyPr/>
          <a:lstStyle/>
          <a:p>
            <a:r>
              <a:rPr lang="en-US" dirty="0"/>
              <a:t>CFPB assistance</a:t>
            </a:r>
            <a:br>
              <a:rPr lang="en-US" dirty="0"/>
            </a:br>
            <a:endParaRPr lang="en-US" dirty="0"/>
          </a:p>
        </p:txBody>
      </p:sp>
      <p:sp>
        <p:nvSpPr>
          <p:cNvPr id="3" name="Slide Number Placeholder 2">
            <a:extLst>
              <a:ext uri="{FF2B5EF4-FFF2-40B4-BE49-F238E27FC236}">
                <a16:creationId xmlns:a16="http://schemas.microsoft.com/office/drawing/2014/main" id="{A6385C8C-3667-EE9C-2C23-D3955A3A5E63}"/>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87</a:t>
            </a:fld>
            <a:endParaRPr lang="en-US" dirty="0">
              <a:solidFill>
                <a:prstClr val="black"/>
              </a:solidFill>
            </a:endParaRPr>
          </a:p>
        </p:txBody>
      </p:sp>
      <p:sp>
        <p:nvSpPr>
          <p:cNvPr id="4" name="Content Placeholder 3">
            <a:extLst>
              <a:ext uri="{FF2B5EF4-FFF2-40B4-BE49-F238E27FC236}">
                <a16:creationId xmlns:a16="http://schemas.microsoft.com/office/drawing/2014/main" id="{1EBA51E0-D37B-FC04-353E-3D937AB13056}"/>
              </a:ext>
            </a:extLst>
          </p:cNvPr>
          <p:cNvSpPr>
            <a:spLocks noGrp="1"/>
          </p:cNvSpPr>
          <p:nvPr>
            <p:ph idx="1"/>
          </p:nvPr>
        </p:nvSpPr>
        <p:spPr/>
        <p:txBody>
          <a:bodyPr/>
          <a:lstStyle/>
          <a:p>
            <a:pPr marL="0" indent="0">
              <a:buNone/>
            </a:pPr>
            <a:r>
              <a:rPr lang="en-US" b="0" i="0" dirty="0">
                <a:solidFill>
                  <a:srgbClr val="101820"/>
                </a:solidFill>
                <a:effectLst/>
                <a:latin typeface="Avenir Next"/>
              </a:rPr>
              <a:t>If you’re having a problem with your reverse mortgage or having problems getting through to your mortgage servicer, you can submit a complaint to us online or by calling (855) 411-2372 or TTY/TDD (855) 729- 2372. We’ll forward your complaint to the company and work to get you a response within 15 days.</a:t>
            </a:r>
          </a:p>
          <a:p>
            <a:pPr marL="0" indent="0">
              <a:buNone/>
            </a:pPr>
            <a:r>
              <a:rPr lang="en-US" dirty="0">
                <a:solidFill>
                  <a:srgbClr val="101820"/>
                </a:solidFill>
                <a:latin typeface="Avenir Next"/>
                <a:hlinkClick r:id="rId3"/>
              </a:rPr>
              <a:t>https://www.consumerfinance.gov/about-us/newsroom/consumer-advisory-dont-be-misled-by-reverse-mortgage-advertising/</a:t>
            </a:r>
            <a:endParaRPr lang="en-US" dirty="0">
              <a:solidFill>
                <a:srgbClr val="101820"/>
              </a:solidFill>
              <a:latin typeface="Avenir Next"/>
            </a:endParaRPr>
          </a:p>
          <a:p>
            <a:pPr marL="0" indent="0">
              <a:buNone/>
            </a:pPr>
            <a:endParaRPr lang="en-US" dirty="0">
              <a:solidFill>
                <a:srgbClr val="101820"/>
              </a:solidFill>
              <a:latin typeface="Avenir Next"/>
            </a:endParaRPr>
          </a:p>
          <a:p>
            <a:pPr marL="0" indent="0">
              <a:buNone/>
            </a:pPr>
            <a:endParaRPr lang="en-US" dirty="0"/>
          </a:p>
        </p:txBody>
      </p:sp>
    </p:spTree>
    <p:extLst>
      <p:ext uri="{BB962C8B-B14F-4D97-AF65-F5344CB8AC3E}">
        <p14:creationId xmlns:p14="http://schemas.microsoft.com/office/powerpoint/2010/main" val="3759660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E46A3-4BDD-EBB9-DCBC-CE155B077E9E}"/>
              </a:ext>
            </a:extLst>
          </p:cNvPr>
          <p:cNvSpPr>
            <a:spLocks noGrp="1"/>
          </p:cNvSpPr>
          <p:nvPr>
            <p:ph type="title"/>
          </p:nvPr>
        </p:nvSpPr>
        <p:spPr/>
        <p:txBody>
          <a:bodyPr/>
          <a:lstStyle/>
          <a:p>
            <a:r>
              <a:rPr lang="en-US" dirty="0"/>
              <a:t>Additional Sources Referenced</a:t>
            </a:r>
          </a:p>
        </p:txBody>
      </p:sp>
      <p:sp>
        <p:nvSpPr>
          <p:cNvPr id="3" name="Content Placeholder 2">
            <a:extLst>
              <a:ext uri="{FF2B5EF4-FFF2-40B4-BE49-F238E27FC236}">
                <a16:creationId xmlns:a16="http://schemas.microsoft.com/office/drawing/2014/main" id="{2CF54298-51B9-DAA0-E48D-4C82A411D58C}"/>
              </a:ext>
            </a:extLst>
          </p:cNvPr>
          <p:cNvSpPr>
            <a:spLocks noGrp="1"/>
          </p:cNvSpPr>
          <p:nvPr>
            <p:ph idx="1"/>
          </p:nvPr>
        </p:nvSpPr>
        <p:spPr/>
        <p:txBody>
          <a:bodyPr/>
          <a:lstStyle/>
          <a:p>
            <a:pPr marL="0" indent="0">
              <a:buNone/>
            </a:pPr>
            <a:r>
              <a:rPr lang="en-US" dirty="0">
                <a:hlinkClick r:id="rId3"/>
              </a:rPr>
              <a:t>https://www.consumerfinance.gov/consumer-tools/reverse-mortgages/</a:t>
            </a:r>
            <a:endParaRPr lang="en-US" dirty="0"/>
          </a:p>
          <a:p>
            <a:pPr marL="0" indent="0">
              <a:buNone/>
            </a:pPr>
            <a:r>
              <a:rPr lang="en-US" dirty="0">
                <a:hlinkClick r:id="rId4"/>
              </a:rPr>
              <a:t>https://dcoa.dc.gov/sites/default/files/dc/sites/dcoa/page_content/attachments/Reverse%20Mortgage%20Presentation-Idriys%20Abdullah.pdf</a:t>
            </a:r>
            <a:endParaRPr lang="en-US" dirty="0"/>
          </a:p>
          <a:p>
            <a:pPr marL="0" indent="0">
              <a:buNone/>
            </a:pPr>
            <a:r>
              <a:rPr lang="en-US" dirty="0">
                <a:hlinkClick r:id="rId5"/>
              </a:rPr>
              <a:t>https://pueblo.gpo.gov/CFPBPubs/pdfs/CFPB003.pdf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BE59C97-1FAB-581D-1823-01D2D2F2D9C1}"/>
              </a:ext>
            </a:extLst>
          </p:cNvPr>
          <p:cNvSpPr>
            <a:spLocks noGrp="1"/>
          </p:cNvSpPr>
          <p:nvPr>
            <p:ph type="sldNum" sz="quarter" idx="4"/>
          </p:nvPr>
        </p:nvSpPr>
        <p:spPr/>
        <p:txBody>
          <a:bodyPr/>
          <a:lstStyle/>
          <a:p>
            <a:fld id="{612C9336-A718-4A9C-A61A-5379812194CD}" type="slidenum">
              <a:rPr lang="en-US" smtClean="0">
                <a:solidFill>
                  <a:prstClr val="black">
                    <a:tint val="75000"/>
                  </a:prstClr>
                </a:solidFill>
              </a:rPr>
              <a:pPr/>
              <a:t>88</a:t>
            </a:fld>
            <a:endParaRPr lang="en-US">
              <a:solidFill>
                <a:prstClr val="black">
                  <a:tint val="75000"/>
                </a:prstClr>
              </a:solidFill>
            </a:endParaRPr>
          </a:p>
        </p:txBody>
      </p:sp>
    </p:spTree>
    <p:extLst>
      <p:ext uri="{BB962C8B-B14F-4D97-AF65-F5344CB8AC3E}">
        <p14:creationId xmlns:p14="http://schemas.microsoft.com/office/powerpoint/2010/main" val="6363149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 Seniors’ Services</a:t>
            </a:r>
          </a:p>
        </p:txBody>
      </p:sp>
      <p:sp>
        <p:nvSpPr>
          <p:cNvPr id="3" name="Content Placeholder 2"/>
          <p:cNvSpPr>
            <a:spLocks noGrp="1"/>
          </p:cNvSpPr>
          <p:nvPr>
            <p:ph idx="1"/>
          </p:nvPr>
        </p:nvSpPr>
        <p:spPr>
          <a:xfrm>
            <a:off x="1750943" y="1221658"/>
            <a:ext cx="8612257" cy="4981575"/>
          </a:xfrm>
        </p:spPr>
        <p:txBody>
          <a:bodyPr/>
          <a:lstStyle/>
          <a:p>
            <a:pPr marL="0" lvl="1" indent="0">
              <a:spcBef>
                <a:spcPts val="500"/>
              </a:spcBef>
              <a:spcAft>
                <a:spcPts val="500"/>
              </a:spcAft>
              <a:buClr>
                <a:srgbClr val="09677B"/>
              </a:buClr>
              <a:buSzPct val="80000"/>
              <a:buNone/>
            </a:pPr>
            <a:r>
              <a:rPr lang="en-US" altLang="en-US" b="1" dirty="0">
                <a:solidFill>
                  <a:prstClr val="black"/>
                </a:solidFill>
              </a:rPr>
              <a:t>Ohio’s Senior Legal Helpline:</a:t>
            </a:r>
          </a:p>
          <a:p>
            <a:pPr marL="914400" lvl="2" indent="0">
              <a:spcBef>
                <a:spcPts val="500"/>
              </a:spcBef>
              <a:spcAft>
                <a:spcPts val="500"/>
              </a:spcAft>
              <a:buNone/>
            </a:pPr>
            <a:r>
              <a:rPr lang="en-US" altLang="en-US" dirty="0">
                <a:solidFill>
                  <a:prstClr val="black"/>
                </a:solidFill>
              </a:rPr>
              <a:t>Staffed by experienced attorneys</a:t>
            </a:r>
          </a:p>
          <a:p>
            <a:pPr marL="914400" lvl="2" indent="0">
              <a:spcBef>
                <a:spcPts val="500"/>
              </a:spcBef>
              <a:spcAft>
                <a:spcPts val="500"/>
              </a:spcAft>
              <a:buNone/>
            </a:pPr>
            <a:r>
              <a:rPr lang="en-US" altLang="en-US" dirty="0">
                <a:solidFill>
                  <a:prstClr val="black"/>
                </a:solidFill>
              </a:rPr>
              <a:t>Pre-set 30-minute appointments</a:t>
            </a:r>
          </a:p>
          <a:p>
            <a:pPr marL="914400" lvl="2" indent="0">
              <a:spcBef>
                <a:spcPts val="500"/>
              </a:spcBef>
              <a:spcAft>
                <a:spcPts val="500"/>
              </a:spcAft>
              <a:buNone/>
            </a:pPr>
            <a:r>
              <a:rPr lang="en-US" altLang="en-US" dirty="0">
                <a:solidFill>
                  <a:prstClr val="black"/>
                </a:solidFill>
              </a:rPr>
              <a:t>By telephone</a:t>
            </a:r>
          </a:p>
          <a:p>
            <a:pPr marL="914400" lvl="2" indent="0">
              <a:spcBef>
                <a:spcPts val="500"/>
              </a:spcBef>
              <a:spcAft>
                <a:spcPts val="500"/>
              </a:spcAft>
              <a:buNone/>
            </a:pPr>
            <a:r>
              <a:rPr lang="en-US" altLang="en-US" dirty="0">
                <a:solidFill>
                  <a:prstClr val="black"/>
                </a:solidFill>
              </a:rPr>
              <a:t>Free legal advice and counsel</a:t>
            </a:r>
          </a:p>
          <a:p>
            <a:pPr marL="0" indent="0">
              <a:buNone/>
            </a:pPr>
            <a:r>
              <a:rPr lang="en-US" altLang="en-US" sz="2800" b="1" dirty="0">
                <a:solidFill>
                  <a:prstClr val="black"/>
                </a:solidFill>
              </a:rPr>
              <a:t>Call 1-800-488-6070 or 513-345-4160</a:t>
            </a:r>
          </a:p>
          <a:p>
            <a:pPr marL="0" indent="0">
              <a:buNone/>
            </a:pPr>
            <a:r>
              <a:rPr lang="en-US" altLang="en-US" sz="2800" b="1" dirty="0">
                <a:solidFill>
                  <a:prstClr val="black"/>
                </a:solidFill>
              </a:rPr>
              <a:t>Mid America Pension Project:</a:t>
            </a:r>
          </a:p>
          <a:p>
            <a:pPr marL="0" indent="0">
              <a:spcBef>
                <a:spcPts val="600"/>
              </a:spcBef>
              <a:buNone/>
            </a:pPr>
            <a:r>
              <a:rPr lang="en-US" altLang="en-US" dirty="0">
                <a:solidFill>
                  <a:prstClr val="black"/>
                </a:solidFill>
              </a:rPr>
              <a:t>	</a:t>
            </a:r>
            <a:r>
              <a:rPr lang="en-US" altLang="en-US" sz="2400" dirty="0">
                <a:solidFill>
                  <a:prstClr val="black"/>
                </a:solidFill>
              </a:rPr>
              <a:t>Pension attorneys to help with pension issues.</a:t>
            </a:r>
          </a:p>
          <a:p>
            <a:pPr marL="0" indent="0">
              <a:spcBef>
                <a:spcPts val="600"/>
              </a:spcBef>
              <a:buNone/>
            </a:pPr>
            <a:r>
              <a:rPr lang="en-US" altLang="en-US" sz="2400" b="1" dirty="0">
                <a:solidFill>
                  <a:prstClr val="black"/>
                </a:solidFill>
              </a:rPr>
              <a:t>	Pension Intake: 1-866-783-5021</a:t>
            </a:r>
          </a:p>
          <a:p>
            <a:pPr marL="0" indent="0">
              <a:buNone/>
            </a:pPr>
            <a:endParaRPr lang="en-US" altLang="en-US" dirty="0">
              <a:solidFill>
                <a:prstClr val="black"/>
              </a:solidFill>
            </a:endParaRPr>
          </a:p>
          <a:p>
            <a:pPr marL="0" indent="0">
              <a:buNone/>
            </a:pPr>
            <a:endParaRPr lang="en-US" altLang="en-US" dirty="0">
              <a:solidFill>
                <a:prstClr val="black"/>
              </a:solidFill>
            </a:endParaRPr>
          </a:p>
          <a:p>
            <a:pPr marL="0" indent="0">
              <a:buNone/>
            </a:pPr>
            <a:endParaRPr lang="en-US" dirty="0"/>
          </a:p>
        </p:txBody>
      </p:sp>
      <p:sp>
        <p:nvSpPr>
          <p:cNvPr id="3075" name="Rectangle 3"/>
          <p:cNvSpPr>
            <a:spLocks noChangeArrowheads="1"/>
          </p:cNvSpPr>
          <p:nvPr/>
        </p:nvSpPr>
        <p:spPr bwMode="auto">
          <a:xfrm>
            <a:off x="1750943" y="4038600"/>
            <a:ext cx="8763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buClr>
                <a:srgbClr val="09677B"/>
              </a:buClr>
              <a:buSzPct val="80000"/>
              <a:buChar char="®"/>
              <a:defRPr sz="3200">
                <a:solidFill>
                  <a:schemeClr val="tx1"/>
                </a:solidFill>
                <a:latin typeface="Arial" charset="0"/>
              </a:defRPr>
            </a:lvl1pPr>
            <a:lvl2pPr marL="742950" indent="-285750">
              <a:buClr>
                <a:srgbClr val="CC0000"/>
              </a:buClr>
              <a:buSzPct val="70000"/>
              <a:buChar char="®"/>
              <a:defRPr sz="2800">
                <a:solidFill>
                  <a:schemeClr val="tx1"/>
                </a:solidFill>
                <a:latin typeface="Arial" charset="0"/>
              </a:defRPr>
            </a:lvl2pPr>
            <a:lvl3pPr marL="1143000" indent="-228600">
              <a:buClr>
                <a:srgbClr val="009900"/>
              </a:buClr>
              <a:buChar char="®"/>
              <a:defRPr sz="2400">
                <a:solidFill>
                  <a:schemeClr val="tx1"/>
                </a:solidFill>
                <a:latin typeface="Arial" charset="0"/>
              </a:defRPr>
            </a:lvl3pPr>
            <a:lvl4pPr marL="1600200" indent="-228600">
              <a:defRPr sz="2000">
                <a:solidFill>
                  <a:schemeClr val="tx1"/>
                </a:solidFill>
                <a:latin typeface="Arial" charset="0"/>
              </a:defRPr>
            </a:lvl4pPr>
            <a:lvl5pPr marL="2057400" indent="-228600">
              <a:buClr>
                <a:schemeClr val="accent2"/>
              </a:buClr>
              <a:buSzPct val="55000"/>
              <a:defRPr sz="2000">
                <a:solidFill>
                  <a:schemeClr val="tx1"/>
                </a:solidFill>
                <a:latin typeface="Arial" charset="0"/>
              </a:defRPr>
            </a:lvl5pPr>
            <a:lvl6pPr marL="25146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charset="0"/>
              </a:defRPr>
            </a:lvl9pPr>
          </a:lstStyle>
          <a:p>
            <a:pPr algn="ctr" eaLnBrk="1" hangingPunct="1">
              <a:buFont typeface="Wingdings" pitchFamily="2" charset="2"/>
              <a:buNone/>
            </a:pPr>
            <a:endParaRPr lang="en-US" altLang="en-US" sz="2400" dirty="0"/>
          </a:p>
        </p:txBody>
      </p:sp>
      <p:sp>
        <p:nvSpPr>
          <p:cNvPr id="3076" name="Rectangle 3"/>
          <p:cNvSpPr>
            <a:spLocks noChangeArrowheads="1"/>
          </p:cNvSpPr>
          <p:nvPr/>
        </p:nvSpPr>
        <p:spPr bwMode="auto">
          <a:xfrm>
            <a:off x="1560443" y="1905000"/>
            <a:ext cx="9144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buClr>
                <a:srgbClr val="09677B"/>
              </a:buClr>
              <a:buSzPct val="80000"/>
              <a:buChar char="®"/>
              <a:defRPr sz="3200">
                <a:solidFill>
                  <a:schemeClr val="tx1"/>
                </a:solidFill>
                <a:latin typeface="Arial" charset="0"/>
              </a:defRPr>
            </a:lvl1pPr>
            <a:lvl2pPr marL="742950" indent="-285750">
              <a:buClr>
                <a:srgbClr val="CC0000"/>
              </a:buClr>
              <a:buSzPct val="70000"/>
              <a:buChar char="®"/>
              <a:defRPr sz="2800">
                <a:solidFill>
                  <a:schemeClr val="tx1"/>
                </a:solidFill>
                <a:latin typeface="Arial" charset="0"/>
              </a:defRPr>
            </a:lvl2pPr>
            <a:lvl3pPr marL="1143000" indent="-228600">
              <a:buClr>
                <a:srgbClr val="009900"/>
              </a:buClr>
              <a:buChar char="®"/>
              <a:defRPr sz="2400">
                <a:solidFill>
                  <a:schemeClr val="tx1"/>
                </a:solidFill>
                <a:latin typeface="Arial" charset="0"/>
              </a:defRPr>
            </a:lvl3pPr>
            <a:lvl4pPr marL="1600200" indent="-228600">
              <a:defRPr sz="2000">
                <a:solidFill>
                  <a:schemeClr val="tx1"/>
                </a:solidFill>
                <a:latin typeface="Arial" charset="0"/>
              </a:defRPr>
            </a:lvl4pPr>
            <a:lvl5pPr marL="2057400" indent="-228600">
              <a:buClr>
                <a:schemeClr val="accent2"/>
              </a:buClr>
              <a:buSzPct val="55000"/>
              <a:defRPr sz="2000">
                <a:solidFill>
                  <a:schemeClr val="tx1"/>
                </a:solidFill>
                <a:latin typeface="Arial" charset="0"/>
              </a:defRPr>
            </a:lvl5pPr>
            <a:lvl6pPr marL="25146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charset="0"/>
              </a:defRPr>
            </a:lvl9pPr>
          </a:lstStyle>
          <a:p>
            <a:pPr algn="ctr" eaLnBrk="1" hangingPunct="1">
              <a:buFont typeface="Wingdings" pitchFamily="2" charset="2"/>
              <a:buNone/>
            </a:pPr>
            <a:endParaRPr lang="en-US" altLang="en-US" sz="1200" dirty="0"/>
          </a:p>
        </p:txBody>
      </p:sp>
      <p:pic>
        <p:nvPicPr>
          <p:cNvPr id="7" name="Picture 7" descr="phone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583038" y="2590800"/>
            <a:ext cx="132296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FE9EF26-1358-BCFF-7222-BB60F2F74F01}"/>
              </a:ext>
            </a:extLst>
          </p:cNvPr>
          <p:cNvSpPr txBox="1"/>
          <p:nvPr/>
        </p:nvSpPr>
        <p:spPr>
          <a:xfrm>
            <a:off x="11734800" y="6462572"/>
            <a:ext cx="711200" cy="369332"/>
          </a:xfrm>
          <a:prstGeom prst="rect">
            <a:avLst/>
          </a:prstGeom>
          <a:noFill/>
        </p:spPr>
        <p:txBody>
          <a:bodyPr wrap="square" rtlCol="0">
            <a:spAutoFit/>
          </a:bodyPr>
          <a:lstStyle/>
          <a:p>
            <a:fld id="{EC1C3E29-6AF7-4B1B-B011-5458266633CF}" type="slidenum">
              <a:rPr lang="en-US" smtClean="0"/>
              <a:t>89</a:t>
            </a:fld>
            <a:endParaRPr lang="en-US" dirty="0"/>
          </a:p>
        </p:txBody>
      </p:sp>
    </p:spTree>
    <p:extLst>
      <p:ext uri="{BB962C8B-B14F-4D97-AF65-F5344CB8AC3E}">
        <p14:creationId xmlns:p14="http://schemas.microsoft.com/office/powerpoint/2010/main" val="2462842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9045 -0.00556 L -0.15955 -0.00556 " pathEditMode="relative" rAng="0" ptsTypes="AA">
                                      <p:cBhvr>
                                        <p:cTn id="6" dur="2000" fill="hold"/>
                                        <p:tgtEl>
                                          <p:spTgt spid="7"/>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Reverse Mortgage?</a:t>
            </a:r>
          </a:p>
        </p:txBody>
      </p:sp>
      <p:sp>
        <p:nvSpPr>
          <p:cNvPr id="3" name="Slide Number Placeholder 2"/>
          <p:cNvSpPr>
            <a:spLocks noGrp="1"/>
          </p:cNvSpPr>
          <p:nvPr>
            <p:ph type="sldNum" sz="quarter" idx="4"/>
          </p:nvPr>
        </p:nvSpPr>
        <p:spPr/>
        <p:txBody>
          <a:bodyPr/>
          <a:lstStyle/>
          <a:p>
            <a:fld id="{612C9336-A718-4A9C-A61A-5379812194CD}" type="slidenum">
              <a:rPr lang="en-US" smtClean="0"/>
              <a:t>9</a:t>
            </a:fld>
            <a:endParaRPr lang="en-US"/>
          </a:p>
        </p:txBody>
      </p:sp>
      <p:sp>
        <p:nvSpPr>
          <p:cNvPr id="4" name="Rectangle 3"/>
          <p:cNvSpPr txBox="1">
            <a:spLocks noChangeArrowheads="1"/>
          </p:cNvSpPr>
          <p:nvPr/>
        </p:nvSpPr>
        <p:spPr>
          <a:xfrm>
            <a:off x="1752600" y="1295400"/>
            <a:ext cx="8915400" cy="51816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2" indent="0">
              <a:spcBef>
                <a:spcPts val="0"/>
              </a:spcBef>
              <a:spcAft>
                <a:spcPts val="1000"/>
              </a:spcAft>
              <a:buNone/>
            </a:pPr>
            <a:endParaRPr lang="en-US" dirty="0"/>
          </a:p>
        </p:txBody>
      </p:sp>
      <p:sp>
        <p:nvSpPr>
          <p:cNvPr id="5" name="Rectangle 4"/>
          <p:cNvSpPr/>
          <p:nvPr/>
        </p:nvSpPr>
        <p:spPr>
          <a:xfrm>
            <a:off x="76200" y="1295400"/>
            <a:ext cx="12115800" cy="5386090"/>
          </a:xfrm>
          <a:prstGeom prst="rect">
            <a:avLst/>
          </a:prstGeom>
        </p:spPr>
        <p:txBody>
          <a:bodyPr wrap="square">
            <a:spAutoFit/>
          </a:bodyPr>
          <a:lstStyle/>
          <a:p>
            <a:endParaRPr lang="en-US" sz="800" dirty="0"/>
          </a:p>
          <a:p>
            <a:pPr marL="514350" indent="-514350">
              <a:buAutoNum type="arabicPeriod" startAt="3"/>
            </a:pPr>
            <a:r>
              <a:rPr lang="en-US" sz="2800" dirty="0"/>
              <a:t>Contains a required disclosure which includes:</a:t>
            </a:r>
          </a:p>
          <a:p>
            <a:pPr marL="914400" lvl="1" indent="-457200">
              <a:buFont typeface="Arial" panose="020B0604020202020204" pitchFamily="34" charset="0"/>
              <a:buChar char="•"/>
            </a:pPr>
            <a:r>
              <a:rPr lang="en-US" sz="2800" dirty="0"/>
              <a:t>Statement that consumer does not have to complete the mortgage just because they signed the application or received disclosures</a:t>
            </a:r>
          </a:p>
          <a:p>
            <a:pPr marL="914400" lvl="1" indent="-457200">
              <a:buFont typeface="Arial" panose="020B0604020202020204" pitchFamily="34" charset="0"/>
              <a:buChar char="•"/>
            </a:pPr>
            <a:r>
              <a:rPr lang="en-US" sz="2800" dirty="0"/>
              <a:t>Good faith projection of the total cost of the credit, that reflects all costs to the consumer including shared appreciation</a:t>
            </a:r>
          </a:p>
          <a:p>
            <a:pPr marL="914400" lvl="1" indent="-457200">
              <a:buFont typeface="Arial" panose="020B0604020202020204" pitchFamily="34" charset="0"/>
              <a:buChar char="•"/>
            </a:pPr>
            <a:r>
              <a:rPr lang="en-US" sz="2800" dirty="0"/>
              <a:t>Itemization of the loan terms, charges, age of youngest borrower, and the appraised property value</a:t>
            </a:r>
          </a:p>
          <a:p>
            <a:pPr marL="914400" lvl="1" indent="-457200">
              <a:buFont typeface="Arial" panose="020B0604020202020204" pitchFamily="34" charset="0"/>
              <a:buChar char="•"/>
            </a:pPr>
            <a:r>
              <a:rPr lang="en-US" sz="2800" dirty="0"/>
              <a:t>A table with explanation showing annual loan costs rates for the transaction depending on how long the borrower lives and how much their home appreciates  </a:t>
            </a:r>
          </a:p>
          <a:p>
            <a:pPr lvl="1"/>
            <a:endParaRPr lang="en-US" sz="2800" dirty="0"/>
          </a:p>
          <a:p>
            <a:pPr lvl="1"/>
            <a:r>
              <a:rPr lang="en-US" sz="2800" dirty="0"/>
              <a:t>Regulation Z, 12 C.F.R. § 1026.33</a:t>
            </a:r>
            <a:endParaRPr lang="en-US" sz="3600" dirty="0"/>
          </a:p>
        </p:txBody>
      </p:sp>
      <p:pic>
        <p:nvPicPr>
          <p:cNvPr id="7" name="Picture 6">
            <a:extLst>
              <a:ext uri="{FF2B5EF4-FFF2-40B4-BE49-F238E27FC236}">
                <a16:creationId xmlns:a16="http://schemas.microsoft.com/office/drawing/2014/main" id="{AE92A55B-2D29-CAF9-233E-63C31839607F}"/>
              </a:ext>
            </a:extLst>
          </p:cNvPr>
          <p:cNvPicPr>
            <a:picLocks noChangeAspect="1"/>
          </p:cNvPicPr>
          <p:nvPr/>
        </p:nvPicPr>
        <p:blipFill>
          <a:blip r:embed="rId3"/>
          <a:stretch>
            <a:fillRect/>
          </a:stretch>
        </p:blipFill>
        <p:spPr>
          <a:xfrm>
            <a:off x="7763741" y="5548268"/>
            <a:ext cx="3666259" cy="964090"/>
          </a:xfrm>
          <a:prstGeom prst="rect">
            <a:avLst/>
          </a:prstGeom>
        </p:spPr>
      </p:pic>
    </p:spTree>
    <p:extLst>
      <p:ext uri="{BB962C8B-B14F-4D97-AF65-F5344CB8AC3E}">
        <p14:creationId xmlns:p14="http://schemas.microsoft.com/office/powerpoint/2010/main" val="528641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bldLvl="5"/>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 Seniors’ Services</a:t>
            </a:r>
          </a:p>
        </p:txBody>
      </p:sp>
      <p:sp>
        <p:nvSpPr>
          <p:cNvPr id="3" name="Slide Number Placeholder 2"/>
          <p:cNvSpPr>
            <a:spLocks noGrp="1"/>
          </p:cNvSpPr>
          <p:nvPr>
            <p:ph type="sldNum" sz="quarter" idx="4"/>
          </p:nvPr>
        </p:nvSpPr>
        <p:spPr/>
        <p:txBody>
          <a:bodyPr/>
          <a:lstStyle/>
          <a:p>
            <a:fld id="{612C9336-A718-4A9C-A61A-5379812194CD}" type="slidenum">
              <a:rPr lang="en-US" smtClean="0">
                <a:solidFill>
                  <a:prstClr val="black">
                    <a:tint val="75000"/>
                  </a:prstClr>
                </a:solidFill>
              </a:rPr>
              <a:pPr/>
              <a:t>90</a:t>
            </a:fld>
            <a:endParaRPr lang="en-US">
              <a:solidFill>
                <a:prstClr val="black">
                  <a:tint val="75000"/>
                </a:prstClr>
              </a:solidFill>
            </a:endParaRPr>
          </a:p>
        </p:txBody>
      </p:sp>
      <p:sp>
        <p:nvSpPr>
          <p:cNvPr id="4" name="Rectangle 3"/>
          <p:cNvSpPr txBox="1">
            <a:spLocks noChangeArrowheads="1"/>
          </p:cNvSpPr>
          <p:nvPr/>
        </p:nvSpPr>
        <p:spPr>
          <a:xfrm>
            <a:off x="892277" y="1219200"/>
            <a:ext cx="8305800" cy="50292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fontAlgn="base" hangingPunct="0">
              <a:spcAft>
                <a:spcPct val="0"/>
              </a:spcAft>
              <a:buClr>
                <a:srgbClr val="09677B"/>
              </a:buClr>
              <a:buSzPct val="80000"/>
              <a:buNone/>
            </a:pPr>
            <a:r>
              <a:rPr lang="en-US" b="1" kern="0" dirty="0">
                <a:solidFill>
                  <a:srgbClr val="000000"/>
                </a:solidFill>
                <a:latin typeface="Arial"/>
              </a:rPr>
              <a:t>Ohio Senior Medicare Patrol (SMP)</a:t>
            </a:r>
          </a:p>
          <a:p>
            <a:pPr marL="0" indent="0" eaLnBrk="0" fontAlgn="base" hangingPunct="0">
              <a:spcAft>
                <a:spcPct val="0"/>
              </a:spcAft>
              <a:buClr>
                <a:srgbClr val="09677B"/>
              </a:buClr>
              <a:buSzPct val="80000"/>
              <a:buNone/>
            </a:pPr>
            <a:endParaRPr lang="en-US" sz="1400" b="1" kern="0" dirty="0">
              <a:solidFill>
                <a:srgbClr val="000000"/>
              </a:solidFill>
              <a:latin typeface="Arial"/>
            </a:endParaRPr>
          </a:p>
          <a:p>
            <a:pPr marL="0" indent="0" eaLnBrk="0" fontAlgn="base" hangingPunct="0">
              <a:spcAft>
                <a:spcPct val="0"/>
              </a:spcAft>
              <a:buClr>
                <a:srgbClr val="09677B"/>
              </a:buClr>
              <a:buSzPct val="80000"/>
              <a:buNone/>
            </a:pPr>
            <a:r>
              <a:rPr lang="en-US" kern="0" dirty="0">
                <a:solidFill>
                  <a:srgbClr val="000000"/>
                </a:solidFill>
                <a:latin typeface="Arial"/>
              </a:rPr>
              <a:t>Our volunteers stop Medicare fraud &amp; scams by educating others to recognize the tell-tale signs. If the borrower's Medicare number has been compromised, or the borrower suspect the borrower have been scammed, we may be able to help! </a:t>
            </a:r>
          </a:p>
          <a:p>
            <a:pPr marL="0" indent="0" eaLnBrk="0" fontAlgn="base" hangingPunct="0">
              <a:spcAft>
                <a:spcPct val="0"/>
              </a:spcAft>
              <a:buClr>
                <a:srgbClr val="09677B"/>
              </a:buClr>
              <a:buSzPct val="80000"/>
              <a:buNone/>
            </a:pPr>
            <a:r>
              <a:rPr lang="en-US" kern="0" dirty="0">
                <a:solidFill>
                  <a:srgbClr val="000000"/>
                </a:solidFill>
                <a:latin typeface="Arial"/>
              </a:rPr>
              <a:t>Give us a call at </a:t>
            </a:r>
            <a:r>
              <a:rPr lang="en-US" b="1" dirty="0"/>
              <a:t>1</a:t>
            </a:r>
            <a:r>
              <a:rPr lang="en-US" dirty="0"/>
              <a:t>-</a:t>
            </a:r>
            <a:r>
              <a:rPr lang="en-US" b="1" dirty="0">
                <a:latin typeface="Arial" panose="020B0604020202020204" pitchFamily="34" charset="0"/>
                <a:ea typeface="Calibri" panose="020F0502020204030204" pitchFamily="34" charset="0"/>
                <a:cs typeface="Arial" panose="020B0604020202020204" pitchFamily="34" charset="0"/>
              </a:rPr>
              <a:t>800-293-4767</a:t>
            </a:r>
            <a:r>
              <a:rPr lang="en-US" altLang="en-US" b="1" kern="0" dirty="0">
                <a:solidFill>
                  <a:prstClr val="black"/>
                </a:solidFill>
                <a:latin typeface="Arial"/>
              </a:rPr>
              <a:t>.</a:t>
            </a:r>
          </a:p>
          <a:p>
            <a:pPr marL="0" indent="0" eaLnBrk="0" fontAlgn="base" hangingPunct="0">
              <a:spcAft>
                <a:spcPct val="0"/>
              </a:spcAft>
              <a:buClr>
                <a:srgbClr val="09677B"/>
              </a:buClr>
              <a:buSzPct val="80000"/>
              <a:buNone/>
            </a:pPr>
            <a:r>
              <a:rPr lang="en-US" altLang="en-US" b="1" kern="0" dirty="0">
                <a:solidFill>
                  <a:prstClr val="black"/>
                </a:solidFill>
                <a:latin typeface="Arial"/>
              </a:rPr>
              <a:t>www.proseniors.org/</a:t>
            </a:r>
            <a:r>
              <a:rPr lang="en-US" altLang="en-US" b="1" kern="0" dirty="0">
                <a:solidFill>
                  <a:srgbClr val="0070C0"/>
                </a:solidFill>
                <a:latin typeface="Arial"/>
              </a:rPr>
              <a:t>Ohio-SMP</a:t>
            </a:r>
            <a:r>
              <a:rPr lang="en-US" altLang="en-US" b="1" kern="0" dirty="0">
                <a:solidFill>
                  <a:prstClr val="black"/>
                </a:solidFill>
                <a:latin typeface="Arial"/>
              </a:rPr>
              <a:t>/</a:t>
            </a:r>
          </a:p>
        </p:txBody>
      </p:sp>
      <p:pic>
        <p:nvPicPr>
          <p:cNvPr id="6" name="Picture 5">
            <a:extLst>
              <a:ext uri="{FF2B5EF4-FFF2-40B4-BE49-F238E27FC236}">
                <a16:creationId xmlns:a16="http://schemas.microsoft.com/office/drawing/2014/main" id="{6554C2E2-F0E2-4893-88B3-EB466F766D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0200" y="2700846"/>
            <a:ext cx="2447441" cy="2310384"/>
          </a:xfrm>
          <a:prstGeom prst="rect">
            <a:avLst/>
          </a:prstGeom>
        </p:spPr>
      </p:pic>
    </p:spTree>
    <p:extLst>
      <p:ext uri="{BB962C8B-B14F-4D97-AF65-F5344CB8AC3E}">
        <p14:creationId xmlns:p14="http://schemas.microsoft.com/office/powerpoint/2010/main" val="3520417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 Seniors Referral Service</a:t>
            </a:r>
          </a:p>
        </p:txBody>
      </p:sp>
      <p:sp>
        <p:nvSpPr>
          <p:cNvPr id="3" name="Slide Number Placeholder 2"/>
          <p:cNvSpPr>
            <a:spLocks noGrp="1"/>
          </p:cNvSpPr>
          <p:nvPr>
            <p:ph type="sldNum" sz="quarter" idx="12"/>
          </p:nvPr>
        </p:nvSpPr>
        <p:spPr/>
        <p:txBody>
          <a:bodyPr/>
          <a:lstStyle/>
          <a:p>
            <a:pPr>
              <a:defRPr/>
            </a:pPr>
            <a:fld id="{88AA8DA2-99D1-4607-A62B-1B547612533B}" type="slidenum">
              <a:rPr lang="en-US" smtClean="0"/>
              <a:pPr>
                <a:defRPr/>
              </a:pPr>
              <a:t>91</a:t>
            </a:fld>
            <a:endParaRPr lang="en-US" dirty="0"/>
          </a:p>
        </p:txBody>
      </p:sp>
      <p:sp>
        <p:nvSpPr>
          <p:cNvPr id="4" name="Content Placeholder 3"/>
          <p:cNvSpPr>
            <a:spLocks noGrp="1"/>
          </p:cNvSpPr>
          <p:nvPr>
            <p:ph idx="1"/>
          </p:nvPr>
        </p:nvSpPr>
        <p:spPr/>
        <p:txBody>
          <a:bodyPr/>
          <a:lstStyle/>
          <a:p>
            <a:pPr marL="457200" indent="-457200">
              <a:buFont typeface="Arial" panose="020B0604020202020204" pitchFamily="34" charset="0"/>
              <a:buChar char="•"/>
            </a:pPr>
            <a:r>
              <a:rPr lang="en-US" dirty="0"/>
              <a:t>Statewide</a:t>
            </a:r>
          </a:p>
          <a:p>
            <a:pPr marL="457200" indent="-457200">
              <a:buFont typeface="Arial" panose="020B0604020202020204" pitchFamily="34" charset="0"/>
              <a:buChar char="•"/>
            </a:pPr>
            <a:r>
              <a:rPr lang="en-US" dirty="0"/>
              <a:t>Pre-screened clients (referral made only after helpline attorney has done the initial consultation)</a:t>
            </a:r>
          </a:p>
          <a:p>
            <a:pPr marL="457200" indent="-457200">
              <a:buFont typeface="Arial" panose="020B0604020202020204" pitchFamily="34" charset="0"/>
              <a:buChar char="•"/>
            </a:pPr>
            <a:r>
              <a:rPr lang="en-US" dirty="0"/>
              <a:t>Opportunities for attorneys to help Seniors. </a:t>
            </a:r>
          </a:p>
          <a:p>
            <a:pPr marL="457200" lvl="1" indent="0">
              <a:buNone/>
            </a:pPr>
            <a:r>
              <a:rPr lang="en-US" sz="4000" b="1" dirty="0">
                <a:hlinkClick r:id="rId3">
                  <a:extLst>
                    <a:ext uri="{A12FA001-AC4F-418D-AE19-62706E023703}">
                      <ahyp:hlinkClr xmlns:ahyp="http://schemas.microsoft.com/office/drawing/2018/hyperlinkcolor" val="tx"/>
                    </a:ext>
                  </a:extLst>
                </a:hlinkClick>
              </a:rPr>
              <a:t>www.proseniors.org/</a:t>
            </a:r>
            <a:r>
              <a:rPr lang="en-US" sz="4000" b="1" dirty="0">
                <a:solidFill>
                  <a:srgbClr val="2A547F"/>
                </a:solidFill>
                <a:hlinkClick r:id="rId3">
                  <a:extLst>
                    <a:ext uri="{A12FA001-AC4F-418D-AE19-62706E023703}">
                      <ahyp:hlinkClr xmlns:ahyp="http://schemas.microsoft.com/office/drawing/2018/hyperlinkcolor" val="tx"/>
                    </a:ext>
                  </a:extLst>
                </a:hlinkClick>
              </a:rPr>
              <a:t>legal-services/hrap</a:t>
            </a:r>
            <a:r>
              <a:rPr lang="en-US" sz="4000" b="1" dirty="0">
                <a:hlinkClick r:id="rId3">
                  <a:extLst>
                    <a:ext uri="{A12FA001-AC4F-418D-AE19-62706E023703}">
                      <ahyp:hlinkClr xmlns:ahyp="http://schemas.microsoft.com/office/drawing/2018/hyperlinkcolor" val="tx"/>
                    </a:ext>
                  </a:extLst>
                </a:hlinkClick>
              </a:rPr>
              <a:t>/</a:t>
            </a:r>
            <a:endParaRPr lang="en-US" sz="4000" b="1" dirty="0"/>
          </a:p>
          <a:p>
            <a:pPr marL="0" indent="0">
              <a:buNone/>
            </a:pPr>
            <a:endParaRPr lang="en-US" dirty="0"/>
          </a:p>
        </p:txBody>
      </p:sp>
    </p:spTree>
    <p:extLst>
      <p:ext uri="{BB962C8B-B14F-4D97-AF65-F5344CB8AC3E}">
        <p14:creationId xmlns:p14="http://schemas.microsoft.com/office/powerpoint/2010/main" val="3412762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1100" y="1166018"/>
            <a:ext cx="9829800" cy="4525963"/>
          </a:xfrm>
        </p:spPr>
        <p:txBody>
          <a:bodyPr/>
          <a:lstStyle/>
          <a:p>
            <a:pPr marL="0" indent="0" algn="ctr">
              <a:buNone/>
            </a:pPr>
            <a:r>
              <a:rPr lang="en-US" sz="6000" b="1" dirty="0">
                <a:solidFill>
                  <a:srgbClr val="2A547F"/>
                </a:solidFill>
                <a:latin typeface="Apple Chancery" panose="03020702040506060504" pitchFamily="66" charset="0"/>
              </a:rPr>
              <a:t>Thank You!</a:t>
            </a:r>
          </a:p>
          <a:p>
            <a:pPr marL="0" indent="0" algn="ctr">
              <a:buNone/>
            </a:pPr>
            <a:r>
              <a:rPr lang="en-US" sz="4000" dirty="0"/>
              <a:t>This webinar series is presented by </a:t>
            </a:r>
          </a:p>
          <a:p>
            <a:pPr marL="0" indent="0" algn="ctr">
              <a:buNone/>
            </a:pPr>
            <a:r>
              <a:rPr lang="en-US" sz="4000" b="1" dirty="0"/>
              <a:t>Pro Seniors </a:t>
            </a:r>
            <a:r>
              <a:rPr lang="en-US" sz="4000" dirty="0"/>
              <a:t>&amp; the </a:t>
            </a:r>
            <a:r>
              <a:rPr lang="en-US" sz="4000" b="1" dirty="0"/>
              <a:t>Ohio Department of Aging </a:t>
            </a:r>
            <a:r>
              <a:rPr lang="en-US" sz="4000" dirty="0"/>
              <a:t>in collaboration with the </a:t>
            </a:r>
          </a:p>
          <a:p>
            <a:pPr marL="0" indent="0" algn="ctr">
              <a:buNone/>
            </a:pPr>
            <a:r>
              <a:rPr lang="en-US" sz="4000" b="1" dirty="0"/>
              <a:t>Ohio Training Advisory Committee </a:t>
            </a:r>
            <a:r>
              <a:rPr lang="en-US" sz="4000" dirty="0"/>
              <a:t>of the </a:t>
            </a:r>
            <a:r>
              <a:rPr lang="en-US" sz="4000" b="1" dirty="0"/>
              <a:t>Alliance of Ohio Legal Aids</a:t>
            </a:r>
            <a:r>
              <a:rPr lang="en-US" sz="4000" dirty="0"/>
              <a:t>.</a:t>
            </a:r>
          </a:p>
        </p:txBody>
      </p:sp>
      <p:sp>
        <p:nvSpPr>
          <p:cNvPr id="4" name="Slide Number Placeholder 3"/>
          <p:cNvSpPr>
            <a:spLocks noGrp="1"/>
          </p:cNvSpPr>
          <p:nvPr>
            <p:ph type="sldNum" sz="quarter" idx="4"/>
          </p:nvPr>
        </p:nvSpPr>
        <p:spPr/>
        <p:txBody>
          <a:bodyPr/>
          <a:lstStyle/>
          <a:p>
            <a:fld id="{612C9336-A718-4A9C-A61A-5379812194CD}" type="slidenum">
              <a:rPr lang="en-US" smtClean="0"/>
              <a:t>92</a:t>
            </a:fld>
            <a:endParaRPr lang="en-US"/>
          </a:p>
        </p:txBody>
      </p:sp>
    </p:spTree>
    <p:extLst>
      <p:ext uri="{BB962C8B-B14F-4D97-AF65-F5344CB8AC3E}">
        <p14:creationId xmlns:p14="http://schemas.microsoft.com/office/powerpoint/2010/main" val="1729832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ARTICULATE_SLIDE_COUNT" val="19"/>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40342</TotalTime>
  <Words>12698</Words>
  <Application>Microsoft Office PowerPoint</Application>
  <PresentationFormat>Widescreen</PresentationFormat>
  <Paragraphs>1000</Paragraphs>
  <Slides>92</Slides>
  <Notes>87</Notes>
  <HiddenSlides>0</HiddenSlides>
  <MMClips>1</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92</vt:i4>
      </vt:variant>
    </vt:vector>
  </HeadingPairs>
  <TitlesOfParts>
    <vt:vector size="104" baseType="lpstr">
      <vt:lpstr>Apple Chancery</vt:lpstr>
      <vt:lpstr>Arial</vt:lpstr>
      <vt:lpstr>Avenir Next</vt:lpstr>
      <vt:lpstr>Calibri</vt:lpstr>
      <vt:lpstr>Roboto-MediumItalic</vt:lpstr>
      <vt:lpstr>Roboto-Regular</vt:lpstr>
      <vt:lpstr>Source Sans Pro</vt:lpstr>
      <vt:lpstr>Wingdings</vt:lpstr>
      <vt:lpstr>Custom Design</vt:lpstr>
      <vt:lpstr>1_Custom Design</vt:lpstr>
      <vt:lpstr>2_Custom Design</vt:lpstr>
      <vt:lpstr>think-cell Slide</vt:lpstr>
      <vt:lpstr>Reverse Mortgages</vt:lpstr>
      <vt:lpstr>PowerPoint Presentation</vt:lpstr>
      <vt:lpstr>PowerPoint Presentation</vt:lpstr>
      <vt:lpstr>PowerPoint Presentation</vt:lpstr>
      <vt:lpstr>PowerPoint Presentation</vt:lpstr>
      <vt:lpstr>Roadmap</vt:lpstr>
      <vt:lpstr>What is a Reverse Mortgage?</vt:lpstr>
      <vt:lpstr>What is a Reverse Mortgage?</vt:lpstr>
      <vt:lpstr>What is a Reverse Mortgage?</vt:lpstr>
      <vt:lpstr>Types of Reverse Mortgages</vt:lpstr>
      <vt:lpstr>Insurance of Home Equity Conversion Mortgages (HECM) for Elderly Homeowners, 12 U.S.C. § 1715z-20 </vt:lpstr>
      <vt:lpstr>HECM statutory purpose</vt:lpstr>
      <vt:lpstr>Requirements to Qualify for a HECM</vt:lpstr>
      <vt:lpstr>Requirements to Qualify for a HECM</vt:lpstr>
      <vt:lpstr>Requirements to Qualify for a HECM</vt:lpstr>
      <vt:lpstr>Requirements to Qualify for a HECM</vt:lpstr>
      <vt:lpstr>HECM Property Standards</vt:lpstr>
      <vt:lpstr>HECM Property Standards: Repairs Made After Closing</vt:lpstr>
      <vt:lpstr>Financial Requirements</vt:lpstr>
      <vt:lpstr>Financial Assessment</vt:lpstr>
      <vt:lpstr>Financial Assessment</vt:lpstr>
      <vt:lpstr>Financial Assessment</vt:lpstr>
      <vt:lpstr>HUD’s HECM Counselors in Ohio</vt:lpstr>
      <vt:lpstr>Additional HECM Disclosures</vt:lpstr>
      <vt:lpstr>Designated Alternate Individual</vt:lpstr>
      <vt:lpstr>PowerPoint Presentation</vt:lpstr>
      <vt:lpstr>HECM Reverse Mortgage Options</vt:lpstr>
      <vt:lpstr>HECM Reverse Mortgage Options</vt:lpstr>
      <vt:lpstr>Use of a HECM Reverse Mortgage to Buy a Home </vt:lpstr>
      <vt:lpstr>Principal Limit</vt:lpstr>
      <vt:lpstr>Principal Limit</vt:lpstr>
      <vt:lpstr>Principal Limit Set Asides</vt:lpstr>
      <vt:lpstr>Interest Rates</vt:lpstr>
      <vt:lpstr>PowerPoint Presentation</vt:lpstr>
      <vt:lpstr>PowerPoint Presentation</vt:lpstr>
      <vt:lpstr>PowerPoint Presentation</vt:lpstr>
      <vt:lpstr>Shared Appreciation</vt:lpstr>
      <vt:lpstr>Initial Disbursement Limit</vt:lpstr>
      <vt:lpstr>Mandatory Obligation Disbursements </vt:lpstr>
      <vt:lpstr>Mandatory Obligation Disbursements</vt:lpstr>
      <vt:lpstr>Ongoing Costs</vt:lpstr>
      <vt:lpstr>Property Charges</vt:lpstr>
      <vt:lpstr>PowerPoint Presentation</vt:lpstr>
      <vt:lpstr>Set Aside Accounts</vt:lpstr>
      <vt:lpstr>Life Expectancy Set Aside (LESA)</vt:lpstr>
      <vt:lpstr>Lender Duties: Fully Funded LESA</vt:lpstr>
      <vt:lpstr>Lender Duties: Partially Funded LESA</vt:lpstr>
      <vt:lpstr>LESAs: Calculation of Property Charges</vt:lpstr>
      <vt:lpstr>LESA Annual Analysis</vt:lpstr>
      <vt:lpstr>LESAs: Paying Property Charges</vt:lpstr>
      <vt:lpstr>LESAs: Paying Property Charges</vt:lpstr>
      <vt:lpstr>LESAs: Paying Property Charges</vt:lpstr>
      <vt:lpstr>LESAs:  Paying Property Charges</vt:lpstr>
      <vt:lpstr>Optional Withholding for Property Charges</vt:lpstr>
      <vt:lpstr>Borrower Elects to Pay Property Charges</vt:lpstr>
      <vt:lpstr>Borrower Elects to Pay Property Charges</vt:lpstr>
      <vt:lpstr>What if the loan balance is more than the home value?</vt:lpstr>
      <vt:lpstr>Loss Mitigation</vt:lpstr>
      <vt:lpstr>Repayment Plan</vt:lpstr>
      <vt:lpstr>Hardship Exception</vt:lpstr>
      <vt:lpstr>HECM Due and Payable Provisions</vt:lpstr>
      <vt:lpstr>HECM Due and Payable Provisions</vt:lpstr>
      <vt:lpstr>HECM Due and Payable Provisions</vt:lpstr>
      <vt:lpstr>Deferral of Due and Payable Provisions</vt:lpstr>
      <vt:lpstr>Mortgage Terms &amp; Provisions</vt:lpstr>
      <vt:lpstr>Mortgage Terms: Disbursements</vt:lpstr>
      <vt:lpstr>Mortgage Terms &amp; Provisions</vt:lpstr>
      <vt:lpstr>Mortgage Terms &amp; Provisions</vt:lpstr>
      <vt:lpstr>What if a Lender fails to make payments? </vt:lpstr>
      <vt:lpstr>PowerPoint Presentation</vt:lpstr>
      <vt:lpstr>PowerPoint Presentation</vt:lpstr>
      <vt:lpstr>PowerPoint Presentation</vt:lpstr>
      <vt:lpstr>PowerPoint Presentation</vt:lpstr>
      <vt:lpstr>PowerPoint Presentation</vt:lpstr>
      <vt:lpstr>PowerPoint Presentation</vt:lpstr>
      <vt:lpstr>Medicaid Considerations</vt:lpstr>
      <vt:lpstr>Medicaid Considerations</vt:lpstr>
      <vt:lpstr>Medicaid Considerations</vt:lpstr>
      <vt:lpstr>Medicaid Considerations</vt:lpstr>
      <vt:lpstr>PowerPoint Presentation</vt:lpstr>
      <vt:lpstr>Consumer cautions regarding reverse mortgages</vt:lpstr>
      <vt:lpstr>PowerPoint Presentation</vt:lpstr>
      <vt:lpstr>PowerPoint Presentation</vt:lpstr>
      <vt:lpstr>Alternatives to HECM</vt:lpstr>
      <vt:lpstr>Traditional Options</vt:lpstr>
      <vt:lpstr>Traditional Options</vt:lpstr>
      <vt:lpstr>CFPB assistance </vt:lpstr>
      <vt:lpstr>Additional Sources Referenced</vt:lpstr>
      <vt:lpstr>Pro Seniors’ Services</vt:lpstr>
      <vt:lpstr>Pro Seniors’ Services</vt:lpstr>
      <vt:lpstr>Pro Seniors Referral Service</vt:lpstr>
      <vt:lpstr>PowerPoint Presentation</vt:lpstr>
    </vt:vector>
  </TitlesOfParts>
  <Company>ODJFS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B Gentile</dc:creator>
  <cp:lastModifiedBy>Mary Day</cp:lastModifiedBy>
  <cp:revision>864</cp:revision>
  <cp:lastPrinted>2024-10-14T23:16:21Z</cp:lastPrinted>
  <dcterms:created xsi:type="dcterms:W3CDTF">2013-06-26T12:44:45Z</dcterms:created>
  <dcterms:modified xsi:type="dcterms:W3CDTF">2025-07-10T20:05:55Z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910BF792-B11F-49C3-8E3E-14CCED901D95</vt:lpwstr>
  </property>
  <property fmtid="{D5CDD505-2E9C-101B-9397-08002B2CF9AE}" pid="3" name="ArticulatePath">
    <vt:lpwstr>DRAFT_StakeholderEngagementMeeting_v15</vt:lpwstr>
  </property>
</Properties>
</file>